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sldIdLst>
    <p:sldId id="355" r:id="rId2"/>
    <p:sldId id="356" r:id="rId3"/>
    <p:sldId id="354" r:id="rId4"/>
    <p:sldId id="285" r:id="rId5"/>
    <p:sldId id="264" r:id="rId6"/>
    <p:sldId id="286" r:id="rId7"/>
    <p:sldId id="291" r:id="rId8"/>
    <p:sldId id="292" r:id="rId9"/>
    <p:sldId id="293" r:id="rId10"/>
    <p:sldId id="294" r:id="rId11"/>
    <p:sldId id="257" r:id="rId12"/>
    <p:sldId id="295" r:id="rId13"/>
    <p:sldId id="296" r:id="rId14"/>
    <p:sldId id="290"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287" r:id="rId32"/>
    <p:sldId id="313" r:id="rId33"/>
    <p:sldId id="314" r:id="rId34"/>
    <p:sldId id="315" r:id="rId35"/>
    <p:sldId id="288" r:id="rId36"/>
    <p:sldId id="316" r:id="rId37"/>
    <p:sldId id="317" r:id="rId38"/>
    <p:sldId id="318" r:id="rId39"/>
    <p:sldId id="319" r:id="rId40"/>
    <p:sldId id="320" r:id="rId41"/>
    <p:sldId id="260" r:id="rId42"/>
    <p:sldId id="261" r:id="rId43"/>
    <p:sldId id="321" r:id="rId44"/>
    <p:sldId id="322" r:id="rId45"/>
    <p:sldId id="323" r:id="rId46"/>
    <p:sldId id="324" r:id="rId47"/>
    <p:sldId id="266" r:id="rId48"/>
    <p:sldId id="325" r:id="rId49"/>
    <p:sldId id="326" r:id="rId50"/>
    <p:sldId id="269" r:id="rId51"/>
    <p:sldId id="327" r:id="rId52"/>
    <p:sldId id="328" r:id="rId53"/>
    <p:sldId id="329" r:id="rId54"/>
    <p:sldId id="330" r:id="rId55"/>
    <p:sldId id="256" r:id="rId56"/>
    <p:sldId id="259" r:id="rId57"/>
    <p:sldId id="274" r:id="rId58"/>
    <p:sldId id="258" r:id="rId59"/>
    <p:sldId id="262" r:id="rId60"/>
    <p:sldId id="263" r:id="rId61"/>
    <p:sldId id="265" r:id="rId62"/>
    <p:sldId id="267" r:id="rId63"/>
    <p:sldId id="268" r:id="rId64"/>
    <p:sldId id="270" r:id="rId65"/>
    <p:sldId id="271" r:id="rId66"/>
    <p:sldId id="272" r:id="rId67"/>
    <p:sldId id="273" r:id="rId68"/>
    <p:sldId id="277" r:id="rId69"/>
    <p:sldId id="278" r:id="rId70"/>
    <p:sldId id="275" r:id="rId71"/>
    <p:sldId id="279" r:id="rId72"/>
    <p:sldId id="276" r:id="rId73"/>
    <p:sldId id="280" r:id="rId74"/>
    <p:sldId id="282" r:id="rId75"/>
    <p:sldId id="283" r:id="rId76"/>
    <p:sldId id="284" r:id="rId77"/>
    <p:sldId id="281" r:id="rId78"/>
    <p:sldId id="331" r:id="rId79"/>
    <p:sldId id="332" r:id="rId80"/>
    <p:sldId id="333" r:id="rId81"/>
    <p:sldId id="334" r:id="rId82"/>
    <p:sldId id="335" r:id="rId83"/>
    <p:sldId id="289"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1098"/>
  </p:normalViewPr>
  <p:slideViewPr>
    <p:cSldViewPr snapToGrid="0" snapToObjects="1">
      <p:cViewPr>
        <p:scale>
          <a:sx n="62" d="100"/>
          <a:sy n="62" d="100"/>
        </p:scale>
        <p:origin x="1296" y="10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DA53B-C75D-A64B-8BD3-D33427210647}" type="datetimeFigureOut">
              <a:rPr kumimoji="1" lang="zh-CN" altLang="en-US" smtClean="0"/>
              <a:t>2020/11/16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3B5D1-BAB2-CE40-B299-D63A87427D25}" type="slidenum">
              <a:rPr kumimoji="1" lang="zh-CN" altLang="en-US" smtClean="0"/>
              <a:t>‹#›</a:t>
            </a:fld>
            <a:endParaRPr kumimoji="1" lang="zh-CN" altLang="en-US"/>
          </a:p>
        </p:txBody>
      </p:sp>
    </p:spTree>
    <p:extLst>
      <p:ext uri="{BB962C8B-B14F-4D97-AF65-F5344CB8AC3E}">
        <p14:creationId xmlns:p14="http://schemas.microsoft.com/office/powerpoint/2010/main" val="2815827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6A3B5D1-BAB2-CE40-B299-D63A87427D25}" type="slidenum">
              <a:rPr kumimoji="1" lang="zh-CN" altLang="en-US" smtClean="0"/>
              <a:t>1</a:t>
            </a:fld>
            <a:endParaRPr kumimoji="1" lang="zh-CN" altLang="en-US"/>
          </a:p>
        </p:txBody>
      </p:sp>
    </p:spTree>
    <p:extLst>
      <p:ext uri="{BB962C8B-B14F-4D97-AF65-F5344CB8AC3E}">
        <p14:creationId xmlns:p14="http://schemas.microsoft.com/office/powerpoint/2010/main" val="2138909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10</a:t>
            </a:fld>
            <a:endParaRPr kumimoji="1" lang="zh-CN" altLang="en-US"/>
          </a:p>
        </p:txBody>
      </p:sp>
    </p:spTree>
    <p:extLst>
      <p:ext uri="{BB962C8B-B14F-4D97-AF65-F5344CB8AC3E}">
        <p14:creationId xmlns:p14="http://schemas.microsoft.com/office/powerpoint/2010/main" val="1273586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Hexokinase:p9</a:t>
            </a:r>
          </a:p>
          <a:p>
            <a:r>
              <a:rPr kumimoji="1" lang="en-US" altLang="zh-CN" dirty="0"/>
              <a:t>Phospho-fructokinase-1:p10</a:t>
            </a:r>
          </a:p>
          <a:p>
            <a:r>
              <a:rPr kumimoji="1" lang="en-US" altLang="zh-CN" dirty="0"/>
              <a:t>Aldolase &amp; triose~:p11</a:t>
            </a:r>
          </a:p>
          <a:p>
            <a:r>
              <a:rPr kumimoji="1" lang="en-US" altLang="zh-CN" dirty="0"/>
              <a:t>Pyruvate kinase:p12</a:t>
            </a:r>
          </a:p>
          <a:p>
            <a:r>
              <a:rPr kumimoji="1" lang="en-US" altLang="zh-CN" dirty="0"/>
              <a:t>Some important figures:p14</a:t>
            </a:r>
          </a:p>
          <a:p>
            <a:r>
              <a:rPr kumimoji="1" lang="en-US" altLang="zh-CN" dirty="0"/>
              <a:t>Preparatory phase:p15</a:t>
            </a:r>
          </a:p>
          <a:p>
            <a:r>
              <a:rPr kumimoji="1" lang="en-US" altLang="zh-CN" dirty="0"/>
              <a:t>Payoff phase:p16</a:t>
            </a:r>
          </a:p>
          <a:p>
            <a:r>
              <a:rPr kumimoji="1" lang="en-US" altLang="zh-CN" dirty="0"/>
              <a:t>Return:p1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11</a:t>
            </a:fld>
            <a:endParaRPr kumimoji="1" lang="zh-CN" altLang="en-US"/>
          </a:p>
        </p:txBody>
      </p:sp>
    </p:spTree>
    <p:extLst>
      <p:ext uri="{BB962C8B-B14F-4D97-AF65-F5344CB8AC3E}">
        <p14:creationId xmlns:p14="http://schemas.microsoft.com/office/powerpoint/2010/main" val="10239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12</a:t>
            </a:fld>
            <a:endParaRPr kumimoji="1" lang="zh-CN" altLang="en-US"/>
          </a:p>
        </p:txBody>
      </p:sp>
    </p:spTree>
    <p:extLst>
      <p:ext uri="{BB962C8B-B14F-4D97-AF65-F5344CB8AC3E}">
        <p14:creationId xmlns:p14="http://schemas.microsoft.com/office/powerpoint/2010/main" val="11106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Return:p8</a:t>
            </a:r>
            <a:endParaRPr lang="zh-CN" altLang="en-US" dirty="0"/>
          </a:p>
        </p:txBody>
      </p:sp>
    </p:spTree>
    <p:extLst>
      <p:ext uri="{BB962C8B-B14F-4D97-AF65-F5344CB8AC3E}">
        <p14:creationId xmlns:p14="http://schemas.microsoft.com/office/powerpoint/2010/main" val="4048511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14</a:t>
            </a:fld>
            <a:endParaRPr kumimoji="1" lang="zh-CN" altLang="en-US"/>
          </a:p>
        </p:txBody>
      </p:sp>
    </p:spTree>
    <p:extLst>
      <p:ext uri="{BB962C8B-B14F-4D97-AF65-F5344CB8AC3E}">
        <p14:creationId xmlns:p14="http://schemas.microsoft.com/office/powerpoint/2010/main" val="507273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Return:p8</a:t>
            </a:r>
            <a:endParaRPr lang="zh-CN" altLang="en-US" dirty="0"/>
          </a:p>
        </p:txBody>
      </p:sp>
    </p:spTree>
    <p:extLst>
      <p:ext uri="{BB962C8B-B14F-4D97-AF65-F5344CB8AC3E}">
        <p14:creationId xmlns:p14="http://schemas.microsoft.com/office/powerpoint/2010/main" val="1328840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16</a:t>
            </a:fld>
            <a:endParaRPr kumimoji="1" lang="zh-CN" altLang="en-US"/>
          </a:p>
        </p:txBody>
      </p:sp>
    </p:spTree>
    <p:extLst>
      <p:ext uri="{BB962C8B-B14F-4D97-AF65-F5344CB8AC3E}">
        <p14:creationId xmlns:p14="http://schemas.microsoft.com/office/powerpoint/2010/main" val="2780667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17</a:t>
            </a:fld>
            <a:endParaRPr kumimoji="1" lang="zh-CN" altLang="en-US"/>
          </a:p>
        </p:txBody>
      </p:sp>
    </p:spTree>
    <p:extLst>
      <p:ext uri="{BB962C8B-B14F-4D97-AF65-F5344CB8AC3E}">
        <p14:creationId xmlns:p14="http://schemas.microsoft.com/office/powerpoint/2010/main" val="413313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18</a:t>
            </a:fld>
            <a:endParaRPr kumimoji="1" lang="zh-CN" altLang="en-US"/>
          </a:p>
        </p:txBody>
      </p:sp>
    </p:spTree>
    <p:extLst>
      <p:ext uri="{BB962C8B-B14F-4D97-AF65-F5344CB8AC3E}">
        <p14:creationId xmlns:p14="http://schemas.microsoft.com/office/powerpoint/2010/main" val="3372829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19</a:t>
            </a:fld>
            <a:endParaRPr kumimoji="1" lang="zh-CN" altLang="en-US"/>
          </a:p>
        </p:txBody>
      </p:sp>
    </p:spTree>
    <p:extLst>
      <p:ext uri="{BB962C8B-B14F-4D97-AF65-F5344CB8AC3E}">
        <p14:creationId xmlns:p14="http://schemas.microsoft.com/office/powerpoint/2010/main" val="4124725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6A3B5D1-BAB2-CE40-B299-D63A87427D25}" type="slidenum">
              <a:rPr kumimoji="1" lang="zh-CN" altLang="en-US" smtClean="0"/>
              <a:t>2</a:t>
            </a:fld>
            <a:endParaRPr kumimoji="1" lang="zh-CN" altLang="en-US"/>
          </a:p>
        </p:txBody>
      </p:sp>
    </p:spTree>
    <p:extLst>
      <p:ext uri="{BB962C8B-B14F-4D97-AF65-F5344CB8AC3E}">
        <p14:creationId xmlns:p14="http://schemas.microsoft.com/office/powerpoint/2010/main" val="2406978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pyruvate dehydrogenase complex:p18</a:t>
            </a:r>
          </a:p>
          <a:p>
            <a:pPr algn="l"/>
            <a:r>
              <a:rPr kumimoji="1" lang="en-US" altLang="zh-CN" b="1" dirty="0">
                <a:solidFill>
                  <a:srgbClr val="0070C0"/>
                </a:solidFill>
                <a:latin typeface="Times New Roman" panose="02020503050405090304" pitchFamily="18" charset="0"/>
                <a:cs typeface="Times New Roman" panose="02020503050405090304" pitchFamily="18" charset="0"/>
              </a:rPr>
              <a:t>Citrate synthase:p20</a:t>
            </a:r>
          </a:p>
          <a:p>
            <a:pPr algn="l"/>
            <a:r>
              <a:rPr kumimoji="1" lang="en-US" altLang="zh-CN" b="1" dirty="0">
                <a:solidFill>
                  <a:srgbClr val="0070C0"/>
                </a:solidFill>
                <a:latin typeface="Times New Roman" panose="02020503050405090304" pitchFamily="18" charset="0"/>
                <a:cs typeface="Times New Roman" panose="02020503050405090304" pitchFamily="18" charset="0"/>
              </a:rPr>
              <a:t>Isocitrate dehydrogenase:p21</a:t>
            </a:r>
          </a:p>
          <a:p>
            <a:pPr algn="l"/>
            <a:r>
              <a:rPr kumimoji="1" lang="en-US" altLang="zh-CN" b="1" dirty="0">
                <a:solidFill>
                  <a:srgbClr val="0070C0"/>
                </a:solidFill>
                <a:latin typeface="Times New Roman" panose="02020503050405090304" pitchFamily="18" charset="0"/>
                <a:cs typeface="Times New Roman" panose="02020503050405090304" pitchFamily="18" charset="0"/>
              </a:rPr>
              <a:t>a-ketoglutarate dehydrogenase complex:p22</a:t>
            </a:r>
          </a:p>
          <a:p>
            <a:pPr algn="l"/>
            <a:r>
              <a:rPr kumimoji="1" lang="en-US" altLang="zh-CN" b="1" dirty="0">
                <a:solidFill>
                  <a:srgbClr val="0070C0"/>
                </a:solidFill>
                <a:latin typeface="Times New Roman" panose="02020503050405090304" pitchFamily="18" charset="0"/>
                <a:cs typeface="Times New Roman" panose="02020503050405090304" pitchFamily="18" charset="0"/>
              </a:rPr>
              <a:t>Succinyl-CoA synthetase:p24</a:t>
            </a:r>
          </a:p>
          <a:p>
            <a:pPr algn="l"/>
            <a:r>
              <a:rPr kumimoji="1" lang="en-US" altLang="zh-CN" b="1" dirty="0">
                <a:solidFill>
                  <a:srgbClr val="0070C0"/>
                </a:solidFill>
                <a:latin typeface="Times New Roman" panose="02020503050405090304" pitchFamily="18" charset="0"/>
                <a:cs typeface="Times New Roman" panose="02020503050405090304" pitchFamily="18" charset="0"/>
              </a:rPr>
              <a:t>Succinate dehydrogenase:p25</a:t>
            </a:r>
          </a:p>
          <a:p>
            <a:pPr algn="l"/>
            <a:r>
              <a:rPr kumimoji="1" lang="en-US" altLang="zh-CN" b="1" dirty="0">
                <a:solidFill>
                  <a:srgbClr val="0070C0"/>
                </a:solidFill>
                <a:latin typeface="Times New Roman" panose="02020503050405090304" pitchFamily="18" charset="0"/>
                <a:cs typeface="Times New Roman" panose="02020503050405090304" pitchFamily="18" charset="0"/>
              </a:rPr>
              <a:t>Malate dehydrogenase:p26</a:t>
            </a:r>
          </a:p>
          <a:p>
            <a:pPr algn="l"/>
            <a:r>
              <a:rPr kumimoji="1" lang="en-US" altLang="zh-CN" b="1" dirty="0">
                <a:solidFill>
                  <a:srgbClr val="0070C0"/>
                </a:solidFill>
                <a:latin typeface="Times New Roman" panose="02020503050405090304" pitchFamily="18" charset="0"/>
                <a:cs typeface="Times New Roman" panose="02020503050405090304" pitchFamily="18" charset="0"/>
              </a:rPr>
              <a:t>Citric acid cycle:p27</a:t>
            </a:r>
          </a:p>
          <a:p>
            <a:r>
              <a:rPr lang="en-US" altLang="zh-CN" dirty="0"/>
              <a:t>Return:p1</a:t>
            </a:r>
            <a:endParaRPr lang="zh-CN" altLang="en-US" dirty="0"/>
          </a:p>
        </p:txBody>
      </p:sp>
    </p:spTree>
    <p:extLst>
      <p:ext uri="{BB962C8B-B14F-4D97-AF65-F5344CB8AC3E}">
        <p14:creationId xmlns:p14="http://schemas.microsoft.com/office/powerpoint/2010/main" val="3508380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Mechanism:p19</a:t>
            </a:r>
          </a:p>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21</a:t>
            </a:fld>
            <a:endParaRPr kumimoji="1" lang="zh-CN" altLang="en-US"/>
          </a:p>
        </p:txBody>
      </p:sp>
    </p:spTree>
    <p:extLst>
      <p:ext uri="{BB962C8B-B14F-4D97-AF65-F5344CB8AC3E}">
        <p14:creationId xmlns:p14="http://schemas.microsoft.com/office/powerpoint/2010/main" val="339581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22</a:t>
            </a:fld>
            <a:endParaRPr kumimoji="1" lang="zh-CN" altLang="en-US"/>
          </a:p>
        </p:txBody>
      </p:sp>
    </p:spTree>
    <p:extLst>
      <p:ext uri="{BB962C8B-B14F-4D97-AF65-F5344CB8AC3E}">
        <p14:creationId xmlns:p14="http://schemas.microsoft.com/office/powerpoint/2010/main" val="2191550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23</a:t>
            </a:fld>
            <a:endParaRPr kumimoji="1" lang="zh-CN" altLang="en-US"/>
          </a:p>
        </p:txBody>
      </p:sp>
    </p:spTree>
    <p:extLst>
      <p:ext uri="{BB962C8B-B14F-4D97-AF65-F5344CB8AC3E}">
        <p14:creationId xmlns:p14="http://schemas.microsoft.com/office/powerpoint/2010/main" val="2526739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24</a:t>
            </a:fld>
            <a:endParaRPr kumimoji="1" lang="zh-CN" altLang="en-US"/>
          </a:p>
        </p:txBody>
      </p:sp>
    </p:spTree>
    <p:extLst>
      <p:ext uri="{BB962C8B-B14F-4D97-AF65-F5344CB8AC3E}">
        <p14:creationId xmlns:p14="http://schemas.microsoft.com/office/powerpoint/2010/main" val="3127109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 typical example of divergent evolution:p23</a:t>
            </a:r>
          </a:p>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25</a:t>
            </a:fld>
            <a:endParaRPr kumimoji="1" lang="zh-CN" altLang="en-US"/>
          </a:p>
        </p:txBody>
      </p:sp>
    </p:spTree>
    <p:extLst>
      <p:ext uri="{BB962C8B-B14F-4D97-AF65-F5344CB8AC3E}">
        <p14:creationId xmlns:p14="http://schemas.microsoft.com/office/powerpoint/2010/main" val="2493074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26</a:t>
            </a:fld>
            <a:endParaRPr kumimoji="1" lang="zh-CN" altLang="en-US"/>
          </a:p>
        </p:txBody>
      </p:sp>
    </p:spTree>
    <p:extLst>
      <p:ext uri="{BB962C8B-B14F-4D97-AF65-F5344CB8AC3E}">
        <p14:creationId xmlns:p14="http://schemas.microsoft.com/office/powerpoint/2010/main" val="2000737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27</a:t>
            </a:fld>
            <a:endParaRPr kumimoji="1" lang="zh-CN" altLang="en-US"/>
          </a:p>
        </p:txBody>
      </p:sp>
    </p:spTree>
    <p:extLst>
      <p:ext uri="{BB962C8B-B14F-4D97-AF65-F5344CB8AC3E}">
        <p14:creationId xmlns:p14="http://schemas.microsoft.com/office/powerpoint/2010/main" val="4183047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28</a:t>
            </a:fld>
            <a:endParaRPr kumimoji="1" lang="zh-CN" altLang="en-US"/>
          </a:p>
        </p:txBody>
      </p:sp>
    </p:spTree>
    <p:extLst>
      <p:ext uri="{BB962C8B-B14F-4D97-AF65-F5344CB8AC3E}">
        <p14:creationId xmlns:p14="http://schemas.microsoft.com/office/powerpoint/2010/main" val="3517100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29</a:t>
            </a:fld>
            <a:endParaRPr kumimoji="1" lang="zh-CN" altLang="en-US"/>
          </a:p>
        </p:txBody>
      </p:sp>
    </p:spTree>
    <p:extLst>
      <p:ext uri="{BB962C8B-B14F-4D97-AF65-F5344CB8AC3E}">
        <p14:creationId xmlns:p14="http://schemas.microsoft.com/office/powerpoint/2010/main" val="285068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6A3B5D1-BAB2-CE40-B299-D63A87427D25}" type="slidenum">
              <a:rPr kumimoji="1" lang="zh-CN" altLang="en-US" smtClean="0"/>
              <a:t>3</a:t>
            </a:fld>
            <a:endParaRPr kumimoji="1" lang="zh-CN" altLang="en-US"/>
          </a:p>
        </p:txBody>
      </p:sp>
    </p:spTree>
    <p:extLst>
      <p:ext uri="{BB962C8B-B14F-4D97-AF65-F5344CB8AC3E}">
        <p14:creationId xmlns:p14="http://schemas.microsoft.com/office/powerpoint/2010/main" val="1305430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30</a:t>
            </a:fld>
            <a:endParaRPr kumimoji="1" lang="zh-CN" altLang="en-US"/>
          </a:p>
        </p:txBody>
      </p:sp>
    </p:spTree>
    <p:extLst>
      <p:ext uri="{BB962C8B-B14F-4D97-AF65-F5344CB8AC3E}">
        <p14:creationId xmlns:p14="http://schemas.microsoft.com/office/powerpoint/2010/main" val="3382916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Lactic fermentation exists in animals:p29</a:t>
            </a:r>
          </a:p>
          <a:p>
            <a:r>
              <a:rPr kumimoji="1" lang="en-US" altLang="zh-CN" dirty="0"/>
              <a:t>Ethanol fermentation~:p30</a:t>
            </a:r>
          </a:p>
          <a:p>
            <a:r>
              <a:rPr kumimoji="1" lang="en-US" altLang="zh-CN" dirty="0"/>
              <a:t>Return:p1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31</a:t>
            </a:fld>
            <a:endParaRPr kumimoji="1" lang="zh-CN" altLang="en-US"/>
          </a:p>
        </p:txBody>
      </p:sp>
    </p:spTree>
    <p:extLst>
      <p:ext uri="{BB962C8B-B14F-4D97-AF65-F5344CB8AC3E}">
        <p14:creationId xmlns:p14="http://schemas.microsoft.com/office/powerpoint/2010/main" val="4025491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32</a:t>
            </a:fld>
            <a:endParaRPr kumimoji="1" lang="zh-CN" altLang="en-US"/>
          </a:p>
        </p:txBody>
      </p:sp>
    </p:spTree>
    <p:extLst>
      <p:ext uri="{BB962C8B-B14F-4D97-AF65-F5344CB8AC3E}">
        <p14:creationId xmlns:p14="http://schemas.microsoft.com/office/powerpoint/2010/main" val="236278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33</a:t>
            </a:fld>
            <a:endParaRPr kumimoji="1" lang="zh-CN" altLang="en-US"/>
          </a:p>
        </p:txBody>
      </p:sp>
    </p:spTree>
    <p:extLst>
      <p:ext uri="{BB962C8B-B14F-4D97-AF65-F5344CB8AC3E}">
        <p14:creationId xmlns:p14="http://schemas.microsoft.com/office/powerpoint/2010/main" val="2814660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Nonoxidative phase:p32</a:t>
            </a:r>
          </a:p>
          <a:p>
            <a:r>
              <a:rPr kumimoji="1" lang="en-US" altLang="zh-CN" dirty="0"/>
              <a:t>Oxidative phase:p33</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34</a:t>
            </a:fld>
            <a:endParaRPr kumimoji="1" lang="zh-CN" altLang="en-US"/>
          </a:p>
        </p:txBody>
      </p:sp>
    </p:spTree>
    <p:extLst>
      <p:ext uri="{BB962C8B-B14F-4D97-AF65-F5344CB8AC3E}">
        <p14:creationId xmlns:p14="http://schemas.microsoft.com/office/powerpoint/2010/main" val="401766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Return:p31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35</a:t>
            </a:fld>
            <a:endParaRPr kumimoji="1" lang="zh-CN" altLang="en-US"/>
          </a:p>
        </p:txBody>
      </p:sp>
    </p:spTree>
    <p:extLst>
      <p:ext uri="{BB962C8B-B14F-4D97-AF65-F5344CB8AC3E}">
        <p14:creationId xmlns:p14="http://schemas.microsoft.com/office/powerpoint/2010/main" val="1616209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Return:p31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36</a:t>
            </a:fld>
            <a:endParaRPr kumimoji="1" lang="zh-CN" altLang="en-US"/>
          </a:p>
        </p:txBody>
      </p:sp>
    </p:spTree>
    <p:extLst>
      <p:ext uri="{BB962C8B-B14F-4D97-AF65-F5344CB8AC3E}">
        <p14:creationId xmlns:p14="http://schemas.microsoft.com/office/powerpoint/2010/main" val="2636529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6A3B5D1-BAB2-CE40-B299-D63A87427D25}" type="slidenum">
              <a:rPr kumimoji="1" lang="zh-CN" altLang="en-US" smtClean="0"/>
              <a:t>37</a:t>
            </a:fld>
            <a:endParaRPr kumimoji="1" lang="zh-CN" altLang="en-US"/>
          </a:p>
        </p:txBody>
      </p:sp>
    </p:spTree>
    <p:extLst>
      <p:ext uri="{BB962C8B-B14F-4D97-AF65-F5344CB8AC3E}">
        <p14:creationId xmlns:p14="http://schemas.microsoft.com/office/powerpoint/2010/main" val="250281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38</a:t>
            </a:fld>
            <a:endParaRPr kumimoji="1" lang="zh-CN" altLang="en-US"/>
          </a:p>
        </p:txBody>
      </p:sp>
    </p:spTree>
    <p:extLst>
      <p:ext uri="{BB962C8B-B14F-4D97-AF65-F5344CB8AC3E}">
        <p14:creationId xmlns:p14="http://schemas.microsoft.com/office/powerpoint/2010/main" val="1668157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Arrow——general view</a:t>
            </a:r>
          </a:p>
          <a:p>
            <a:r>
              <a:rPr lang="en-US" altLang="zh-CN" sz="1200" kern="1200" dirty="0">
                <a:solidFill>
                  <a:schemeClr val="tx1"/>
                </a:solidFill>
                <a:effectLst/>
                <a:latin typeface="+mn-lt"/>
                <a:ea typeface="+mn-ea"/>
                <a:cs typeface="+mn-cs"/>
              </a:rPr>
              <a:t>synthesis of glycerophospholipids——slide 16</a:t>
            </a:r>
          </a:p>
          <a:p>
            <a:r>
              <a:rPr lang="en-US" altLang="zh-CN" sz="1200" kern="1200" dirty="0">
                <a:solidFill>
                  <a:schemeClr val="tx1"/>
                </a:solidFill>
                <a:effectLst/>
                <a:latin typeface="+mn-lt"/>
                <a:ea typeface="+mn-ea"/>
                <a:cs typeface="+mn-cs"/>
              </a:rPr>
              <a:t>Synthesis of triacylglycerols——slide 16</a:t>
            </a:r>
          </a:p>
          <a:p>
            <a:r>
              <a:rPr lang="en-US" altLang="zh-CN" sz="1200" kern="1200" dirty="0">
                <a:solidFill>
                  <a:schemeClr val="tx1"/>
                </a:solidFill>
                <a:effectLst/>
                <a:latin typeface="+mn-lt"/>
                <a:ea typeface="+mn-ea"/>
                <a:cs typeface="+mn-cs"/>
              </a:rPr>
              <a:t>Synthesis of eicosanoid——slide 17</a:t>
            </a:r>
          </a:p>
          <a:p>
            <a:r>
              <a:rPr lang="en-US" altLang="zh-CN" sz="1200" kern="1200" dirty="0">
                <a:solidFill>
                  <a:schemeClr val="tx1"/>
                </a:solidFill>
                <a:effectLst/>
                <a:latin typeface="+mn-lt"/>
                <a:ea typeface="+mn-ea"/>
                <a:cs typeface="+mn-cs"/>
              </a:rPr>
              <a:t>Synthesis of leukotrienes——slide 18</a:t>
            </a:r>
          </a:p>
          <a:p>
            <a:r>
              <a:rPr lang="en-US" altLang="zh-CN" sz="1200" kern="1200" dirty="0">
                <a:solidFill>
                  <a:schemeClr val="tx1"/>
                </a:solidFill>
                <a:effectLst/>
                <a:latin typeface="+mn-lt"/>
                <a:ea typeface="+mn-ea"/>
                <a:cs typeface="+mn-cs"/>
              </a:rPr>
              <a:t>Beta-oxidation——slide 4</a:t>
            </a:r>
          </a:p>
          <a:p>
            <a:r>
              <a:rPr lang="en-US" altLang="zh-CN" sz="1200" kern="1200" dirty="0">
                <a:solidFill>
                  <a:schemeClr val="tx1"/>
                </a:solidFill>
                <a:effectLst/>
                <a:latin typeface="+mn-lt"/>
                <a:ea typeface="+mn-ea"/>
                <a:cs typeface="+mn-cs"/>
              </a:rPr>
              <a:t>Fatty acid synthesis——slide 9</a:t>
            </a:r>
          </a:p>
          <a:p>
            <a:r>
              <a:rPr lang="en-US" altLang="zh-CN" sz="1200" kern="1200" dirty="0">
                <a:solidFill>
                  <a:schemeClr val="tx1"/>
                </a:solidFill>
                <a:effectLst/>
                <a:latin typeface="+mn-lt"/>
                <a:ea typeface="+mn-ea"/>
                <a:cs typeface="+mn-cs"/>
              </a:rPr>
              <a:t>Ketone bodies synthesis——slide 8</a:t>
            </a:r>
          </a:p>
          <a:p>
            <a:r>
              <a:rPr lang="en-US" altLang="zh-CN" sz="1200" kern="1200" dirty="0">
                <a:solidFill>
                  <a:schemeClr val="tx1"/>
                </a:solidFill>
                <a:effectLst/>
                <a:latin typeface="+mn-lt"/>
                <a:ea typeface="+mn-ea"/>
                <a:cs typeface="+mn-cs"/>
              </a:rPr>
              <a:t>Ketone bodies breakdown——slide 8</a:t>
            </a:r>
          </a:p>
          <a:p>
            <a:r>
              <a:rPr lang="en-US" altLang="zh-CN" sz="1200" kern="1200" dirty="0">
                <a:solidFill>
                  <a:schemeClr val="tx1"/>
                </a:solidFill>
                <a:effectLst/>
                <a:latin typeface="+mn-lt"/>
                <a:ea typeface="+mn-ea"/>
                <a:cs typeface="+mn-cs"/>
              </a:rPr>
              <a:t>Mobilization——slide 3</a:t>
            </a:r>
          </a:p>
          <a:p>
            <a:r>
              <a:rPr lang="en-US" altLang="zh-CN" sz="1200" kern="1200" dirty="0">
                <a:solidFill>
                  <a:schemeClr val="tx1"/>
                </a:solidFill>
                <a:effectLst/>
                <a:latin typeface="+mn-lt"/>
                <a:ea typeface="+mn-ea"/>
                <a:cs typeface="+mn-cs"/>
              </a:rPr>
              <a:t>Digestion and transport——slide 2</a:t>
            </a:r>
          </a:p>
          <a:p>
            <a:r>
              <a:rPr lang="en-US" altLang="zh-CN" sz="1200" kern="1200" dirty="0">
                <a:solidFill>
                  <a:schemeClr val="tx1"/>
                </a:solidFill>
                <a:effectLst/>
                <a:latin typeface="+mn-lt"/>
                <a:ea typeface="+mn-ea"/>
                <a:cs typeface="+mn-cs"/>
              </a:rPr>
              <a:t>Cholesterol synthesis——slide 19</a:t>
            </a:r>
          </a:p>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t>55</a:t>
            </a:fld>
            <a:endParaRPr lang="en-US"/>
          </a:p>
        </p:txBody>
      </p:sp>
    </p:spTree>
    <p:extLst>
      <p:ext uri="{BB962C8B-B14F-4D97-AF65-F5344CB8AC3E}">
        <p14:creationId xmlns:p14="http://schemas.microsoft.com/office/powerpoint/2010/main" val="43948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Oxidative~:p18</a:t>
            </a:r>
          </a:p>
          <a:p>
            <a:r>
              <a:rPr lang="en-US" altLang="zh-CN" dirty="0"/>
              <a:t>Glycolysis:p8</a:t>
            </a:r>
          </a:p>
          <a:p>
            <a:r>
              <a:rPr lang="en-US" altLang="zh-CN" dirty="0"/>
              <a:t>Entry~:p13</a:t>
            </a:r>
          </a:p>
          <a:p>
            <a:r>
              <a:rPr lang="en-US" altLang="zh-CN" dirty="0"/>
              <a:t>Glycogen breakdown:p2</a:t>
            </a:r>
          </a:p>
          <a:p>
            <a:r>
              <a:rPr lang="en-US" altLang="zh-CN" dirty="0"/>
              <a:t>The pentose~:p31</a:t>
            </a:r>
          </a:p>
          <a:p>
            <a:r>
              <a:rPr lang="en-US" altLang="zh-CN" dirty="0"/>
              <a:t>Fermentation:p28</a:t>
            </a:r>
          </a:p>
          <a:p>
            <a:r>
              <a:rPr lang="en-US" altLang="zh-CN" dirty="0"/>
              <a:t>Citric~:p17</a:t>
            </a:r>
          </a:p>
          <a:p>
            <a:endParaRPr lang="zh-CN" altLang="en-US" dirty="0"/>
          </a:p>
        </p:txBody>
      </p:sp>
    </p:spTree>
    <p:extLst>
      <p:ext uri="{BB962C8B-B14F-4D97-AF65-F5344CB8AC3E}">
        <p14:creationId xmlns:p14="http://schemas.microsoft.com/office/powerpoint/2010/main" val="79666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Arrow——slide 1</a:t>
            </a:r>
          </a:p>
          <a:p>
            <a:r>
              <a:rPr lang="en-US" altLang="zh-CN" sz="1200" kern="1200" dirty="0">
                <a:solidFill>
                  <a:schemeClr val="tx1"/>
                </a:solidFill>
                <a:effectLst/>
                <a:latin typeface="+mn-lt"/>
                <a:ea typeface="+mn-ea"/>
                <a:cs typeface="+mn-cs"/>
              </a:rPr>
              <a:t>Glycolytic pathway——</a:t>
            </a:r>
            <a:r>
              <a:rPr lang="en-US" altLang="zh-CN" sz="1200" kern="1200" dirty="0">
                <a:solidFill>
                  <a:schemeClr val="accent2">
                    <a:lumMod val="75000"/>
                  </a:schemeClr>
                </a:solidFill>
                <a:effectLst/>
                <a:latin typeface="+mn-lt"/>
                <a:ea typeface="+mn-ea"/>
                <a:cs typeface="+mn-cs"/>
              </a:rPr>
              <a:t>glucose metabolism</a:t>
            </a:r>
            <a:endParaRPr lang="zh-CN" altLang="en-US" sz="1200" kern="1200" dirty="0">
              <a:solidFill>
                <a:schemeClr val="accent2">
                  <a:lumMod val="75000"/>
                </a:schemeClr>
              </a:solidFill>
              <a:effectLst/>
              <a:latin typeface="+mn-lt"/>
              <a:ea typeface="+mn-ea"/>
              <a:cs typeface="+mn-cs"/>
            </a:endParaRPr>
          </a:p>
          <a:p>
            <a:r>
              <a:rPr lang="en-US" altLang="zh-CN" sz="1200" kern="1200" dirty="0">
                <a:solidFill>
                  <a:schemeClr val="accent2">
                    <a:lumMod val="75000"/>
                  </a:schemeClr>
                </a:solidFill>
                <a:effectLst/>
                <a:latin typeface="+mn-lt"/>
                <a:ea typeface="+mn-ea"/>
                <a:cs typeface="+mn-cs"/>
              </a:rPr>
              <a:t>fatty acid——slide 4</a:t>
            </a:r>
          </a:p>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t>56</a:t>
            </a:fld>
            <a:endParaRPr lang="en-US"/>
          </a:p>
        </p:txBody>
      </p:sp>
    </p:spTree>
    <p:extLst>
      <p:ext uri="{BB962C8B-B14F-4D97-AF65-F5344CB8AC3E}">
        <p14:creationId xmlns:p14="http://schemas.microsoft.com/office/powerpoint/2010/main" val="149250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a:t>
            </a:r>
          </a:p>
          <a:p>
            <a:r>
              <a:rPr kumimoji="1" lang="en-US" altLang="zh-CN" dirty="0"/>
              <a:t>Fatty acid——</a:t>
            </a:r>
            <a:r>
              <a:rPr kumimoji="1" lang="el-GR" altLang="zh-CN" dirty="0"/>
              <a:t>β-</a:t>
            </a:r>
            <a:r>
              <a:rPr kumimoji="1" lang="el-GR" altLang="zh-CN" dirty="0" err="1"/>
              <a:t>oxidation</a:t>
            </a:r>
            <a:endParaRPr kumimoji="1" lang="en-US" altLang="zh-CN" dirty="0"/>
          </a:p>
        </p:txBody>
      </p:sp>
      <p:sp>
        <p:nvSpPr>
          <p:cNvPr id="4" name="灯片编号占位符 3"/>
          <p:cNvSpPr>
            <a:spLocks noGrp="1"/>
          </p:cNvSpPr>
          <p:nvPr>
            <p:ph type="sldNum" sz="quarter" idx="5"/>
          </p:nvPr>
        </p:nvSpPr>
        <p:spPr/>
        <p:txBody>
          <a:bodyPr/>
          <a:lstStyle/>
          <a:p>
            <a:fld id="{6815951D-B170-B843-86B3-A198780154DA}" type="slidenum">
              <a:rPr lang="en-US" smtClean="0"/>
              <a:t>57</a:t>
            </a:fld>
            <a:endParaRPr lang="en-US"/>
          </a:p>
        </p:txBody>
      </p:sp>
    </p:spTree>
    <p:extLst>
      <p:ext uri="{BB962C8B-B14F-4D97-AF65-F5344CB8AC3E}">
        <p14:creationId xmlns:p14="http://schemas.microsoft.com/office/powerpoint/2010/main" val="13312062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Malonyl-CoA——slide 9</a:t>
            </a:r>
          </a:p>
          <a:p>
            <a:r>
              <a:rPr lang="en-US" altLang="zh-CN" sz="1200" kern="1200" dirty="0">
                <a:solidFill>
                  <a:schemeClr val="tx1"/>
                </a:solidFill>
                <a:effectLst/>
                <a:latin typeface="+mn-lt"/>
                <a:ea typeface="+mn-ea"/>
                <a:cs typeface="+mn-cs"/>
              </a:rPr>
              <a:t>Carnitine transferase I——slide 6</a:t>
            </a:r>
          </a:p>
          <a:p>
            <a:r>
              <a:rPr lang="en-US" altLang="zh-CN" sz="1200" kern="1200" dirty="0">
                <a:solidFill>
                  <a:schemeClr val="tx1"/>
                </a:solidFill>
                <a:effectLst/>
                <a:latin typeface="+mn-lt"/>
                <a:ea typeface="+mn-ea"/>
                <a:cs typeface="+mn-cs"/>
              </a:rPr>
              <a:t>Carnitine transferase II——slide 6</a:t>
            </a:r>
          </a:p>
          <a:p>
            <a:r>
              <a:rPr lang="en-US" altLang="zh-CN" sz="1200" kern="1200" dirty="0">
                <a:solidFill>
                  <a:schemeClr val="tx1"/>
                </a:solidFill>
                <a:effectLst/>
                <a:latin typeface="+mn-lt"/>
                <a:ea typeface="+mn-ea"/>
                <a:cs typeface="+mn-cs"/>
              </a:rPr>
              <a:t>Coenzyme B12——slide 7</a:t>
            </a:r>
          </a:p>
          <a:p>
            <a:r>
              <a:rPr lang="en-US" altLang="zh-CN" sz="1200" kern="1200" dirty="0">
                <a:solidFill>
                  <a:schemeClr val="tx1"/>
                </a:solidFill>
                <a:effectLst/>
                <a:latin typeface="+mn-lt"/>
                <a:ea typeface="+mn-ea"/>
                <a:cs typeface="+mn-cs"/>
              </a:rPr>
              <a:t>cholesterol biosynthesis——slide 19</a:t>
            </a:r>
          </a:p>
          <a:p>
            <a:r>
              <a:rPr lang="en-US" altLang="zh-CN" sz="1200" kern="1200" dirty="0">
                <a:solidFill>
                  <a:schemeClr val="tx1"/>
                </a:solidFill>
                <a:effectLst/>
                <a:latin typeface="+mn-lt"/>
                <a:ea typeface="+mn-ea"/>
                <a:cs typeface="+mn-cs"/>
              </a:rPr>
              <a:t>Fatty acid biosynthesis——slide 9</a:t>
            </a:r>
          </a:p>
          <a:p>
            <a:r>
              <a:rPr lang="en-US" altLang="zh-CN" sz="1200" kern="1200" dirty="0">
                <a:solidFill>
                  <a:schemeClr val="tx1"/>
                </a:solidFill>
                <a:effectLst/>
                <a:latin typeface="+mn-lt"/>
                <a:ea typeface="+mn-ea"/>
                <a:cs typeface="+mn-cs"/>
              </a:rPr>
              <a:t>The citrate acid cycle——citric acid cycle</a:t>
            </a:r>
            <a:endParaRPr lang="zh-CN" alt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ketone bodies synthesis——slide 8</a:t>
            </a:r>
          </a:p>
          <a:p>
            <a:r>
              <a:rPr lang="en-US" altLang="zh-CN" sz="1200" kern="1200" dirty="0">
                <a:solidFill>
                  <a:schemeClr val="tx1"/>
                </a:solidFill>
                <a:effectLst/>
                <a:latin typeface="+mn-lt"/>
                <a:ea typeface="+mn-ea"/>
                <a:cs typeface="+mn-cs"/>
              </a:rPr>
              <a:t>Fatty acyl-CoA synthetase(fatty acid </a:t>
            </a:r>
            <a:r>
              <a:rPr lang="en-US" altLang="zh-CN" sz="1200" kern="1200" dirty="0" err="1">
                <a:solidFill>
                  <a:schemeClr val="tx1"/>
                </a:solidFill>
                <a:effectLst/>
                <a:latin typeface="+mn-lt"/>
                <a:ea typeface="+mn-ea"/>
                <a:cs typeface="+mn-cs"/>
              </a:rPr>
              <a:t>thiokinase</a:t>
            </a:r>
            <a:r>
              <a:rPr lang="en-US" altLang="zh-CN" sz="1200" kern="1200" dirty="0">
                <a:solidFill>
                  <a:schemeClr val="tx1"/>
                </a:solidFill>
                <a:effectLst/>
                <a:latin typeface="+mn-lt"/>
                <a:ea typeface="+mn-ea"/>
                <a:cs typeface="+mn-cs"/>
              </a:rPr>
              <a:t>)——slide 5</a:t>
            </a:r>
          </a:p>
          <a:p>
            <a:r>
              <a:rPr lang="en-US" altLang="zh-CN" sz="1200" kern="1200" dirty="0">
                <a:solidFill>
                  <a:schemeClr val="tx1"/>
                </a:solidFill>
                <a:effectLst/>
                <a:latin typeface="+mn-lt"/>
                <a:ea typeface="+mn-ea"/>
                <a:cs typeface="+mn-cs"/>
              </a:rPr>
              <a:t>The citric acid cycle——the citric acid cycle</a:t>
            </a:r>
          </a:p>
          <a:p>
            <a:r>
              <a:rPr lang="en-US" altLang="zh-CN" sz="1200" kern="1200" dirty="0">
                <a:solidFill>
                  <a:schemeClr val="tx1"/>
                </a:solidFill>
                <a:effectLst/>
                <a:latin typeface="+mn-lt"/>
                <a:ea typeface="+mn-ea"/>
                <a:cs typeface="+mn-cs"/>
              </a:rPr>
              <a:t>Arrow——slide 1</a:t>
            </a:r>
          </a:p>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t>58</a:t>
            </a:fld>
            <a:endParaRPr lang="en-US"/>
          </a:p>
        </p:txBody>
      </p:sp>
    </p:spTree>
    <p:extLst>
      <p:ext uri="{BB962C8B-B14F-4D97-AF65-F5344CB8AC3E}">
        <p14:creationId xmlns:p14="http://schemas.microsoft.com/office/powerpoint/2010/main" val="42090430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4</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59</a:t>
            </a:fld>
            <a:endParaRPr lang="en-US"/>
          </a:p>
        </p:txBody>
      </p:sp>
    </p:spTree>
    <p:extLst>
      <p:ext uri="{BB962C8B-B14F-4D97-AF65-F5344CB8AC3E}">
        <p14:creationId xmlns:p14="http://schemas.microsoft.com/office/powerpoint/2010/main" val="2680448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4</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60</a:t>
            </a:fld>
            <a:endParaRPr lang="en-US"/>
          </a:p>
        </p:txBody>
      </p:sp>
    </p:spTree>
    <p:extLst>
      <p:ext uri="{BB962C8B-B14F-4D97-AF65-F5344CB8AC3E}">
        <p14:creationId xmlns:p14="http://schemas.microsoft.com/office/powerpoint/2010/main" val="1324493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4</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61</a:t>
            </a:fld>
            <a:endParaRPr lang="en-US"/>
          </a:p>
        </p:txBody>
      </p:sp>
    </p:spTree>
    <p:extLst>
      <p:ext uri="{BB962C8B-B14F-4D97-AF65-F5344CB8AC3E}">
        <p14:creationId xmlns:p14="http://schemas.microsoft.com/office/powerpoint/2010/main" val="25335451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62</a:t>
            </a:fld>
            <a:endParaRPr lang="en-US"/>
          </a:p>
        </p:txBody>
      </p:sp>
    </p:spTree>
    <p:extLst>
      <p:ext uri="{BB962C8B-B14F-4D97-AF65-F5344CB8AC3E}">
        <p14:creationId xmlns:p14="http://schemas.microsoft.com/office/powerpoint/2010/main" val="82400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shuttle pathway——slide 12</a:t>
            </a:r>
          </a:p>
          <a:p>
            <a:r>
              <a:rPr lang="en-US" altLang="zh-CN" sz="1200" kern="1200" dirty="0">
                <a:solidFill>
                  <a:schemeClr val="tx1"/>
                </a:solidFill>
                <a:effectLst/>
                <a:latin typeface="+mn-lt"/>
                <a:ea typeface="+mn-ea"/>
                <a:cs typeface="+mn-cs"/>
              </a:rPr>
              <a:t>ACC——slide 13</a:t>
            </a:r>
          </a:p>
          <a:p>
            <a:r>
              <a:rPr lang="en-US" altLang="zh-CN" sz="1200" kern="1200" dirty="0">
                <a:solidFill>
                  <a:schemeClr val="tx1"/>
                </a:solidFill>
                <a:effectLst/>
                <a:latin typeface="+mn-lt"/>
                <a:ea typeface="+mn-ea"/>
                <a:cs typeface="+mn-cs"/>
              </a:rPr>
              <a:t>Fatty acid synthase——slide 10</a:t>
            </a:r>
          </a:p>
          <a:p>
            <a:r>
              <a:rPr lang="en-US" altLang="zh-CN" sz="1200" kern="1200" dirty="0">
                <a:solidFill>
                  <a:schemeClr val="tx1"/>
                </a:solidFill>
                <a:effectLst/>
                <a:latin typeface="+mn-lt"/>
                <a:ea typeface="+mn-ea"/>
                <a:cs typeface="+mn-cs"/>
              </a:rPr>
              <a:t>Arrow——slide 1</a:t>
            </a:r>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63</a:t>
            </a:fld>
            <a:endParaRPr lang="en-US"/>
          </a:p>
        </p:txBody>
      </p:sp>
    </p:spTree>
    <p:extLst>
      <p:ext uri="{BB962C8B-B14F-4D97-AF65-F5344CB8AC3E}">
        <p14:creationId xmlns:p14="http://schemas.microsoft.com/office/powerpoint/2010/main" val="2333306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65</a:t>
            </a:fld>
            <a:endParaRPr lang="en-US"/>
          </a:p>
        </p:txBody>
      </p:sp>
    </p:spTree>
    <p:extLst>
      <p:ext uri="{BB962C8B-B14F-4D97-AF65-F5344CB8AC3E}">
        <p14:creationId xmlns:p14="http://schemas.microsoft.com/office/powerpoint/2010/main" val="2060454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66</a:t>
            </a:fld>
            <a:endParaRPr lang="en-US"/>
          </a:p>
        </p:txBody>
      </p:sp>
    </p:spTree>
    <p:extLst>
      <p:ext uri="{BB962C8B-B14F-4D97-AF65-F5344CB8AC3E}">
        <p14:creationId xmlns:p14="http://schemas.microsoft.com/office/powerpoint/2010/main" val="3226510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Glycogen phosphorylase:p3</a:t>
            </a:r>
          </a:p>
          <a:p>
            <a:r>
              <a:rPr kumimoji="1" lang="en-US" altLang="zh-CN" dirty="0"/>
              <a:t>Debranching enzyme:p5</a:t>
            </a:r>
          </a:p>
          <a:p>
            <a:r>
              <a:rPr kumimoji="1" lang="en-US" altLang="zh-CN" dirty="0"/>
              <a:t>Phosphoglucomutase:p6</a:t>
            </a:r>
          </a:p>
          <a:p>
            <a:r>
              <a:rPr kumimoji="1" lang="en-US" altLang="zh-CN" dirty="0"/>
              <a:t>Glucose-6-phosphatase:p7</a:t>
            </a:r>
          </a:p>
          <a:p>
            <a:r>
              <a:rPr kumimoji="1" lang="en-US" altLang="zh-CN" dirty="0"/>
              <a:t>Return:p1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5</a:t>
            </a:fld>
            <a:endParaRPr kumimoji="1" lang="zh-CN" altLang="en-US"/>
          </a:p>
        </p:txBody>
      </p:sp>
    </p:spTree>
    <p:extLst>
      <p:ext uri="{BB962C8B-B14F-4D97-AF65-F5344CB8AC3E}">
        <p14:creationId xmlns:p14="http://schemas.microsoft.com/office/powerpoint/2010/main" val="1755688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67</a:t>
            </a:fld>
            <a:endParaRPr lang="en-US"/>
          </a:p>
        </p:txBody>
      </p:sp>
    </p:spTree>
    <p:extLst>
      <p:ext uri="{BB962C8B-B14F-4D97-AF65-F5344CB8AC3E}">
        <p14:creationId xmlns:p14="http://schemas.microsoft.com/office/powerpoint/2010/main" val="2048130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68</a:t>
            </a:fld>
            <a:endParaRPr lang="en-US"/>
          </a:p>
        </p:txBody>
      </p:sp>
    </p:spTree>
    <p:extLst>
      <p:ext uri="{BB962C8B-B14F-4D97-AF65-F5344CB8AC3E}">
        <p14:creationId xmlns:p14="http://schemas.microsoft.com/office/powerpoint/2010/main" val="40479256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69</a:t>
            </a:fld>
            <a:endParaRPr lang="en-US"/>
          </a:p>
        </p:txBody>
      </p:sp>
    </p:spTree>
    <p:extLst>
      <p:ext uri="{BB962C8B-B14F-4D97-AF65-F5344CB8AC3E}">
        <p14:creationId xmlns:p14="http://schemas.microsoft.com/office/powerpoint/2010/main" val="19420775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70</a:t>
            </a:fld>
            <a:endParaRPr lang="en-US"/>
          </a:p>
        </p:txBody>
      </p:sp>
    </p:spTree>
    <p:extLst>
      <p:ext uri="{BB962C8B-B14F-4D97-AF65-F5344CB8AC3E}">
        <p14:creationId xmlns:p14="http://schemas.microsoft.com/office/powerpoint/2010/main" val="2654381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71</a:t>
            </a:fld>
            <a:endParaRPr lang="en-US"/>
          </a:p>
        </p:txBody>
      </p:sp>
    </p:spTree>
    <p:extLst>
      <p:ext uri="{BB962C8B-B14F-4D97-AF65-F5344CB8AC3E}">
        <p14:creationId xmlns:p14="http://schemas.microsoft.com/office/powerpoint/2010/main" val="21357624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72</a:t>
            </a:fld>
            <a:endParaRPr lang="en-US"/>
          </a:p>
        </p:txBody>
      </p:sp>
    </p:spTree>
    <p:extLst>
      <p:ext uri="{BB962C8B-B14F-4D97-AF65-F5344CB8AC3E}">
        <p14:creationId xmlns:p14="http://schemas.microsoft.com/office/powerpoint/2010/main" val="34909248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HMG-CoA reductase——slide 23</a:t>
            </a:r>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73</a:t>
            </a:fld>
            <a:endParaRPr lang="en-US"/>
          </a:p>
        </p:txBody>
      </p:sp>
    </p:spTree>
    <p:extLst>
      <p:ext uri="{BB962C8B-B14F-4D97-AF65-F5344CB8AC3E}">
        <p14:creationId xmlns:p14="http://schemas.microsoft.com/office/powerpoint/2010/main" val="16331579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74</a:t>
            </a:fld>
            <a:endParaRPr lang="en-US"/>
          </a:p>
        </p:txBody>
      </p:sp>
    </p:spTree>
    <p:extLst>
      <p:ext uri="{BB962C8B-B14F-4D97-AF65-F5344CB8AC3E}">
        <p14:creationId xmlns:p14="http://schemas.microsoft.com/office/powerpoint/2010/main" val="3914987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19</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75</a:t>
            </a:fld>
            <a:endParaRPr lang="en-US"/>
          </a:p>
        </p:txBody>
      </p:sp>
    </p:spTree>
    <p:extLst>
      <p:ext uri="{BB962C8B-B14F-4D97-AF65-F5344CB8AC3E}">
        <p14:creationId xmlns:p14="http://schemas.microsoft.com/office/powerpoint/2010/main" val="1232125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19</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76</a:t>
            </a:fld>
            <a:endParaRPr lang="en-US"/>
          </a:p>
        </p:txBody>
      </p:sp>
    </p:spTree>
    <p:extLst>
      <p:ext uri="{BB962C8B-B14F-4D97-AF65-F5344CB8AC3E}">
        <p14:creationId xmlns:p14="http://schemas.microsoft.com/office/powerpoint/2010/main" val="4126986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6</a:t>
            </a:fld>
            <a:endParaRPr kumimoji="1" lang="zh-CN" altLang="en-US"/>
          </a:p>
        </p:txBody>
      </p:sp>
    </p:spTree>
    <p:extLst>
      <p:ext uri="{BB962C8B-B14F-4D97-AF65-F5344CB8AC3E}">
        <p14:creationId xmlns:p14="http://schemas.microsoft.com/office/powerpoint/2010/main" val="27203925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19</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77</a:t>
            </a:fld>
            <a:endParaRPr lang="en-US"/>
          </a:p>
        </p:txBody>
      </p:sp>
    </p:spTree>
    <p:extLst>
      <p:ext uri="{BB962C8B-B14F-4D97-AF65-F5344CB8AC3E}">
        <p14:creationId xmlns:p14="http://schemas.microsoft.com/office/powerpoint/2010/main" val="35801072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904300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6A3B5D1-BAB2-CE40-B299-D63A87427D25}" type="slidenum">
              <a:rPr kumimoji="1" lang="zh-CN" altLang="en-US" smtClean="0"/>
              <a:t>79</a:t>
            </a:fld>
            <a:endParaRPr kumimoji="1" lang="zh-CN" altLang="en-US"/>
          </a:p>
        </p:txBody>
      </p:sp>
    </p:spTree>
    <p:extLst>
      <p:ext uri="{BB962C8B-B14F-4D97-AF65-F5344CB8AC3E}">
        <p14:creationId xmlns:p14="http://schemas.microsoft.com/office/powerpoint/2010/main" val="21557243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35814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665375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614665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44460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67948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9747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7</a:t>
            </a:fld>
            <a:endParaRPr kumimoji="1" lang="zh-CN" altLang="en-US"/>
          </a:p>
        </p:txBody>
      </p:sp>
    </p:spTree>
    <p:extLst>
      <p:ext uri="{BB962C8B-B14F-4D97-AF65-F5344CB8AC3E}">
        <p14:creationId xmlns:p14="http://schemas.microsoft.com/office/powerpoint/2010/main" val="1082555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8</a:t>
            </a:fld>
            <a:endParaRPr kumimoji="1" lang="zh-CN" altLang="en-US"/>
          </a:p>
        </p:txBody>
      </p:sp>
    </p:spTree>
    <p:extLst>
      <p:ext uri="{BB962C8B-B14F-4D97-AF65-F5344CB8AC3E}">
        <p14:creationId xmlns:p14="http://schemas.microsoft.com/office/powerpoint/2010/main" val="1588935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9</a:t>
            </a:fld>
            <a:endParaRPr kumimoji="1" lang="zh-CN" altLang="en-US"/>
          </a:p>
        </p:txBody>
      </p:sp>
    </p:spTree>
    <p:extLst>
      <p:ext uri="{BB962C8B-B14F-4D97-AF65-F5344CB8AC3E}">
        <p14:creationId xmlns:p14="http://schemas.microsoft.com/office/powerpoint/2010/main" val="81270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4407C-09BD-A749-8D1F-1274C7BC8F3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1BCDBFA-D385-6341-9933-A5A3F98091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F7F36CB-C04F-6945-A3B6-38CB097C7110}"/>
              </a:ext>
            </a:extLst>
          </p:cNvPr>
          <p:cNvSpPr>
            <a:spLocks noGrp="1"/>
          </p:cNvSpPr>
          <p:nvPr>
            <p:ph type="dt" sz="half" idx="10"/>
          </p:nvPr>
        </p:nvSpPr>
        <p:spPr/>
        <p:txBody>
          <a:bodyPr/>
          <a:lstStyle/>
          <a:p>
            <a:fld id="{E846D4C1-21A7-1742-BBD9-87CC8875BD52}" type="datetime1">
              <a:rPr kumimoji="1" lang="zh-CN" altLang="en-US" smtClean="0"/>
              <a:t>2020/11/17</a:t>
            </a:fld>
            <a:endParaRPr kumimoji="1" lang="zh-CN" altLang="en-US"/>
          </a:p>
        </p:txBody>
      </p:sp>
      <p:sp>
        <p:nvSpPr>
          <p:cNvPr id="5" name="页脚占位符 4">
            <a:extLst>
              <a:ext uri="{FF2B5EF4-FFF2-40B4-BE49-F238E27FC236}">
                <a16:creationId xmlns:a16="http://schemas.microsoft.com/office/drawing/2014/main" id="{B72B70F1-784D-8649-9869-260B914F761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AB9715B-A389-5848-BBD4-9509ACD40A8D}"/>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269482236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C39AE-16C1-0A49-8284-119F5468F7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B3662F1-8564-CD4C-9CC4-00B13268CDD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8E86422-81B3-A240-B413-867977465F98}"/>
              </a:ext>
            </a:extLst>
          </p:cNvPr>
          <p:cNvSpPr>
            <a:spLocks noGrp="1"/>
          </p:cNvSpPr>
          <p:nvPr>
            <p:ph type="dt" sz="half" idx="10"/>
          </p:nvPr>
        </p:nvSpPr>
        <p:spPr/>
        <p:txBody>
          <a:bodyPr/>
          <a:lstStyle/>
          <a:p>
            <a:fld id="{DAE50A6A-368D-9C4D-A58D-8CFD4434EB1D}" type="datetime1">
              <a:rPr kumimoji="1" lang="zh-CN" altLang="en-US" smtClean="0"/>
              <a:t>2020/11/17</a:t>
            </a:fld>
            <a:endParaRPr kumimoji="1" lang="zh-CN" altLang="en-US"/>
          </a:p>
        </p:txBody>
      </p:sp>
      <p:sp>
        <p:nvSpPr>
          <p:cNvPr id="5" name="页脚占位符 4">
            <a:extLst>
              <a:ext uri="{FF2B5EF4-FFF2-40B4-BE49-F238E27FC236}">
                <a16:creationId xmlns:a16="http://schemas.microsoft.com/office/drawing/2014/main" id="{2C79D30F-0DF7-1546-BB9F-65BF0B65555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7B17EA6-9D21-9245-A579-015AE5D54B48}"/>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293202206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47C928-C918-754A-8C33-96572A5DA50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8CE0F12-E71C-C243-B010-6FDDF2B637A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1A00F5D-36DC-8B40-8828-2B6935CD40E6}"/>
              </a:ext>
            </a:extLst>
          </p:cNvPr>
          <p:cNvSpPr>
            <a:spLocks noGrp="1"/>
          </p:cNvSpPr>
          <p:nvPr>
            <p:ph type="dt" sz="half" idx="10"/>
          </p:nvPr>
        </p:nvSpPr>
        <p:spPr/>
        <p:txBody>
          <a:bodyPr/>
          <a:lstStyle/>
          <a:p>
            <a:fld id="{32F4BC08-CEA2-2740-BA1C-5E4FE4B8C6B7}" type="datetime1">
              <a:rPr kumimoji="1" lang="zh-CN" altLang="en-US" smtClean="0"/>
              <a:t>2020/11/17</a:t>
            </a:fld>
            <a:endParaRPr kumimoji="1" lang="zh-CN" altLang="en-US"/>
          </a:p>
        </p:txBody>
      </p:sp>
      <p:sp>
        <p:nvSpPr>
          <p:cNvPr id="5" name="页脚占位符 4">
            <a:extLst>
              <a:ext uri="{FF2B5EF4-FFF2-40B4-BE49-F238E27FC236}">
                <a16:creationId xmlns:a16="http://schemas.microsoft.com/office/drawing/2014/main" id="{2A5B8362-D66C-4B4E-BA9A-C64F476E3C1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578DAB1-4CB3-D44A-85C1-15807CDD8343}"/>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38045247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3CAEC-59AC-A841-A3AB-536918CF820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DB56B46-8521-FA4D-95D4-534ACBE37801}"/>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780378F-60F5-094A-B2B9-BDF4E8119C4B}"/>
              </a:ext>
            </a:extLst>
          </p:cNvPr>
          <p:cNvSpPr>
            <a:spLocks noGrp="1"/>
          </p:cNvSpPr>
          <p:nvPr>
            <p:ph type="dt" sz="half" idx="10"/>
          </p:nvPr>
        </p:nvSpPr>
        <p:spPr/>
        <p:txBody>
          <a:bodyPr/>
          <a:lstStyle/>
          <a:p>
            <a:fld id="{F98A08E0-4548-CE41-9A3B-C42ACFD94DD8}" type="datetime1">
              <a:rPr kumimoji="1" lang="zh-CN" altLang="en-US" smtClean="0"/>
              <a:t>2020/11/17</a:t>
            </a:fld>
            <a:endParaRPr kumimoji="1" lang="zh-CN" altLang="en-US"/>
          </a:p>
        </p:txBody>
      </p:sp>
      <p:sp>
        <p:nvSpPr>
          <p:cNvPr id="5" name="页脚占位符 4">
            <a:extLst>
              <a:ext uri="{FF2B5EF4-FFF2-40B4-BE49-F238E27FC236}">
                <a16:creationId xmlns:a16="http://schemas.microsoft.com/office/drawing/2014/main" id="{3975C9C0-BF22-9F4D-8E32-EC3C38BC356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95CE9CD-C7FC-3449-935E-70E7FF10EE45}"/>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45876827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9B629A-69FD-EA41-8FEB-B8CFD978065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AD22ECA-3BB1-9746-8C0E-A80A7ABD87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94E6D98B-42CF-3649-A35C-A1206713544D}"/>
              </a:ext>
            </a:extLst>
          </p:cNvPr>
          <p:cNvSpPr>
            <a:spLocks noGrp="1"/>
          </p:cNvSpPr>
          <p:nvPr>
            <p:ph type="dt" sz="half" idx="10"/>
          </p:nvPr>
        </p:nvSpPr>
        <p:spPr/>
        <p:txBody>
          <a:bodyPr/>
          <a:lstStyle/>
          <a:p>
            <a:fld id="{71041F16-6873-8042-95B8-AF74736FBAD0}" type="datetime1">
              <a:rPr kumimoji="1" lang="zh-CN" altLang="en-US" smtClean="0"/>
              <a:t>2020/11/17</a:t>
            </a:fld>
            <a:endParaRPr kumimoji="1" lang="zh-CN" altLang="en-US"/>
          </a:p>
        </p:txBody>
      </p:sp>
      <p:sp>
        <p:nvSpPr>
          <p:cNvPr id="5" name="页脚占位符 4">
            <a:extLst>
              <a:ext uri="{FF2B5EF4-FFF2-40B4-BE49-F238E27FC236}">
                <a16:creationId xmlns:a16="http://schemas.microsoft.com/office/drawing/2014/main" id="{59832B87-C737-E349-A200-23F4F52CF65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892FE63-1AF2-7341-B8BD-4CA22E358CF7}"/>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262519568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51AAF4-B9DB-6E47-A406-1D030676C8B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DC7E299-DBFC-ED44-8E7A-17E6D07A88D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3C577CF-5478-9D40-8493-358D76D83DBC}"/>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A341A48-AB88-2247-B249-1117870310A3}"/>
              </a:ext>
            </a:extLst>
          </p:cNvPr>
          <p:cNvSpPr>
            <a:spLocks noGrp="1"/>
          </p:cNvSpPr>
          <p:nvPr>
            <p:ph type="dt" sz="half" idx="10"/>
          </p:nvPr>
        </p:nvSpPr>
        <p:spPr/>
        <p:txBody>
          <a:bodyPr/>
          <a:lstStyle/>
          <a:p>
            <a:fld id="{0F73DB6D-AA60-5C44-93C1-4498D5FD7489}" type="datetime1">
              <a:rPr kumimoji="1" lang="zh-CN" altLang="en-US" smtClean="0"/>
              <a:t>2020/11/17</a:t>
            </a:fld>
            <a:endParaRPr kumimoji="1" lang="zh-CN" altLang="en-US"/>
          </a:p>
        </p:txBody>
      </p:sp>
      <p:sp>
        <p:nvSpPr>
          <p:cNvPr id="6" name="页脚占位符 5">
            <a:extLst>
              <a:ext uri="{FF2B5EF4-FFF2-40B4-BE49-F238E27FC236}">
                <a16:creationId xmlns:a16="http://schemas.microsoft.com/office/drawing/2014/main" id="{7DBC04F5-FD0A-DD49-976C-06438154E11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79000B1-04FA-7B47-B96D-C52BB902AB04}"/>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72372257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85430-4543-7141-A298-1C9528D3711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779D987-83EF-8C47-A5E4-55C30BF901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9156445-C6C8-514A-A8CD-ED12F7A216C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154A39C6-D7E9-E345-A31F-88045FA0DB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FDD7D65C-3165-1747-8681-F086C39011A5}"/>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996068C-E92F-2C4C-B421-B3990575B3D3}"/>
              </a:ext>
            </a:extLst>
          </p:cNvPr>
          <p:cNvSpPr>
            <a:spLocks noGrp="1"/>
          </p:cNvSpPr>
          <p:nvPr>
            <p:ph type="dt" sz="half" idx="10"/>
          </p:nvPr>
        </p:nvSpPr>
        <p:spPr/>
        <p:txBody>
          <a:bodyPr/>
          <a:lstStyle/>
          <a:p>
            <a:fld id="{AE30CA1D-7DD6-A745-AA0A-0D982C91241B}" type="datetime1">
              <a:rPr kumimoji="1" lang="zh-CN" altLang="en-US" smtClean="0"/>
              <a:t>2020/11/17</a:t>
            </a:fld>
            <a:endParaRPr kumimoji="1" lang="zh-CN" altLang="en-US"/>
          </a:p>
        </p:txBody>
      </p:sp>
      <p:sp>
        <p:nvSpPr>
          <p:cNvPr id="8" name="页脚占位符 7">
            <a:extLst>
              <a:ext uri="{FF2B5EF4-FFF2-40B4-BE49-F238E27FC236}">
                <a16:creationId xmlns:a16="http://schemas.microsoft.com/office/drawing/2014/main" id="{E64C22C9-046C-8940-892F-EC6F44F07EF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BE8A294-0CEC-F24F-960B-BA1ABD5490E0}"/>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127504471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BAD47-A038-6548-A2F6-8A01D1F53A70}"/>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3340417F-3D42-3A45-9199-650159E33E4E}"/>
              </a:ext>
            </a:extLst>
          </p:cNvPr>
          <p:cNvSpPr>
            <a:spLocks noGrp="1"/>
          </p:cNvSpPr>
          <p:nvPr>
            <p:ph type="dt" sz="half" idx="10"/>
          </p:nvPr>
        </p:nvSpPr>
        <p:spPr/>
        <p:txBody>
          <a:bodyPr/>
          <a:lstStyle/>
          <a:p>
            <a:fld id="{6580E694-4755-3C4B-9A30-7C1275EFAF95}" type="datetime1">
              <a:rPr kumimoji="1" lang="zh-CN" altLang="en-US" smtClean="0"/>
              <a:t>2020/11/17</a:t>
            </a:fld>
            <a:endParaRPr kumimoji="1" lang="zh-CN" altLang="en-US"/>
          </a:p>
        </p:txBody>
      </p:sp>
      <p:sp>
        <p:nvSpPr>
          <p:cNvPr id="4" name="页脚占位符 3">
            <a:extLst>
              <a:ext uri="{FF2B5EF4-FFF2-40B4-BE49-F238E27FC236}">
                <a16:creationId xmlns:a16="http://schemas.microsoft.com/office/drawing/2014/main" id="{76DE5ED3-20E5-3341-B7C2-BC95EDB6E0A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0D4A7D6-DEE1-B344-A24A-5EBB5D0C80F0}"/>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155979838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93C3B-1396-134D-98D4-C0A704A86BCD}"/>
              </a:ext>
            </a:extLst>
          </p:cNvPr>
          <p:cNvSpPr>
            <a:spLocks noGrp="1"/>
          </p:cNvSpPr>
          <p:nvPr>
            <p:ph type="dt" sz="half" idx="10"/>
          </p:nvPr>
        </p:nvSpPr>
        <p:spPr/>
        <p:txBody>
          <a:bodyPr/>
          <a:lstStyle/>
          <a:p>
            <a:fld id="{40106CEF-A77C-A64E-B1ED-8E2774F34F71}" type="datetime1">
              <a:rPr kumimoji="1" lang="zh-CN" altLang="en-US" smtClean="0"/>
              <a:t>2020/11/17</a:t>
            </a:fld>
            <a:endParaRPr kumimoji="1" lang="zh-CN" altLang="en-US"/>
          </a:p>
        </p:txBody>
      </p:sp>
      <p:sp>
        <p:nvSpPr>
          <p:cNvPr id="3" name="页脚占位符 2">
            <a:extLst>
              <a:ext uri="{FF2B5EF4-FFF2-40B4-BE49-F238E27FC236}">
                <a16:creationId xmlns:a16="http://schemas.microsoft.com/office/drawing/2014/main" id="{DAD3419B-84E7-304F-8C5E-BF4B2161899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96DE001-3174-6A4F-B892-F2DF860E96A7}"/>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306398071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6AE6D-2DDE-3446-97BE-AFE5232F3B7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3CC2999-05DB-E842-B538-3603F6A8B8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52BE319-9F85-7D4A-9429-AD5304225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4654B94-A6CF-0942-BD01-597A2A164B83}"/>
              </a:ext>
            </a:extLst>
          </p:cNvPr>
          <p:cNvSpPr>
            <a:spLocks noGrp="1"/>
          </p:cNvSpPr>
          <p:nvPr>
            <p:ph type="dt" sz="half" idx="10"/>
          </p:nvPr>
        </p:nvSpPr>
        <p:spPr/>
        <p:txBody>
          <a:bodyPr/>
          <a:lstStyle/>
          <a:p>
            <a:fld id="{6F451424-FF9E-D341-B5E5-48F43CBF241F}" type="datetime1">
              <a:rPr kumimoji="1" lang="zh-CN" altLang="en-US" smtClean="0"/>
              <a:t>2020/11/17</a:t>
            </a:fld>
            <a:endParaRPr kumimoji="1" lang="zh-CN" altLang="en-US"/>
          </a:p>
        </p:txBody>
      </p:sp>
      <p:sp>
        <p:nvSpPr>
          <p:cNvPr id="6" name="页脚占位符 5">
            <a:extLst>
              <a:ext uri="{FF2B5EF4-FFF2-40B4-BE49-F238E27FC236}">
                <a16:creationId xmlns:a16="http://schemas.microsoft.com/office/drawing/2014/main" id="{B940C701-7602-034C-92A6-B5AF3D51800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32FEB02-5C73-9F47-9C28-BD8C8EDC519D}"/>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289351294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62A2F-6AEB-BD42-B31F-01A01F72F50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21A99528-4A6D-CC4D-8531-D846A965C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B6BECCC-E3F1-E341-AB01-E41518405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DE67EE9-C1BB-554E-8CC4-162EE5FC5943}"/>
              </a:ext>
            </a:extLst>
          </p:cNvPr>
          <p:cNvSpPr>
            <a:spLocks noGrp="1"/>
          </p:cNvSpPr>
          <p:nvPr>
            <p:ph type="dt" sz="half" idx="10"/>
          </p:nvPr>
        </p:nvSpPr>
        <p:spPr/>
        <p:txBody>
          <a:bodyPr/>
          <a:lstStyle/>
          <a:p>
            <a:fld id="{F580026C-FD7E-9F4D-A51A-EDBE67BDBC52}" type="datetime1">
              <a:rPr kumimoji="1" lang="zh-CN" altLang="en-US" smtClean="0"/>
              <a:t>2020/11/17</a:t>
            </a:fld>
            <a:endParaRPr kumimoji="1" lang="zh-CN" altLang="en-US"/>
          </a:p>
        </p:txBody>
      </p:sp>
      <p:sp>
        <p:nvSpPr>
          <p:cNvPr id="6" name="页脚占位符 5">
            <a:extLst>
              <a:ext uri="{FF2B5EF4-FFF2-40B4-BE49-F238E27FC236}">
                <a16:creationId xmlns:a16="http://schemas.microsoft.com/office/drawing/2014/main" id="{C02539C1-4F01-A949-B485-853C6D286C9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619B952-345C-7249-A660-F2FA67628BB6}"/>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159336957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2E7A19B-0E52-D04A-AFF4-B9E3967432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49851DE-6B66-354E-B42E-4A38D7CB89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62941B0-F62B-9C4B-BD4E-516972B92D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098F0B-CF24-B94B-9BEE-64B77B42CB80}" type="datetime1">
              <a:rPr kumimoji="1" lang="zh-CN" altLang="en-US" smtClean="0"/>
              <a:t>2020/11/17</a:t>
            </a:fld>
            <a:endParaRPr kumimoji="1" lang="zh-CN" altLang="en-US"/>
          </a:p>
        </p:txBody>
      </p:sp>
      <p:sp>
        <p:nvSpPr>
          <p:cNvPr id="5" name="页脚占位符 4">
            <a:extLst>
              <a:ext uri="{FF2B5EF4-FFF2-40B4-BE49-F238E27FC236}">
                <a16:creationId xmlns:a16="http://schemas.microsoft.com/office/drawing/2014/main" id="{42AACB77-5814-6543-A21A-DDE46591B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15FD49B-4B3C-A04B-B6F4-A82F76A88D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3079540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slide" Target="slide5.xml"/></Relationships>
</file>

<file path=ppt/slides/_rels/slide10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slide" Target="slide4.xml"/><Relationship Id="rId21" Type="http://schemas.openxmlformats.org/officeDocument/2006/relationships/slide" Target="slide15.xml"/><Relationship Id="rId7" Type="http://schemas.openxmlformats.org/officeDocument/2006/relationships/slide" Target="slide12.xml"/><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1.xml"/><Relationship Id="rId16" Type="http://schemas.openxmlformats.org/officeDocument/2006/relationships/image" Target="../media/image36.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1.png"/><Relationship Id="rId24" Type="http://schemas.openxmlformats.org/officeDocument/2006/relationships/slide" Target="slide17.xml"/><Relationship Id="rId5" Type="http://schemas.openxmlformats.org/officeDocument/2006/relationships/image" Target="../media/image28.png"/><Relationship Id="rId15" Type="http://schemas.openxmlformats.org/officeDocument/2006/relationships/image" Target="../media/image35.png"/><Relationship Id="rId23" Type="http://schemas.openxmlformats.org/officeDocument/2006/relationships/slide" Target="slide19.xml"/><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7.png"/><Relationship Id="rId9" Type="http://schemas.openxmlformats.org/officeDocument/2006/relationships/slide" Target="slide14.xml"/><Relationship Id="rId14" Type="http://schemas.openxmlformats.org/officeDocument/2006/relationships/image" Target="../media/image34.png"/><Relationship Id="rId22" Type="http://schemas.openxmlformats.org/officeDocument/2006/relationships/slide" Target="slide18.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slide" Target="slide11.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slide" Target="slide11.xml"/></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slide" Target="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slide" Target="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21.xml"/><Relationship Id="rId3" Type="http://schemas.openxmlformats.org/officeDocument/2006/relationships/image" Target="../media/image53.png"/><Relationship Id="rId7" Type="http://schemas.openxmlformats.org/officeDocument/2006/relationships/slide" Target="slide28.xml"/><Relationship Id="rId12" Type="http://schemas.openxmlformats.org/officeDocument/2006/relationships/image" Target="../media/image56.svg"/><Relationship Id="rId2" Type="http://schemas.openxmlformats.org/officeDocument/2006/relationships/notesSlide" Target="../notesSlides/notesSlide20.xml"/><Relationship Id="rId16"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image" Target="../media/image55.png"/><Relationship Id="rId5" Type="http://schemas.openxmlformats.org/officeDocument/2006/relationships/slide" Target="slide29.xml"/><Relationship Id="rId15" Type="http://schemas.openxmlformats.org/officeDocument/2006/relationships/image" Target="../media/image58.svg"/><Relationship Id="rId10" Type="http://schemas.openxmlformats.org/officeDocument/2006/relationships/slide" Target="slide24.xml"/><Relationship Id="rId4" Type="http://schemas.openxmlformats.org/officeDocument/2006/relationships/image" Target="../media/image54.svg"/><Relationship Id="rId9" Type="http://schemas.openxmlformats.org/officeDocument/2006/relationships/slide" Target="slide25.xml"/><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slide" Target="slide4.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60.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slide" Target="slide2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59.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notesSlide" Target="../notesSlides/notesSlide21.xml"/><Relationship Id="rId35" Type="http://schemas.openxmlformats.org/officeDocument/2006/relationships/slide" Target="slide20.xml"/><Relationship Id="rId8"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slide" Target="slide20.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slide" Target="slide20.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3.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2.png"/><Relationship Id="rId7" Type="http://schemas.openxmlformats.org/officeDocument/2006/relationships/slide" Target="slide78.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3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slide" Target="slide20.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slide" Target="slide4.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slide" Target="slide31.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slide" Target="slide31.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4.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slide" Target="slide34.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slide" Target="slide34.xml"/></Relationships>
</file>

<file path=ppt/slides/_rels/slide37.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image" Target="../media/image81.jpg"/><Relationship Id="rId3" Type="http://schemas.openxmlformats.org/officeDocument/2006/relationships/image" Target="../media/image80.emf"/><Relationship Id="rId7" Type="http://schemas.openxmlformats.org/officeDocument/2006/relationships/slide" Target="slide38.xml"/><Relationship Id="rId12"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slide" Target="slide52.xml"/><Relationship Id="rId11" Type="http://schemas.openxmlformats.org/officeDocument/2006/relationships/image" Target="../media/image45.png"/><Relationship Id="rId5" Type="http://schemas.openxmlformats.org/officeDocument/2006/relationships/slide" Target="slide48.xml"/><Relationship Id="rId15" Type="http://schemas.openxmlformats.org/officeDocument/2006/relationships/slide" Target="slide3.xml"/><Relationship Id="rId10" Type="http://schemas.openxmlformats.org/officeDocument/2006/relationships/slide" Target="slide44.xml"/><Relationship Id="rId4" Type="http://schemas.openxmlformats.org/officeDocument/2006/relationships/image" Target="../media/image5.png"/><Relationship Id="rId9" Type="http://schemas.openxmlformats.org/officeDocument/2006/relationships/image" Target="../media/image6.png"/><Relationship Id="rId14" Type="http://schemas.openxmlformats.org/officeDocument/2006/relationships/image" Target="../media/image12.jpeg"/></Relationships>
</file>

<file path=ppt/slides/_rels/slide38.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image" Target="../media/image4.emf"/><Relationship Id="rId7" Type="http://schemas.openxmlformats.org/officeDocument/2006/relationships/slide" Target="slide42.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slide" Target="slide43.xml"/><Relationship Id="rId5" Type="http://schemas.openxmlformats.org/officeDocument/2006/relationships/slide" Target="slide40.xml"/><Relationship Id="rId4" Type="http://schemas.openxmlformats.org/officeDocument/2006/relationships/slide" Target="slide39.xml"/><Relationship Id="rId9" Type="http://schemas.openxmlformats.org/officeDocument/2006/relationships/slide" Target="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slide" Target="slide38.xml"/></Relationships>
</file>

<file path=ppt/slides/_rels/slide4.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10.svg"/><Relationship Id="rId18" Type="http://schemas.openxmlformats.org/officeDocument/2006/relationships/image" Target="../media/image13.png"/><Relationship Id="rId3" Type="http://schemas.openxmlformats.org/officeDocument/2006/relationships/image" Target="../media/image4.emf"/><Relationship Id="rId7" Type="http://schemas.openxmlformats.org/officeDocument/2006/relationships/image" Target="../media/image6.png"/><Relationship Id="rId12" Type="http://schemas.openxmlformats.org/officeDocument/2006/relationships/image" Target="../media/image9.png"/><Relationship Id="rId17" Type="http://schemas.openxmlformats.org/officeDocument/2006/relationships/slide" Target="slide21.xml"/><Relationship Id="rId2" Type="http://schemas.openxmlformats.org/officeDocument/2006/relationships/notesSlide" Target="../notesSlides/notesSlide4.xml"/><Relationship Id="rId16" Type="http://schemas.openxmlformats.org/officeDocument/2006/relationships/image" Target="../media/image12.jpeg"/><Relationship Id="rId20"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image" Target="../media/image8.png"/><Relationship Id="rId5" Type="http://schemas.openxmlformats.org/officeDocument/2006/relationships/slide" Target="slide34.xml"/><Relationship Id="rId15" Type="http://schemas.openxmlformats.org/officeDocument/2006/relationships/image" Target="../media/image11.png"/><Relationship Id="rId10" Type="http://schemas.openxmlformats.org/officeDocument/2006/relationships/image" Target="../media/image7.png"/><Relationship Id="rId19" Type="http://schemas.openxmlformats.org/officeDocument/2006/relationships/slide" Target="slide16.xml"/><Relationship Id="rId4" Type="http://schemas.openxmlformats.org/officeDocument/2006/relationships/image" Target="../media/image5.png"/><Relationship Id="rId9" Type="http://schemas.openxmlformats.org/officeDocument/2006/relationships/slide" Target="slide31.xml"/><Relationship Id="rId14" Type="http://schemas.openxmlformats.org/officeDocument/2006/relationships/slide" Target="slide20.xml"/></Relationships>
</file>

<file path=ppt/slides/_rels/slide40.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slide" Target="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slide" Target="slide38.xml"/><Relationship Id="rId4" Type="http://schemas.openxmlformats.org/officeDocument/2006/relationships/image" Target="../media/image87.jpe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slide" Target="slide38.xml"/><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99.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7.xml"/><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slide" Target="slide47.xml"/><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slide" Target="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g"/><Relationship Id="rId1" Type="http://schemas.openxmlformats.org/officeDocument/2006/relationships/slideLayout" Target="../slideLayouts/slideLayout7.xml"/><Relationship Id="rId4" Type="http://schemas.openxmlformats.org/officeDocument/2006/relationships/slide" Target="slide45.xml"/></Relationships>
</file>

<file path=ppt/slides/_rels/slide48.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107.jpg"/><Relationship Id="rId1" Type="http://schemas.openxmlformats.org/officeDocument/2006/relationships/slideLayout" Target="../slideLayouts/slideLayout7.xml"/><Relationship Id="rId6" Type="http://schemas.openxmlformats.org/officeDocument/2006/relationships/slide" Target="slide37.xml"/><Relationship Id="rId5" Type="http://schemas.openxmlformats.org/officeDocument/2006/relationships/slide" Target="slide51.xml"/><Relationship Id="rId4" Type="http://schemas.openxmlformats.org/officeDocument/2006/relationships/slide" Target="slide50.xml"/></Relationships>
</file>

<file path=ppt/slides/_rels/slide4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6" Type="http://schemas.openxmlformats.org/officeDocument/2006/relationships/slide" Target="slide48.xml"/><Relationship Id="rId5" Type="http://schemas.openxmlformats.org/officeDocument/2006/relationships/image" Target="../media/image111.jpeg"/><Relationship Id="rId4" Type="http://schemas.openxmlformats.org/officeDocument/2006/relationships/image" Target="../media/image110.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slide" Target="slide6.xml"/><Relationship Id="rId12"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slide" Target="slide4.xml"/><Relationship Id="rId10" Type="http://schemas.openxmlformats.org/officeDocument/2006/relationships/image" Target="../media/image18.png"/><Relationship Id="rId4" Type="http://schemas.openxmlformats.org/officeDocument/2006/relationships/slide" Target="slide8.xml"/><Relationship Id="rId9" Type="http://schemas.openxmlformats.org/officeDocument/2006/relationships/image" Target="../media/image17.png"/><Relationship Id="rId14" Type="http://schemas.openxmlformats.org/officeDocument/2006/relationships/slide" Target="slide10.xml"/></Relationships>
</file>

<file path=ppt/slides/_rels/slide5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slide" Target="slide48.xml"/></Relationships>
</file>

<file path=ppt/slides/_rels/slide5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80.emf"/><Relationship Id="rId1" Type="http://schemas.openxmlformats.org/officeDocument/2006/relationships/slideLayout" Target="../slideLayouts/slideLayout7.xml"/><Relationship Id="rId4" Type="http://schemas.openxmlformats.org/officeDocument/2006/relationships/slide" Target="slide37.xml"/></Relationships>
</file>

<file path=ppt/slides/_rels/slide53.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15.gif"/><Relationship Id="rId1" Type="http://schemas.openxmlformats.org/officeDocument/2006/relationships/slideLayout" Target="../slideLayouts/slideLayout7.xml"/><Relationship Id="rId5" Type="http://schemas.openxmlformats.org/officeDocument/2006/relationships/slide" Target="slide52.xm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slide" Target="slide72.xml"/><Relationship Id="rId3" Type="http://schemas.openxmlformats.org/officeDocument/2006/relationships/image" Target="../media/image118.emf"/><Relationship Id="rId7" Type="http://schemas.openxmlformats.org/officeDocument/2006/relationships/slide" Target="slide63.xml"/><Relationship Id="rId12" Type="http://schemas.openxmlformats.org/officeDocument/2006/relationships/slide" Target="slide71.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slide" Target="slide58.xml"/><Relationship Id="rId11" Type="http://schemas.openxmlformats.org/officeDocument/2006/relationships/slide" Target="slide70.xml"/><Relationship Id="rId5" Type="http://schemas.openxmlformats.org/officeDocument/2006/relationships/slide" Target="slide62.xml"/><Relationship Id="rId10" Type="http://schemas.openxmlformats.org/officeDocument/2006/relationships/slide" Target="slide73.xml"/><Relationship Id="rId4" Type="http://schemas.openxmlformats.org/officeDocument/2006/relationships/image" Target="../media/image119.emf"/><Relationship Id="rId9" Type="http://schemas.openxmlformats.org/officeDocument/2006/relationships/slide" Target="slide56.xml"/><Relationship Id="rId14" Type="http://schemas.openxmlformats.org/officeDocument/2006/relationships/slide" Target="slide3.xml"/></Relationships>
</file>

<file path=ppt/slides/_rels/slide56.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120.jpeg"/><Relationship Id="rId7" Type="http://schemas.openxmlformats.org/officeDocument/2006/relationships/slide" Target="slide4.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slide" Target="slide58.xml"/><Relationship Id="rId4" Type="http://schemas.openxmlformats.org/officeDocument/2006/relationships/image" Target="../media/image121.jpeg"/></Relationships>
</file>

<file path=ppt/slides/_rels/slide57.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122.jpeg"/><Relationship Id="rId7" Type="http://schemas.openxmlformats.org/officeDocument/2006/relationships/image" Target="../media/image120.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25.emf"/><Relationship Id="rId5" Type="http://schemas.openxmlformats.org/officeDocument/2006/relationships/image" Target="../media/image124.emf"/><Relationship Id="rId4" Type="http://schemas.openxmlformats.org/officeDocument/2006/relationships/image" Target="../media/image123.emf"/><Relationship Id="rId9" Type="http://schemas.openxmlformats.org/officeDocument/2006/relationships/slide" Target="slide55.xml"/></Relationships>
</file>

<file path=ppt/slides/_rels/slide58.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slide" Target="slide63.xml"/><Relationship Id="rId18" Type="http://schemas.openxmlformats.org/officeDocument/2006/relationships/slide" Target="slide61.xml"/><Relationship Id="rId3" Type="http://schemas.openxmlformats.org/officeDocument/2006/relationships/slide" Target="slide55.xml"/><Relationship Id="rId7" Type="http://schemas.openxmlformats.org/officeDocument/2006/relationships/slide" Target="slide59.xml"/><Relationship Id="rId12" Type="http://schemas.openxmlformats.org/officeDocument/2006/relationships/slide" Target="slide73.xml"/><Relationship Id="rId17" Type="http://schemas.openxmlformats.org/officeDocument/2006/relationships/image" Target="../media/image132.png"/><Relationship Id="rId2" Type="http://schemas.openxmlformats.org/officeDocument/2006/relationships/notesSlide" Target="../notesSlides/notesSlide42.xml"/><Relationship Id="rId16" Type="http://schemas.openxmlformats.org/officeDocument/2006/relationships/image" Target="../media/image131.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image" Target="../media/image129.png"/><Relationship Id="rId5" Type="http://schemas.openxmlformats.org/officeDocument/2006/relationships/image" Target="../media/image126.emf"/><Relationship Id="rId15" Type="http://schemas.openxmlformats.org/officeDocument/2006/relationships/image" Target="../media/image130.png"/><Relationship Id="rId10" Type="http://schemas.openxmlformats.org/officeDocument/2006/relationships/slide" Target="slide58.xml"/><Relationship Id="rId19" Type="http://schemas.openxmlformats.org/officeDocument/2006/relationships/slide" Target="slide62.xml"/><Relationship Id="rId4" Type="http://schemas.openxmlformats.org/officeDocument/2006/relationships/image" Target="../media/image4.emf"/><Relationship Id="rId9" Type="http://schemas.openxmlformats.org/officeDocument/2006/relationships/image" Target="../media/image128.png"/><Relationship Id="rId14" Type="http://schemas.openxmlformats.org/officeDocument/2006/relationships/slide" Target="slide20.xml"/></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slide" Target="slide58.xml"/><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36.jpeg"/><Relationship Id="rId4" Type="http://schemas.openxmlformats.org/officeDocument/2006/relationships/image" Target="../media/image135.png"/></Relationships>
</file>

<file path=ppt/slides/_rels/slide6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slide" Target="slide55.xml"/></Relationships>
</file>

<file path=ppt/slides/_rels/slide63.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slide" Target="slide64.xml"/><Relationship Id="rId3" Type="http://schemas.openxmlformats.org/officeDocument/2006/relationships/slide" Target="slide55.xml"/><Relationship Id="rId7" Type="http://schemas.openxmlformats.org/officeDocument/2006/relationships/slide" Target="slide67.xml"/><Relationship Id="rId12" Type="http://schemas.openxmlformats.org/officeDocument/2006/relationships/image" Target="../media/image14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slide" Target="slide66.xml"/><Relationship Id="rId11" Type="http://schemas.openxmlformats.org/officeDocument/2006/relationships/image" Target="../media/image141.png"/><Relationship Id="rId5" Type="http://schemas.openxmlformats.org/officeDocument/2006/relationships/image" Target="../media/image138.png"/><Relationship Id="rId15" Type="http://schemas.openxmlformats.org/officeDocument/2006/relationships/image" Target="../media/image45.png"/><Relationship Id="rId10" Type="http://schemas.openxmlformats.org/officeDocument/2006/relationships/slide" Target="slide58.xml"/><Relationship Id="rId4" Type="http://schemas.openxmlformats.org/officeDocument/2006/relationships/image" Target="../media/image4.emf"/><Relationship Id="rId9" Type="http://schemas.openxmlformats.org/officeDocument/2006/relationships/image" Target="../media/image140.png"/><Relationship Id="rId1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47.jpeg"/><Relationship Id="rId5" Type="http://schemas.openxmlformats.org/officeDocument/2006/relationships/image" Target="../media/image146.jpeg"/><Relationship Id="rId4" Type="http://schemas.openxmlformats.org/officeDocument/2006/relationships/image" Target="../media/image145.jpeg"/></Relationships>
</file>

<file path=ppt/slides/_rels/slide6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slide" Target="slide63.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slide" Target="slide63.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slide" Target="slide63.xml"/></Relationships>
</file>

<file path=ppt/slides/_rels/slide69.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slide" Target="slide58.xml"/><Relationship Id="rId5" Type="http://schemas.openxmlformats.org/officeDocument/2006/relationships/image" Target="../media/image153.png"/><Relationship Id="rId4" Type="http://schemas.openxmlformats.org/officeDocument/2006/relationships/image" Target="../media/image15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slide" Target="slide5.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slide" Target="slide55.xml"/></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slide" Target="slide58.xml"/><Relationship Id="rId5" Type="http://schemas.openxmlformats.org/officeDocument/2006/relationships/image" Target="../media/image150.emf"/><Relationship Id="rId4" Type="http://schemas.openxmlformats.org/officeDocument/2006/relationships/slide" Target="slide55.xml"/></Relationships>
</file>

<file path=ppt/slides/_rels/slide7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slide" Target="slide55.xml"/></Relationships>
</file>

<file path=ppt/slides/_rels/slide7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0.emf"/><Relationship Id="rId7" Type="http://schemas.openxmlformats.org/officeDocument/2006/relationships/image" Target="../media/image159.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38.png"/><Relationship Id="rId4" Type="http://schemas.openxmlformats.org/officeDocument/2006/relationships/slide" Target="slide55.xml"/></Relationships>
</file>

<file path=ppt/slides/_rels/slide74.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75.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76.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slide" Target="slide73.xml"/></Relationships>
</file>

<file path=ppt/slides/_rels/slide78.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slide" Target="slide80.xml"/><Relationship Id="rId7" Type="http://schemas.openxmlformats.org/officeDocument/2006/relationships/slide" Target="slide101.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slide" Target="slide93.xml"/><Relationship Id="rId11" Type="http://schemas.openxmlformats.org/officeDocument/2006/relationships/slide" Target="slide3.xml"/><Relationship Id="rId5" Type="http://schemas.openxmlformats.org/officeDocument/2006/relationships/slide" Target="slide94.xml"/><Relationship Id="rId10" Type="http://schemas.openxmlformats.org/officeDocument/2006/relationships/slide" Target="slide81.xml"/><Relationship Id="rId4" Type="http://schemas.openxmlformats.org/officeDocument/2006/relationships/slide" Target="slide92.xml"/><Relationship Id="rId9" Type="http://schemas.openxmlformats.org/officeDocument/2006/relationships/slide" Target="slide90.xml"/></Relationships>
</file>

<file path=ppt/slides/_rels/slide79.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image" Target="../media/image4.emf"/><Relationship Id="rId7" Type="http://schemas.openxmlformats.org/officeDocument/2006/relationships/slide" Target="slide101.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9.xml"/><Relationship Id="rId4" Type="http://schemas.openxmlformats.org/officeDocument/2006/relationships/slide" Target="slide8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93.xml"/><Relationship Id="rId18" Type="http://schemas.openxmlformats.org/officeDocument/2006/relationships/slide" Target="slide81.xml"/><Relationship Id="rId3" Type="http://schemas.openxmlformats.org/officeDocument/2006/relationships/image" Target="../media/image162.jpeg"/><Relationship Id="rId7" Type="http://schemas.openxmlformats.org/officeDocument/2006/relationships/slide" Target="slide86.xml"/><Relationship Id="rId12" Type="http://schemas.openxmlformats.org/officeDocument/2006/relationships/slide" Target="slide92.xml"/><Relationship Id="rId17" Type="http://schemas.openxmlformats.org/officeDocument/2006/relationships/slide" Target="slide78.xml"/><Relationship Id="rId2" Type="http://schemas.openxmlformats.org/officeDocument/2006/relationships/notesSlide" Target="../notesSlides/notesSlide63.xml"/><Relationship Id="rId16" Type="http://schemas.openxmlformats.org/officeDocument/2006/relationships/slide" Target="slide85.xml"/><Relationship Id="rId1" Type="http://schemas.openxmlformats.org/officeDocument/2006/relationships/slideLayout" Target="../slideLayouts/slideLayout1.xml"/><Relationship Id="rId6" Type="http://schemas.openxmlformats.org/officeDocument/2006/relationships/slide" Target="slide90.xml"/><Relationship Id="rId11" Type="http://schemas.openxmlformats.org/officeDocument/2006/relationships/slide" Target="slide83.xml"/><Relationship Id="rId5" Type="http://schemas.openxmlformats.org/officeDocument/2006/relationships/slide" Target="slide87.xml"/><Relationship Id="rId15" Type="http://schemas.openxmlformats.org/officeDocument/2006/relationships/slide" Target="slide98.xml"/><Relationship Id="rId10" Type="http://schemas.openxmlformats.org/officeDocument/2006/relationships/slide" Target="slide84.xml"/><Relationship Id="rId4" Type="http://schemas.openxmlformats.org/officeDocument/2006/relationships/image" Target="../media/image4.emf"/><Relationship Id="rId9" Type="http://schemas.openxmlformats.org/officeDocument/2006/relationships/slide" Target="slide89.xml"/><Relationship Id="rId14" Type="http://schemas.openxmlformats.org/officeDocument/2006/relationships/slide" Target="slide94.xml"/></Relationships>
</file>

<file path=ppt/slides/_rels/slide8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slide" Target="slide78.xml"/><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s>
</file>

<file path=ppt/slides/_rels/slide82.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slide" Target="slide80.xml"/><Relationship Id="rId5" Type="http://schemas.openxmlformats.org/officeDocument/2006/relationships/image" Target="../media/image176.png"/><Relationship Id="rId4" Type="http://schemas.openxmlformats.org/officeDocument/2006/relationships/image" Target="../media/image175.png"/></Relationships>
</file>

<file path=ppt/slides/_rels/slide84.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80.jpeg"/><Relationship Id="rId5" Type="http://schemas.openxmlformats.org/officeDocument/2006/relationships/image" Target="../media/image179.jpeg"/><Relationship Id="rId4" Type="http://schemas.openxmlformats.org/officeDocument/2006/relationships/image" Target="../media/image178.png"/></Relationships>
</file>

<file path=ppt/slides/_rels/slide85.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slide" Target="slide80.xml"/><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s>
</file>

<file path=ppt/slides/_rels/slide8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slide" Target="slide80.xml"/><Relationship Id="rId4" Type="http://schemas.openxmlformats.org/officeDocument/2006/relationships/image" Target="../media/image195.png"/><Relationship Id="rId9" Type="http://schemas.openxmlformats.org/officeDocument/2006/relationships/image" Target="../media/image200.png"/></Relationships>
</file>

<file path=ppt/slides/_rels/slide87.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slide" Target="slide80.xml"/><Relationship Id="rId4" Type="http://schemas.openxmlformats.org/officeDocument/2006/relationships/image" Target="../media/image203.png"/></Relationships>
</file>

<file path=ppt/slides/_rels/slide8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slide" Target="slide80.xml"/><Relationship Id="rId4" Type="http://schemas.openxmlformats.org/officeDocument/2006/relationships/image" Target="../media/image20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slide" Target="sl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slide" Target="slide80.xml"/></Relationships>
</file>

<file path=ppt/slides/_rels/slide9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image" Target="../media/image210.png"/></Relationships>
</file>

<file path=ppt/slides/_rels/slide9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94.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5.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image" Target="../media/image214.png"/><Relationship Id="rId7" Type="http://schemas.openxmlformats.org/officeDocument/2006/relationships/image" Target="../media/image216.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96.xml"/><Relationship Id="rId4" Type="http://schemas.openxmlformats.org/officeDocument/2006/relationships/image" Target="../media/image215.png"/></Relationships>
</file>

<file path=ppt/slides/_rels/slide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 Target="slide95.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97.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slide" Target="slide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BEADC5D-111D-F142-B368-8ABF2362BC8E}"/>
              </a:ext>
            </a:extLst>
          </p:cNvPr>
          <p:cNvPicPr>
            <a:picLocks noChangeAspect="1"/>
          </p:cNvPicPr>
          <p:nvPr/>
        </p:nvPicPr>
        <p:blipFill rotWithShape="1">
          <a:blip r:embed="rId3">
            <a:alphaModFix amt="45000"/>
          </a:blip>
          <a:srcRect t="14841" b="10335"/>
          <a:stretch/>
        </p:blipFill>
        <p:spPr>
          <a:xfrm>
            <a:off x="1911685" y="0"/>
            <a:ext cx="8839199" cy="6858000"/>
          </a:xfrm>
          <a:prstGeom prst="rect">
            <a:avLst/>
          </a:prstGeom>
        </p:spPr>
      </p:pic>
      <p:sp>
        <p:nvSpPr>
          <p:cNvPr id="2" name="标题 1">
            <a:extLst>
              <a:ext uri="{FF2B5EF4-FFF2-40B4-BE49-F238E27FC236}">
                <a16:creationId xmlns:a16="http://schemas.microsoft.com/office/drawing/2014/main" id="{CAF21560-A5C4-AD49-A782-64782CAFF591}"/>
              </a:ext>
            </a:extLst>
          </p:cNvPr>
          <p:cNvSpPr>
            <a:spLocks noGrp="1"/>
          </p:cNvSpPr>
          <p:nvPr>
            <p:ph type="ctrTitle"/>
          </p:nvPr>
        </p:nvSpPr>
        <p:spPr>
          <a:xfrm>
            <a:off x="0" y="772318"/>
            <a:ext cx="12192000" cy="1655763"/>
          </a:xfrm>
        </p:spPr>
        <p:txBody>
          <a:bodyPr>
            <a:noAutofit/>
          </a:bodyPr>
          <a:lstStyle/>
          <a:p>
            <a:r>
              <a:rPr kumimoji="1" lang="en-US" altLang="zh-CN" b="1" dirty="0">
                <a:latin typeface="Times New Roman" panose="02020603050405020304" pitchFamily="18" charset="0"/>
                <a:cs typeface="Times New Roman" panose="02020603050405020304" pitchFamily="18" charset="0"/>
              </a:rPr>
              <a:t>Biochemistry</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Comprehensive</a:t>
            </a:r>
            <a:br>
              <a:rPr kumimoji="1" lang="en-US" altLang="zh-CN" b="1" dirty="0">
                <a:latin typeface="Times New Roman" panose="02020603050405020304" pitchFamily="18" charset="0"/>
                <a:cs typeface="Times New Roman" panose="02020603050405020304" pitchFamily="18" charset="0"/>
              </a:rPr>
            </a:br>
            <a:r>
              <a:rPr kumimoji="1" lang="en-US" altLang="zh-CN" b="1" dirty="0">
                <a:latin typeface="Times New Roman" panose="02020603050405020304" pitchFamily="18" charset="0"/>
                <a:cs typeface="Times New Roman" panose="02020603050405020304" pitchFamily="18" charset="0"/>
              </a:rPr>
              <a:t>Homework</a:t>
            </a:r>
            <a:endParaRPr kumimoji="1" lang="zh-CN" altLang="en-US" b="1"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E1CF6560-41BF-E540-A416-D584F422853F}"/>
              </a:ext>
            </a:extLst>
          </p:cNvPr>
          <p:cNvSpPr>
            <a:spLocks noGrp="1"/>
          </p:cNvSpPr>
          <p:nvPr>
            <p:ph type="subTitle" idx="1"/>
          </p:nvPr>
        </p:nvSpPr>
        <p:spPr>
          <a:xfrm>
            <a:off x="1441115" y="3784445"/>
            <a:ext cx="8839200" cy="1655763"/>
          </a:xfrm>
        </p:spPr>
        <p:txBody>
          <a:bodyPr/>
          <a:lstStyle/>
          <a:p>
            <a:r>
              <a:rPr kumimoji="1" lang="en-US" altLang="zh-CN" sz="3200" b="1" i="1" dirty="0">
                <a:latin typeface="Times New Roman" panose="02020603050405020304" pitchFamily="18" charset="0"/>
                <a:cs typeface="Times New Roman" panose="02020603050405020304" pitchFamily="18" charset="0"/>
              </a:rPr>
              <a:t>Biology</a:t>
            </a:r>
            <a:r>
              <a:rPr kumimoji="1" lang="zh-CN" altLang="en-US" sz="3200" b="1" i="1" dirty="0">
                <a:latin typeface="Times New Roman" panose="02020603050405020304" pitchFamily="18" charset="0"/>
                <a:cs typeface="Times New Roman" panose="02020603050405020304" pitchFamily="18" charset="0"/>
              </a:rPr>
              <a:t> </a:t>
            </a:r>
            <a:r>
              <a:rPr kumimoji="1" lang="en-US" altLang="zh-CN" sz="3200" b="1" i="1" dirty="0">
                <a:latin typeface="Times New Roman" panose="02020603050405020304" pitchFamily="18" charset="0"/>
                <a:cs typeface="Times New Roman" panose="02020603050405020304" pitchFamily="18" charset="0"/>
              </a:rPr>
              <a:t>Preparatory Course Class</a:t>
            </a:r>
            <a:r>
              <a:rPr kumimoji="1" lang="zh-CN" altLang="en-US" sz="3200" b="1" i="1" dirty="0">
                <a:latin typeface="Times New Roman" panose="02020603050405020304" pitchFamily="18" charset="0"/>
                <a:cs typeface="Times New Roman" panose="02020603050405020304" pitchFamily="18" charset="0"/>
              </a:rPr>
              <a:t> </a:t>
            </a:r>
            <a:r>
              <a:rPr kumimoji="1" lang="en-US" altLang="zh-CN" sz="3200" b="1" i="1" dirty="0">
                <a:latin typeface="Times New Roman" panose="02020603050405020304" pitchFamily="18" charset="0"/>
                <a:cs typeface="Times New Roman" panose="02020603050405020304" pitchFamily="18" charset="0"/>
              </a:rPr>
              <a:t>9</a:t>
            </a:r>
          </a:p>
          <a:p>
            <a:r>
              <a:rPr kumimoji="1" lang="en-US" altLang="zh-CN" sz="3200" b="1" i="1" dirty="0">
                <a:latin typeface="Times New Roman" panose="02020603050405020304" pitchFamily="18" charset="0"/>
                <a:cs typeface="Times New Roman" panose="02020603050405020304" pitchFamily="18" charset="0"/>
              </a:rPr>
              <a:t>2020-2021</a:t>
            </a:r>
            <a:r>
              <a:rPr kumimoji="1" lang="zh-CN" altLang="en-US" sz="3200" b="1" i="1" dirty="0">
                <a:latin typeface="Times New Roman" panose="02020603050405020304" pitchFamily="18" charset="0"/>
                <a:cs typeface="Times New Roman" panose="02020603050405020304" pitchFamily="18" charset="0"/>
              </a:rPr>
              <a:t> </a:t>
            </a:r>
            <a:r>
              <a:rPr kumimoji="1" lang="en-US" altLang="zh-CN" sz="3200" b="1" i="1" dirty="0">
                <a:latin typeface="Times New Roman" panose="02020603050405020304" pitchFamily="18" charset="0"/>
                <a:cs typeface="Times New Roman" panose="02020603050405020304" pitchFamily="18" charset="0"/>
              </a:rPr>
              <a:t>Fall</a:t>
            </a:r>
            <a:endParaRPr kumimoji="1" lang="zh-CN" altLang="en-US" sz="3200" b="1" i="1" dirty="0">
              <a:latin typeface="Times New Roman" panose="02020603050405020304" pitchFamily="18" charset="0"/>
              <a:cs typeface="Times New Roman" panose="02020603050405020304" pitchFamily="18" charset="0"/>
            </a:endParaRPr>
          </a:p>
          <a:p>
            <a:endParaRPr kumimoji="1" lang="zh-CN" altLang="en-US" dirty="0"/>
          </a:p>
        </p:txBody>
      </p:sp>
      <p:sp>
        <p:nvSpPr>
          <p:cNvPr id="4" name="灯片编号占位符 3">
            <a:extLst>
              <a:ext uri="{FF2B5EF4-FFF2-40B4-BE49-F238E27FC236}">
                <a16:creationId xmlns:a16="http://schemas.microsoft.com/office/drawing/2014/main" id="{62CC9AF2-E775-E54D-8A31-00263079D6AF}"/>
              </a:ext>
            </a:extLst>
          </p:cNvPr>
          <p:cNvSpPr>
            <a:spLocks noGrp="1"/>
          </p:cNvSpPr>
          <p:nvPr>
            <p:ph type="sldNum" sz="quarter" idx="12"/>
          </p:nvPr>
        </p:nvSpPr>
        <p:spPr/>
        <p:txBody>
          <a:bodyPr/>
          <a:lstStyle/>
          <a:p>
            <a:fld id="{5E76B1EE-AE3B-394A-A436-A181DB799049}" type="slidenum">
              <a:rPr kumimoji="1" lang="zh-CN" altLang="en-US" smtClean="0"/>
              <a:t>1</a:t>
            </a:fld>
            <a:endParaRPr kumimoji="1" lang="zh-CN" altLang="en-US"/>
          </a:p>
        </p:txBody>
      </p:sp>
    </p:spTree>
    <p:extLst>
      <p:ext uri="{BB962C8B-B14F-4D97-AF65-F5344CB8AC3E}">
        <p14:creationId xmlns:p14="http://schemas.microsoft.com/office/powerpoint/2010/main" val="354039091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10</a:t>
            </a:fld>
            <a:endParaRPr kumimoji="1" lang="zh-CN" altLang="en-US"/>
          </a:p>
        </p:txBody>
      </p:sp>
      <p:sp>
        <p:nvSpPr>
          <p:cNvPr id="4" name="文本框 3"/>
          <p:cNvSpPr txBox="1"/>
          <p:nvPr/>
        </p:nvSpPr>
        <p:spPr>
          <a:xfrm>
            <a:off x="3855835" y="36195"/>
            <a:ext cx="428117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Glucose-6-phosphatase </a:t>
            </a:r>
          </a:p>
        </p:txBody>
      </p:sp>
      <p:pic>
        <p:nvPicPr>
          <p:cNvPr id="57" name="图片 56"/>
          <p:cNvPicPr>
            <a:picLocks noChangeAspect="1"/>
          </p:cNvPicPr>
          <p:nvPr/>
        </p:nvPicPr>
        <p:blipFill>
          <a:blip r:embed="rId3"/>
          <a:srcRect l="7126" r="1494"/>
          <a:stretch>
            <a:fillRect/>
          </a:stretch>
        </p:blipFill>
        <p:spPr>
          <a:xfrm>
            <a:off x="5487035" y="2941955"/>
            <a:ext cx="6718300" cy="3779520"/>
          </a:xfrm>
          <a:prstGeom prst="rect">
            <a:avLst/>
          </a:prstGeom>
        </p:spPr>
      </p:pic>
      <p:sp>
        <p:nvSpPr>
          <p:cNvPr id="3" name="文本框 2"/>
          <p:cNvSpPr txBox="1"/>
          <p:nvPr/>
        </p:nvSpPr>
        <p:spPr>
          <a:xfrm>
            <a:off x="121920" y="619760"/>
            <a:ext cx="11749405" cy="1476375"/>
          </a:xfrm>
          <a:prstGeom prst="rect">
            <a:avLst/>
          </a:prstGeom>
          <a:noFill/>
        </p:spPr>
        <p:txBody>
          <a:bodyPr wrap="square" rtlCol="0">
            <a:spAutoFit/>
          </a:bodyPr>
          <a:lstStyle/>
          <a:p>
            <a:pPr marL="285750" indent="-285750" algn="l">
              <a:lnSpc>
                <a:spcPct val="150000"/>
              </a:lnSpc>
              <a:buFont typeface="Arial" panose="020B0604020202090204" pitchFamily="34" charset="0"/>
              <a:buChar char="•"/>
            </a:pPr>
            <a:r>
              <a:rPr kumimoji="1" lang="en-US" altLang="zh-CN" sz="2000" b="1" dirty="0">
                <a:solidFill>
                  <a:srgbClr val="FF0000"/>
                </a:solidFill>
                <a:latin typeface="Times New Roman" panose="02020503050405090304" pitchFamily="18" charset="0"/>
                <a:cs typeface="Times New Roman" panose="02020503050405090304" pitchFamily="18" charset="0"/>
              </a:rPr>
              <a:t>Why glycogen stored in skeletal muscle can not replenish blood glucose?</a:t>
            </a:r>
          </a:p>
          <a:p>
            <a:pPr algn="l"/>
            <a:r>
              <a:rPr kumimoji="1" lang="en-US" altLang="zh-CN" sz="2000" b="1" dirty="0">
                <a:latin typeface="Times New Roman" panose="02020503050405090304" pitchFamily="18" charset="0"/>
                <a:cs typeface="Times New Roman" panose="02020503050405090304" pitchFamily="18" charset="0"/>
              </a:rPr>
              <a:t>Glycogen stored in skeletal muscle and liver serves different purposes. The former serves as energy source only for muscle contraction, while the latter is aimed to regulate the blood glucose level while it drops.</a:t>
            </a:r>
          </a:p>
          <a:p>
            <a:pPr algn="l"/>
            <a:r>
              <a:rPr kumimoji="1" lang="en-US" altLang="zh-CN" sz="2000" b="1" dirty="0">
                <a:latin typeface="Times New Roman" panose="02020503050405090304" pitchFamily="18" charset="0"/>
                <a:cs typeface="Times New Roman" panose="02020503050405090304" pitchFamily="18" charset="0"/>
              </a:rPr>
              <a:t>As a result, only in liver cells glucose-6-phosphatase occurs and can</a:t>
            </a:r>
            <a:r>
              <a:rPr kumimoji="1" lang="en-US" altLang="zh-CN" sz="2000" b="1" dirty="0">
                <a:latin typeface="Times New Roman" panose="02020503050405090304" pitchFamily="18" charset="0"/>
                <a:cs typeface="Times New Roman" panose="02020503050405090304" pitchFamily="18" charset="0"/>
                <a:sym typeface="+mn-ea"/>
              </a:rPr>
              <a:t> glycogen</a:t>
            </a:r>
            <a:r>
              <a:rPr kumimoji="1" lang="en-US" altLang="zh-CN" sz="2000" b="1" dirty="0">
                <a:latin typeface="Times New Roman" panose="02020503050405090304" pitchFamily="18" charset="0"/>
                <a:cs typeface="Times New Roman" panose="02020503050405090304" pitchFamily="18" charset="0"/>
              </a:rPr>
              <a:t> replenish blood glucose.</a:t>
            </a:r>
          </a:p>
        </p:txBody>
      </p:sp>
      <p:sp>
        <p:nvSpPr>
          <p:cNvPr id="5" name="文本框 4"/>
          <p:cNvSpPr txBox="1"/>
          <p:nvPr/>
        </p:nvSpPr>
        <p:spPr>
          <a:xfrm>
            <a:off x="18415" y="2321560"/>
            <a:ext cx="5468620" cy="4399915"/>
          </a:xfrm>
          <a:prstGeom prst="rect">
            <a:avLst/>
          </a:prstGeom>
          <a:noFill/>
        </p:spPr>
        <p:txBody>
          <a:bodyPr wrap="square" rtlCol="0">
            <a:spAutoFit/>
          </a:bodyPr>
          <a:lstStyle/>
          <a:p>
            <a:pPr marL="285750" indent="-285750" algn="l">
              <a:lnSpc>
                <a:spcPct val="150000"/>
              </a:lnSpc>
              <a:buFont typeface="Arial" panose="020B0604020202090204" pitchFamily="34" charset="0"/>
              <a:buChar char="•"/>
            </a:pPr>
            <a:r>
              <a:rPr kumimoji="1" lang="en-US" altLang="zh-CN" sz="2000" b="1" dirty="0">
                <a:solidFill>
                  <a:srgbClr val="FF0000"/>
                </a:solidFill>
                <a:latin typeface="Times New Roman" panose="02020503050405090304" pitchFamily="18" charset="0"/>
                <a:cs typeface="Times New Roman" panose="02020503050405090304" pitchFamily="18" charset="0"/>
                <a:sym typeface="+mn-ea"/>
              </a:rPr>
              <a:t>Why in endoplasmic reticulum membrane?</a:t>
            </a:r>
            <a:endParaRPr kumimoji="1" lang="en-US" altLang="zh-CN" sz="2000" b="1" dirty="0">
              <a:latin typeface="Times New Roman" panose="02020503050405090304" pitchFamily="18" charset="0"/>
              <a:cs typeface="Times New Roman" panose="02020503050405090304" pitchFamily="18" charset="0"/>
            </a:endParaRPr>
          </a:p>
          <a:p>
            <a:pPr algn="l"/>
            <a:r>
              <a:rPr kumimoji="1" lang="en-US" altLang="zh-CN" sz="2000" b="1" dirty="0">
                <a:latin typeface="Times New Roman" panose="02020503050405090304" pitchFamily="18" charset="0"/>
                <a:cs typeface="Times New Roman" panose="02020503050405090304" pitchFamily="18" charset="0"/>
                <a:sym typeface="+mn-ea"/>
              </a:rPr>
              <a:t>Glucose-6-phosphatase is an integral membrane protein of the endoplasmic reticulum membrane. Having its hydrolase activity at the lumenal surface, the reaction is positioned inside ER, separated from its coordinated reaction in glycolysis, which efficiently avoids futile cycle.</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sz="2000" b="1" dirty="0">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000" b="1" dirty="0">
                <a:solidFill>
                  <a:srgbClr val="FF0000"/>
                </a:solidFill>
                <a:latin typeface="Times New Roman" panose="02020503050405090304" pitchFamily="18" charset="0"/>
                <a:cs typeface="Times New Roman" panose="02020503050405090304" pitchFamily="18" charset="0"/>
              </a:rPr>
              <a:t>Related metabolism deficiency</a:t>
            </a:r>
            <a:endParaRPr kumimoji="1" lang="en-US" altLang="zh-CN" sz="2000"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r>
              <a:rPr kumimoji="1" lang="en-US" altLang="zh-CN" sz="2000" b="1" dirty="0">
                <a:latin typeface="Times New Roman" panose="02020503050405090304" pitchFamily="18" charset="0"/>
                <a:cs typeface="Times New Roman" panose="02020503050405090304" pitchFamily="18" charset="0"/>
              </a:rPr>
              <a:t>Carrying such important function, genetic defects of this enzyme can cause serious metabolism deficiency, such as type Ia glycogen sotrage disease.</a:t>
            </a:r>
          </a:p>
        </p:txBody>
      </p:sp>
      <p:sp>
        <p:nvSpPr>
          <p:cNvPr id="35" name="操作按钮: 后退或上一个 34">
            <a:hlinkClick r:id="rId4" action="ppaction://hlinksldjump" highlightClick="1"/>
          </p:cNvPr>
          <p:cNvSpPr/>
          <p:nvPr/>
        </p:nvSpPr>
        <p:spPr>
          <a:xfrm>
            <a:off x="18415" y="361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2786199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操作按钮: 后退或上一个 73">
            <a:hlinkClick r:id="rId2"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2" name="标题 1"/>
          <p:cNvSpPr>
            <a:spLocks noGrp="1"/>
          </p:cNvSpPr>
          <p:nvPr>
            <p:ph type="title"/>
          </p:nvPr>
        </p:nvSpPr>
        <p:spPr>
          <a:xfrm>
            <a:off x="838200" y="168275"/>
            <a:ext cx="4358640" cy="1325880"/>
          </a:xfrm>
          <a:noFill/>
          <a:ln w="28575">
            <a:noFill/>
          </a:ln>
          <a:effectLst/>
        </p:spPr>
        <p:txBody>
          <a:bodyPr/>
          <a:lstStyle/>
          <a:p>
            <a:r>
              <a:rPr lang="en-US" altLang="zh-CN" sz="2800" b="1" dirty="0">
                <a:solidFill>
                  <a:schemeClr val="accent1"/>
                </a:solidFill>
                <a:latin typeface="Times New Roman" panose="02020603050405020304" pitchFamily="18" charset="0"/>
                <a:cs typeface="Times New Roman" panose="02020603050405020304" pitchFamily="18" charset="0"/>
              </a:rPr>
              <a:t>Catabolism of </a:t>
            </a:r>
            <a:r>
              <a:rPr lang="en-US" altLang="zh-CN" sz="3200" b="1" dirty="0">
                <a:solidFill>
                  <a:schemeClr val="accent1"/>
                </a:solidFill>
                <a:latin typeface="Times New Roman" panose="02020603050405020304" pitchFamily="18" charset="0"/>
                <a:cs typeface="Times New Roman" panose="02020603050405020304" pitchFamily="18" charset="0"/>
              </a:rPr>
              <a:t>purine</a:t>
            </a:r>
          </a:p>
        </p:txBody>
      </p:sp>
      <p:pic>
        <p:nvPicPr>
          <p:cNvPr id="4" name="图片 3"/>
          <p:cNvPicPr>
            <a:picLocks noChangeAspect="1"/>
          </p:cNvPicPr>
          <p:nvPr/>
        </p:nvPicPr>
        <p:blipFill>
          <a:blip r:embed="rId3"/>
          <a:stretch>
            <a:fillRect/>
          </a:stretch>
        </p:blipFill>
        <p:spPr>
          <a:xfrm>
            <a:off x="6993890" y="168275"/>
            <a:ext cx="3872865" cy="6521450"/>
          </a:xfrm>
          <a:prstGeom prst="rect">
            <a:avLst/>
          </a:prstGeom>
          <a:noFill/>
          <a:ln w="28575">
            <a:noFill/>
          </a:ln>
          <a:effectLst/>
        </p:spPr>
      </p:pic>
      <p:sp>
        <p:nvSpPr>
          <p:cNvPr id="5" name="文本框 4"/>
          <p:cNvSpPr txBox="1"/>
          <p:nvPr/>
        </p:nvSpPr>
        <p:spPr>
          <a:xfrm>
            <a:off x="825500" y="1368656"/>
            <a:ext cx="4371340" cy="922020"/>
          </a:xfrm>
          <a:prstGeom prst="rect">
            <a:avLst/>
          </a:prstGeom>
          <a:noFill/>
          <a:ln w="28575">
            <a:noFill/>
          </a:ln>
          <a:effectLst/>
        </p:spPr>
        <p:txBody>
          <a:bodyPr wrap="square" rtlCol="0">
            <a:spAutoFit/>
          </a:bodyPr>
          <a:lstStyle/>
          <a:p>
            <a:pPr algn="l">
              <a:buClrTx/>
              <a:buSzTx/>
              <a:buFontTx/>
            </a:pPr>
            <a:r>
              <a:rPr lang="en-US" altLang="zh-CN" b="1" dirty="0">
                <a:latin typeface="Times New Roman" panose="02020603050405020304" pitchFamily="18" charset="0"/>
                <a:cs typeface="Times New Roman" panose="02020603050405020304" pitchFamily="18" charset="0"/>
                <a:sym typeface="+mn-ea"/>
              </a:rPr>
              <a:t>Uric acid is the excreted end product of purine catabolism in humans and many other animals.</a:t>
            </a:r>
            <a:endParaRPr lang="en-US" altLang="zh-CN"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825500" y="2617066"/>
            <a:ext cx="4625340" cy="645160"/>
          </a:xfrm>
          <a:prstGeom prst="rect">
            <a:avLst/>
          </a:prstGeom>
          <a:noFill/>
          <a:ln w="28575">
            <a:noFill/>
          </a:ln>
          <a:effectLst/>
        </p:spPr>
        <p:txBody>
          <a:bodyPr wrap="square" rtlCol="0">
            <a:spAutoFit/>
          </a:bodyPr>
          <a:lstStyle/>
          <a:p>
            <a:pPr algn="l">
              <a:buClrTx/>
              <a:buSzTx/>
              <a:buFontTx/>
            </a:pPr>
            <a:r>
              <a:rPr lang="en-US" altLang="zh-CN" b="1">
                <a:latin typeface="Times New Roman" panose="02020603050405020304" pitchFamily="18" charset="0"/>
                <a:cs typeface="Times New Roman" panose="02020603050405020304" pitchFamily="18" charset="0"/>
                <a:sym typeface="+mn-ea"/>
              </a:rPr>
              <a:t>Overproduction of uric acid was revealed to cause gout.</a:t>
            </a:r>
            <a:endParaRPr lang="en-US" altLang="zh-CN" b="1">
              <a:latin typeface="Times New Roman" panose="02020603050405020304" pitchFamily="18" charset="0"/>
              <a:cs typeface="Times New Roman" panose="02020603050405020304" pitchFamily="18" charset="0"/>
            </a:endParaRPr>
          </a:p>
        </p:txBody>
      </p:sp>
      <p:sp>
        <p:nvSpPr>
          <p:cNvPr id="7" name="文本框 6"/>
          <p:cNvSpPr txBox="1"/>
          <p:nvPr/>
        </p:nvSpPr>
        <p:spPr>
          <a:xfrm>
            <a:off x="825500" y="3378431"/>
            <a:ext cx="4564380" cy="923330"/>
          </a:xfrm>
          <a:prstGeom prst="rect">
            <a:avLst/>
          </a:prstGeom>
          <a:noFill/>
          <a:ln w="25400">
            <a:noFill/>
          </a:ln>
          <a:effectLst/>
        </p:spPr>
        <p:txBody>
          <a:bodyPr wrap="square" rtlCol="0">
            <a:spAutoFit/>
          </a:bodyPr>
          <a:lstStyle/>
          <a:p>
            <a:pPr algn="l">
              <a:buClrTx/>
              <a:buSzTx/>
              <a:buFontTx/>
            </a:pPr>
            <a:r>
              <a:rPr lang="en-US" altLang="zh-CN" b="1">
                <a:latin typeface="Times New Roman" panose="02020603050405020304" pitchFamily="18" charset="0"/>
                <a:cs typeface="Times New Roman" panose="02020603050405020304" pitchFamily="18" charset="0"/>
                <a:sym typeface="+mn-ea"/>
              </a:rPr>
              <a:t>Uric acid can be further converted to allantoin, allantoate, urea or NH4+ in various animals.</a:t>
            </a:r>
            <a:endParaRPr lang="en-US" altLang="zh-CN" b="1">
              <a:latin typeface="Times New Roman" panose="02020603050405020304" pitchFamily="18" charset="0"/>
              <a:cs typeface="Times New Roman" panose="02020603050405020304" pitchFamily="18" charset="0"/>
            </a:endParaRPr>
          </a:p>
        </p:txBody>
      </p:sp>
      <p:sp>
        <p:nvSpPr>
          <p:cNvPr id="8" name="文本框 7"/>
          <p:cNvSpPr txBox="1"/>
          <p:nvPr/>
        </p:nvSpPr>
        <p:spPr>
          <a:xfrm>
            <a:off x="825500" y="4315691"/>
            <a:ext cx="6168390" cy="2062103"/>
          </a:xfrm>
          <a:prstGeom prst="rect">
            <a:avLst/>
          </a:prstGeom>
          <a:noFill/>
          <a:ln w="28575">
            <a:noFill/>
          </a:ln>
          <a:effectLst/>
        </p:spPr>
        <p:txBody>
          <a:bodyPr wrap="square" rtlCol="0">
            <a:spAutoFit/>
          </a:bodyPr>
          <a:lstStyle/>
          <a:p>
            <a:pPr algn="l" eaLnBrk="1" hangingPunct="1">
              <a:lnSpc>
                <a:spcPct val="100000"/>
              </a:lnSpc>
              <a:buClrTx/>
              <a:buSzTx/>
              <a:buFontTx/>
            </a:pPr>
            <a:r>
              <a:rPr lang="en-US" altLang="zh-CN" sz="1600" b="1">
                <a:latin typeface="Times New Roman" panose="02020603050405020304" pitchFamily="18" charset="0"/>
                <a:cs typeface="Times New Roman" panose="02020603050405020304" pitchFamily="18" charset="0"/>
                <a:sym typeface="+mn-ea"/>
              </a:rPr>
              <a:t>For adenosine, the amino group is hydrolyzed before the ribose group is removed.</a:t>
            </a:r>
            <a:endParaRPr lang="en-US" altLang="zh-CN" sz="1600" b="1">
              <a:latin typeface="Times New Roman" panose="02020603050405020304" pitchFamily="18" charset="0"/>
              <a:cs typeface="Times New Roman" panose="02020603050405020304" pitchFamily="18" charset="0"/>
            </a:endParaRPr>
          </a:p>
          <a:p>
            <a:pPr algn="l" eaLnBrk="1" hangingPunct="1">
              <a:lnSpc>
                <a:spcPct val="100000"/>
              </a:lnSpc>
              <a:buClrTx/>
              <a:buSzTx/>
              <a:buFontTx/>
            </a:pPr>
            <a:r>
              <a:rPr lang="en-US" altLang="zh-CN" sz="1600" b="1">
                <a:latin typeface="Times New Roman" panose="02020603050405020304" pitchFamily="18" charset="0"/>
                <a:cs typeface="Times New Roman" panose="02020603050405020304" pitchFamily="18" charset="0"/>
                <a:sym typeface="+mn-ea"/>
              </a:rPr>
              <a:t>For guanosine, the amino group is hydrolyzed after the ribose group is removed.</a:t>
            </a:r>
            <a:endParaRPr lang="en-US" altLang="zh-CN" sz="1600" b="1">
              <a:latin typeface="Times New Roman" panose="02020603050405020304" pitchFamily="18" charset="0"/>
              <a:cs typeface="Times New Roman" panose="02020603050405020304" pitchFamily="18" charset="0"/>
            </a:endParaRPr>
          </a:p>
          <a:p>
            <a:pPr algn="l" eaLnBrk="1" hangingPunct="1">
              <a:lnSpc>
                <a:spcPct val="100000"/>
              </a:lnSpc>
              <a:buClrTx/>
              <a:buSzTx/>
              <a:buFontTx/>
            </a:pPr>
            <a:r>
              <a:rPr lang="en-US" altLang="zh-CN" sz="1600" b="1">
                <a:latin typeface="Times New Roman" panose="02020603050405020304" pitchFamily="18" charset="0"/>
                <a:cs typeface="Times New Roman" panose="02020603050405020304" pitchFamily="18" charset="0"/>
                <a:sym typeface="+mn-ea"/>
              </a:rPr>
              <a:t>Xanthine oxidase, having multiple cofactors (including an FAD, a Mo complex, four different Fe-S clusters), catalyzes the O2-dependent conversion of hypoxanthine to xanthine and xanthine to uric acid.</a:t>
            </a:r>
            <a:endParaRPr lang="zh-CN" altLang="en-US" sz="1600" b="1">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E7F4A191-ACDD-3645-82FB-E83FE12FF449}"/>
              </a:ext>
            </a:extLst>
          </p:cNvPr>
          <p:cNvSpPr>
            <a:spLocks noGrp="1"/>
          </p:cNvSpPr>
          <p:nvPr>
            <p:ph type="sldNum" sz="quarter" idx="12"/>
          </p:nvPr>
        </p:nvSpPr>
        <p:spPr/>
        <p:txBody>
          <a:bodyPr/>
          <a:lstStyle/>
          <a:p>
            <a:fld id="{5E76B1EE-AE3B-394A-A436-A181DB799049}" type="slidenum">
              <a:rPr kumimoji="1" lang="zh-CN" altLang="en-US" smtClean="0"/>
              <a:t>100</a:t>
            </a:fld>
            <a:endParaRPr kumimoji="1" lang="zh-CN" altLang="en-US"/>
          </a:p>
        </p:txBody>
      </p:sp>
    </p:spTree>
    <p:extLst>
      <p:ext uri="{BB962C8B-B14F-4D97-AF65-F5344CB8AC3E}">
        <p14:creationId xmlns:p14="http://schemas.microsoft.com/office/powerpoint/2010/main" val="15319778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293" y="618789"/>
            <a:ext cx="5702379" cy="1325880"/>
          </a:xfrm>
          <a:noFill/>
          <a:ln w="28575">
            <a:noFill/>
          </a:ln>
          <a:effectLst/>
        </p:spPr>
        <p:txBody>
          <a:bodyPr>
            <a:noAutofit/>
          </a:bodyPr>
          <a:lstStyle/>
          <a:p>
            <a:r>
              <a:rPr lang="en-US" altLang="zh-CN" sz="3200" b="1" dirty="0">
                <a:solidFill>
                  <a:schemeClr val="accent1"/>
                </a:solidFill>
                <a:latin typeface="Times New Roman" panose="02020603050405020304" pitchFamily="18" charset="0"/>
                <a:cs typeface="Times New Roman" panose="02020603050405020304" pitchFamily="18" charset="0"/>
              </a:rPr>
              <a:t>further process with uric acid</a:t>
            </a:r>
            <a:br>
              <a:rPr lang="en-US" altLang="zh-CN" sz="3200" b="1" dirty="0">
                <a:solidFill>
                  <a:schemeClr val="accent1"/>
                </a:solidFill>
                <a:latin typeface="Times New Roman" panose="02020603050405020304" pitchFamily="18" charset="0"/>
                <a:cs typeface="Times New Roman" panose="02020603050405020304" pitchFamily="18" charset="0"/>
              </a:rPr>
            </a:br>
            <a:r>
              <a:rPr lang="en-US" altLang="zh-CN" sz="3200" b="1" dirty="0">
                <a:solidFill>
                  <a:schemeClr val="accent1"/>
                </a:solidFill>
                <a:latin typeface="Times New Roman" panose="02020603050405020304" pitchFamily="18" charset="0"/>
                <a:cs typeface="Times New Roman" panose="02020603050405020304" pitchFamily="18" charset="0"/>
              </a:rPr>
              <a:t>in various animals</a:t>
            </a:r>
          </a:p>
        </p:txBody>
      </p:sp>
      <p:pic>
        <p:nvPicPr>
          <p:cNvPr id="4" name="图片 3"/>
          <p:cNvPicPr>
            <a:picLocks noChangeAspect="1"/>
          </p:cNvPicPr>
          <p:nvPr/>
        </p:nvPicPr>
        <p:blipFill>
          <a:blip r:embed="rId2"/>
          <a:stretch>
            <a:fillRect/>
          </a:stretch>
        </p:blipFill>
        <p:spPr>
          <a:xfrm>
            <a:off x="6821805" y="517525"/>
            <a:ext cx="3544570" cy="6029325"/>
          </a:xfrm>
          <a:prstGeom prst="rect">
            <a:avLst/>
          </a:prstGeom>
          <a:noFill/>
          <a:ln w="28575">
            <a:noFill/>
          </a:ln>
          <a:effectLst/>
        </p:spPr>
      </p:pic>
      <p:sp>
        <p:nvSpPr>
          <p:cNvPr id="14" name="操作按钮: 后退或上一个 73">
            <a:hlinkClick r:id="rId3"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E46ACC4B-E80E-2F4A-921A-A7330E1FBB8A}"/>
              </a:ext>
            </a:extLst>
          </p:cNvPr>
          <p:cNvSpPr>
            <a:spLocks noGrp="1"/>
          </p:cNvSpPr>
          <p:nvPr>
            <p:ph type="sldNum" sz="quarter" idx="12"/>
          </p:nvPr>
        </p:nvSpPr>
        <p:spPr/>
        <p:txBody>
          <a:bodyPr/>
          <a:lstStyle/>
          <a:p>
            <a:fld id="{5E76B1EE-AE3B-394A-A436-A181DB799049}" type="slidenum">
              <a:rPr kumimoji="1" lang="zh-CN" altLang="en-US" smtClean="0"/>
              <a:t>101</a:t>
            </a:fld>
            <a:endParaRPr kumimoji="1" lang="zh-CN" altLang="en-US"/>
          </a:p>
        </p:txBody>
      </p:sp>
    </p:spTree>
    <p:extLst>
      <p:ext uri="{BB962C8B-B14F-4D97-AF65-F5344CB8AC3E}">
        <p14:creationId xmlns:p14="http://schemas.microsoft.com/office/powerpoint/2010/main" val="9233142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圆角矩形 149"/>
          <p:cNvSpPr/>
          <p:nvPr/>
        </p:nvSpPr>
        <p:spPr>
          <a:xfrm>
            <a:off x="1012190" y="6240780"/>
            <a:ext cx="3068320" cy="460375"/>
          </a:xfrm>
          <a:prstGeom prst="roundRect">
            <a:avLst/>
          </a:prstGeom>
          <a:gradFill>
            <a:gsLst>
              <a:gs pos="50000">
                <a:srgbClr val="CCE8EA"/>
              </a:gs>
              <a:gs pos="0">
                <a:srgbClr val="DDF0F1"/>
              </a:gs>
              <a:gs pos="100000">
                <a:srgbClr val="BAE0E2"/>
              </a:gs>
            </a:gsLst>
            <a:lin scaled="1"/>
          </a:gra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文本框 1"/>
          <p:cNvSpPr txBox="1"/>
          <p:nvPr/>
        </p:nvSpPr>
        <p:spPr>
          <a:xfrm>
            <a:off x="4601895" y="-24384"/>
            <a:ext cx="194437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Glycolysis</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sp>
        <p:nvSpPr>
          <p:cNvPr id="74" name="操作按钮: 后退或上一个 73">
            <a:hlinkClick r:id="rId3" action="ppaction://hlinksldjump" highlightClick="1"/>
          </p:cNvPr>
          <p:cNvSpPr/>
          <p:nvPr/>
        </p:nvSpPr>
        <p:spPr>
          <a:xfrm>
            <a:off x="100330" y="617855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grpSp>
        <p:nvGrpSpPr>
          <p:cNvPr id="39" name="组合 38"/>
          <p:cNvGrpSpPr/>
          <p:nvPr/>
        </p:nvGrpSpPr>
        <p:grpSpPr>
          <a:xfrm>
            <a:off x="4483735" y="6083300"/>
            <a:ext cx="1943100" cy="774700"/>
            <a:chOff x="7438" y="9580"/>
            <a:chExt cx="3060" cy="1220"/>
          </a:xfrm>
        </p:grpSpPr>
        <p:pic>
          <p:nvPicPr>
            <p:cNvPr id="37" name="图片 36"/>
            <p:cNvPicPr>
              <a:picLocks noChangeAspect="1"/>
            </p:cNvPicPr>
            <p:nvPr/>
          </p:nvPicPr>
          <p:blipFill>
            <a:blip r:embed="rId4"/>
            <a:stretch>
              <a:fillRect/>
            </a:stretch>
          </p:blipFill>
          <p:spPr>
            <a:xfrm>
              <a:off x="7438" y="9580"/>
              <a:ext cx="3060" cy="1220"/>
            </a:xfrm>
            <a:prstGeom prst="rect">
              <a:avLst/>
            </a:prstGeom>
          </p:spPr>
        </p:pic>
        <p:pic>
          <p:nvPicPr>
            <p:cNvPr id="38" name="图片 37"/>
            <p:cNvPicPr>
              <a:picLocks noChangeAspect="1"/>
            </p:cNvPicPr>
            <p:nvPr/>
          </p:nvPicPr>
          <p:blipFill>
            <a:blip r:embed="rId5"/>
            <a:stretch>
              <a:fillRect/>
            </a:stretch>
          </p:blipFill>
          <p:spPr>
            <a:xfrm>
              <a:off x="7438" y="9580"/>
              <a:ext cx="740" cy="300"/>
            </a:xfrm>
            <a:prstGeom prst="rect">
              <a:avLst/>
            </a:prstGeom>
          </p:spPr>
        </p:pic>
      </p:grpSp>
      <p:pic>
        <p:nvPicPr>
          <p:cNvPr id="40" name="图片 39"/>
          <p:cNvPicPr>
            <a:picLocks noChangeAspect="1"/>
          </p:cNvPicPr>
          <p:nvPr/>
        </p:nvPicPr>
        <p:blipFill>
          <a:blip r:embed="rId6"/>
          <a:stretch>
            <a:fillRect/>
          </a:stretch>
        </p:blipFill>
        <p:spPr>
          <a:xfrm>
            <a:off x="9814560" y="6158865"/>
            <a:ext cx="2323465" cy="624205"/>
          </a:xfrm>
          <a:prstGeom prst="rect">
            <a:avLst/>
          </a:prstGeom>
        </p:spPr>
      </p:pic>
      <p:sp>
        <p:nvSpPr>
          <p:cNvPr id="45" name="文本框 44"/>
          <p:cNvSpPr txBox="1"/>
          <p:nvPr/>
        </p:nvSpPr>
        <p:spPr>
          <a:xfrm>
            <a:off x="9154795" y="5715000"/>
            <a:ext cx="298323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dihydroxyacetone phosphate</a:t>
            </a:r>
          </a:p>
        </p:txBody>
      </p:sp>
      <p:cxnSp>
        <p:nvCxnSpPr>
          <p:cNvPr id="48" name="曲线连接符 47"/>
          <p:cNvCxnSpPr>
            <a:cxnSpLocks/>
            <a:stCxn id="13" idx="2"/>
            <a:endCxn id="19" idx="0"/>
          </p:cNvCxnSpPr>
          <p:nvPr/>
        </p:nvCxnSpPr>
        <p:spPr>
          <a:xfrm rot="5400000">
            <a:off x="7535545" y="966470"/>
            <a:ext cx="974090" cy="10160"/>
          </a:xfrm>
          <a:prstGeom prst="curvedConnector3">
            <a:avLst>
              <a:gd name="adj1" fmla="val 50000"/>
            </a:avLst>
          </a:prstGeom>
          <a:ln>
            <a:tailEnd type="arrow" w="med" len="med"/>
          </a:ln>
        </p:spPr>
        <p:style>
          <a:lnRef idx="3">
            <a:schemeClr val="dk1"/>
          </a:lnRef>
          <a:fillRef idx="0">
            <a:schemeClr val="dk1"/>
          </a:fillRef>
          <a:effectRef idx="2">
            <a:schemeClr val="dk1"/>
          </a:effectRef>
          <a:fontRef idx="minor">
            <a:schemeClr val="tx1"/>
          </a:fontRef>
        </p:style>
      </p:cxnSp>
      <p:cxnSp>
        <p:nvCxnSpPr>
          <p:cNvPr id="50" name="直接箭头连接符 49"/>
          <p:cNvCxnSpPr>
            <a:stCxn id="20" idx="2"/>
            <a:endCxn id="22" idx="0"/>
          </p:cNvCxnSpPr>
          <p:nvPr/>
        </p:nvCxnSpPr>
        <p:spPr>
          <a:xfrm flipH="1">
            <a:off x="8014335" y="3169920"/>
            <a:ext cx="2540" cy="112839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grpSp>
        <p:nvGrpSpPr>
          <p:cNvPr id="61" name="组合 60"/>
          <p:cNvGrpSpPr/>
          <p:nvPr/>
        </p:nvGrpSpPr>
        <p:grpSpPr>
          <a:xfrm>
            <a:off x="6762115" y="495935"/>
            <a:ext cx="1149350" cy="849630"/>
            <a:chOff x="10649" y="781"/>
            <a:chExt cx="1810" cy="1338"/>
          </a:xfrm>
        </p:grpSpPr>
        <p:sp>
          <p:nvSpPr>
            <p:cNvPr id="54" name="文本框 53"/>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55" name="文本框 54"/>
            <p:cNvSpPr txBox="1"/>
            <p:nvPr/>
          </p:nvSpPr>
          <p:spPr>
            <a:xfrm>
              <a:off x="10649" y="1539"/>
              <a:ext cx="102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ADP</a:t>
              </a:r>
            </a:p>
          </p:txBody>
        </p:sp>
        <p:sp>
          <p:nvSpPr>
            <p:cNvPr id="60" name="右弧形箭头 59"/>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2" name="组合 61"/>
          <p:cNvGrpSpPr/>
          <p:nvPr/>
        </p:nvGrpSpPr>
        <p:grpSpPr>
          <a:xfrm>
            <a:off x="6749415" y="3277235"/>
            <a:ext cx="1149350" cy="849630"/>
            <a:chOff x="10649" y="781"/>
            <a:chExt cx="1810" cy="1338"/>
          </a:xfrm>
        </p:grpSpPr>
        <p:sp>
          <p:nvSpPr>
            <p:cNvPr id="63" name="文本框 62"/>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64" name="文本框 63"/>
            <p:cNvSpPr txBox="1"/>
            <p:nvPr/>
          </p:nvSpPr>
          <p:spPr>
            <a:xfrm>
              <a:off x="10649" y="1539"/>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65" name="右弧形箭头 64"/>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6" name="左右箭头 65"/>
          <p:cNvSpPr/>
          <p:nvPr/>
        </p:nvSpPr>
        <p:spPr>
          <a:xfrm>
            <a:off x="6607810" y="6460490"/>
            <a:ext cx="3082290" cy="39751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hlinkClick r:id="rId7" action="ppaction://hlinksldjump"/>
          </p:cNvPr>
          <p:cNvSpPr txBox="1"/>
          <p:nvPr/>
        </p:nvSpPr>
        <p:spPr>
          <a:xfrm>
            <a:off x="8014335" y="768350"/>
            <a:ext cx="1262380" cy="368300"/>
          </a:xfrm>
          <a:prstGeom prst="rect">
            <a:avLst/>
          </a:prstGeom>
          <a:noFill/>
          <a:ln>
            <a:solidFill>
              <a:schemeClr val="accent5"/>
            </a:solidFill>
          </a:ln>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hexokinase</a:t>
            </a:r>
          </a:p>
        </p:txBody>
      </p:sp>
      <p:sp>
        <p:nvSpPr>
          <p:cNvPr id="68" name="文本框 67"/>
          <p:cNvSpPr txBox="1"/>
          <p:nvPr/>
        </p:nvSpPr>
        <p:spPr>
          <a:xfrm>
            <a:off x="8027670" y="1991360"/>
            <a:ext cx="1656080" cy="645160"/>
          </a:xfrm>
          <a:prstGeom prst="rect">
            <a:avLst/>
          </a:prstGeom>
          <a:noFill/>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phosphohexose</a:t>
            </a:r>
          </a:p>
          <a:p>
            <a:pPr algn="l"/>
            <a:r>
              <a:rPr kumimoji="1" lang="en-US" altLang="zh-CN" b="1" dirty="0">
                <a:solidFill>
                  <a:srgbClr val="0070C0"/>
                </a:solidFill>
                <a:latin typeface="Times New Roman" panose="02020503050405090304" pitchFamily="18" charset="0"/>
                <a:cs typeface="Times New Roman" panose="02020503050405090304" pitchFamily="18" charset="0"/>
              </a:rPr>
              <a:t>isomerase</a:t>
            </a:r>
          </a:p>
        </p:txBody>
      </p:sp>
      <p:sp>
        <p:nvSpPr>
          <p:cNvPr id="69" name="文本框 68">
            <a:hlinkClick r:id="rId8" action="ppaction://hlinksldjump"/>
          </p:cNvPr>
          <p:cNvSpPr txBox="1"/>
          <p:nvPr/>
        </p:nvSpPr>
        <p:spPr>
          <a:xfrm>
            <a:off x="8021320" y="3411220"/>
            <a:ext cx="1668780" cy="645160"/>
          </a:xfrm>
          <a:prstGeom prst="rect">
            <a:avLst/>
          </a:prstGeom>
          <a:noFill/>
          <a:ln>
            <a:solidFill>
              <a:schemeClr val="accent5"/>
            </a:solidFill>
          </a:ln>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phospho</a:t>
            </a:r>
          </a:p>
          <a:p>
            <a:pPr algn="l"/>
            <a:r>
              <a:rPr kumimoji="1" lang="en-US" altLang="zh-CN" b="1" dirty="0">
                <a:solidFill>
                  <a:srgbClr val="0070C0"/>
                </a:solidFill>
                <a:latin typeface="Times New Roman" panose="02020503050405090304" pitchFamily="18" charset="0"/>
                <a:cs typeface="Times New Roman" panose="02020503050405090304" pitchFamily="18" charset="0"/>
              </a:rPr>
              <a:t>-fructokinase-1</a:t>
            </a:r>
          </a:p>
        </p:txBody>
      </p:sp>
      <p:sp>
        <p:nvSpPr>
          <p:cNvPr id="70" name="文本框 69">
            <a:hlinkClick r:id="rId9" action="ppaction://hlinksldjump"/>
          </p:cNvPr>
          <p:cNvSpPr txBox="1"/>
          <p:nvPr/>
        </p:nvSpPr>
        <p:spPr>
          <a:xfrm>
            <a:off x="7573645" y="5006975"/>
            <a:ext cx="970280" cy="368300"/>
          </a:xfrm>
          <a:prstGeom prst="rect">
            <a:avLst/>
          </a:prstGeom>
          <a:noFill/>
          <a:ln>
            <a:solidFill>
              <a:schemeClr val="accent5"/>
            </a:solidFill>
          </a:ln>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aldolase</a:t>
            </a:r>
          </a:p>
        </p:txBody>
      </p:sp>
      <p:sp>
        <p:nvSpPr>
          <p:cNvPr id="71" name="文本框 70">
            <a:hlinkClick r:id="rId9" action="ppaction://hlinksldjump"/>
          </p:cNvPr>
          <p:cNvSpPr txBox="1"/>
          <p:nvPr/>
        </p:nvSpPr>
        <p:spPr>
          <a:xfrm>
            <a:off x="6607810" y="6083300"/>
            <a:ext cx="2811780" cy="368300"/>
          </a:xfrm>
          <a:prstGeom prst="rect">
            <a:avLst/>
          </a:prstGeom>
          <a:noFill/>
          <a:ln>
            <a:solidFill>
              <a:schemeClr val="accent5"/>
            </a:solidFill>
          </a:ln>
        </p:spPr>
        <p:txBody>
          <a:bodyPr wrap="non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triose phosphate isomerase</a:t>
            </a:r>
          </a:p>
        </p:txBody>
      </p:sp>
      <p:cxnSp>
        <p:nvCxnSpPr>
          <p:cNvPr id="72" name="直接箭头连接符 71"/>
          <p:cNvCxnSpPr>
            <a:stCxn id="44" idx="3"/>
            <a:endCxn id="45" idx="1"/>
          </p:cNvCxnSpPr>
          <p:nvPr/>
        </p:nvCxnSpPr>
        <p:spPr>
          <a:xfrm flipV="1">
            <a:off x="6918325" y="5899150"/>
            <a:ext cx="2236470" cy="63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7" name="直接箭头连接符 76"/>
          <p:cNvCxnSpPr>
            <a:stCxn id="19" idx="2"/>
            <a:endCxn id="20" idx="0"/>
          </p:cNvCxnSpPr>
          <p:nvPr/>
        </p:nvCxnSpPr>
        <p:spPr>
          <a:xfrm flipH="1">
            <a:off x="8016875" y="1826895"/>
            <a:ext cx="635" cy="97472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7" name="曲线连接符 86"/>
          <p:cNvCxnSpPr>
            <a:stCxn id="79" idx="0"/>
            <a:endCxn id="80" idx="2"/>
          </p:cNvCxnSpPr>
          <p:nvPr/>
        </p:nvCxnSpPr>
        <p:spPr>
          <a:xfrm rot="16200000">
            <a:off x="2968943" y="4145598"/>
            <a:ext cx="738505" cy="3175"/>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8" name="直接箭头连接符 87"/>
          <p:cNvCxnSpPr>
            <a:stCxn id="80" idx="0"/>
            <a:endCxn id="81" idx="2"/>
          </p:cNvCxnSpPr>
          <p:nvPr/>
        </p:nvCxnSpPr>
        <p:spPr>
          <a:xfrm flipV="1">
            <a:off x="3338195" y="268224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9" name="直接箭头连接符 88"/>
          <p:cNvCxnSpPr>
            <a:stCxn id="81" idx="0"/>
            <a:endCxn id="82" idx="2"/>
          </p:cNvCxnSpPr>
          <p:nvPr/>
        </p:nvCxnSpPr>
        <p:spPr>
          <a:xfrm flipV="1">
            <a:off x="3338195" y="158369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90" name="直接箭头连接符 89"/>
          <p:cNvCxnSpPr>
            <a:stCxn id="82" idx="0"/>
            <a:endCxn id="83" idx="2"/>
          </p:cNvCxnSpPr>
          <p:nvPr/>
        </p:nvCxnSpPr>
        <p:spPr>
          <a:xfrm flipV="1">
            <a:off x="3338195" y="48450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7573645" y="116205"/>
            <a:ext cx="908050" cy="36830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19" name="文本框 18"/>
          <p:cNvSpPr txBox="1"/>
          <p:nvPr/>
        </p:nvSpPr>
        <p:spPr>
          <a:xfrm>
            <a:off x="6918325" y="1458595"/>
            <a:ext cx="2198370" cy="36830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20" name="文本框 19"/>
          <p:cNvSpPr txBox="1"/>
          <p:nvPr/>
        </p:nvSpPr>
        <p:spPr>
          <a:xfrm>
            <a:off x="6878955" y="2801620"/>
            <a:ext cx="2275840" cy="36830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22" name="文本框 21"/>
          <p:cNvSpPr txBox="1"/>
          <p:nvPr/>
        </p:nvSpPr>
        <p:spPr>
          <a:xfrm>
            <a:off x="6698615" y="4298315"/>
            <a:ext cx="2630805" cy="36830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pic>
        <p:nvPicPr>
          <p:cNvPr id="23" name="图片 22"/>
          <p:cNvPicPr>
            <a:picLocks noChangeAspect="1"/>
          </p:cNvPicPr>
          <p:nvPr/>
        </p:nvPicPr>
        <p:blipFill>
          <a:blip r:embed="rId10"/>
          <a:stretch>
            <a:fillRect/>
          </a:stretch>
        </p:blipFill>
        <p:spPr>
          <a:xfrm>
            <a:off x="9852025" y="1458595"/>
            <a:ext cx="1303020" cy="1050290"/>
          </a:xfrm>
          <a:prstGeom prst="rect">
            <a:avLst/>
          </a:prstGeom>
        </p:spPr>
      </p:pic>
      <p:grpSp>
        <p:nvGrpSpPr>
          <p:cNvPr id="31" name="组合 30"/>
          <p:cNvGrpSpPr/>
          <p:nvPr/>
        </p:nvGrpSpPr>
        <p:grpSpPr>
          <a:xfrm>
            <a:off x="9467850" y="2636520"/>
            <a:ext cx="2172970" cy="1122045"/>
            <a:chOff x="4557" y="4202"/>
            <a:chExt cx="4781" cy="2492"/>
          </a:xfrm>
        </p:grpSpPr>
        <p:grpSp>
          <p:nvGrpSpPr>
            <p:cNvPr id="30" name="组合 29"/>
            <p:cNvGrpSpPr/>
            <p:nvPr/>
          </p:nvGrpSpPr>
          <p:grpSpPr>
            <a:xfrm>
              <a:off x="4812" y="4479"/>
              <a:ext cx="4526" cy="2215"/>
              <a:chOff x="4812" y="4479"/>
              <a:chExt cx="4526" cy="2215"/>
            </a:xfrm>
          </p:grpSpPr>
          <p:pic>
            <p:nvPicPr>
              <p:cNvPr id="26" name="图片 25"/>
              <p:cNvPicPr>
                <a:picLocks noChangeAspect="1"/>
              </p:cNvPicPr>
              <p:nvPr/>
            </p:nvPicPr>
            <p:blipFill>
              <a:blip r:embed="rId11"/>
              <a:stretch>
                <a:fillRect/>
              </a:stretch>
            </p:blipFill>
            <p:spPr>
              <a:xfrm>
                <a:off x="4812" y="4479"/>
                <a:ext cx="4526" cy="2215"/>
              </a:xfrm>
              <a:prstGeom prst="rect">
                <a:avLst/>
              </a:prstGeom>
            </p:spPr>
          </p:pic>
          <p:sp>
            <p:nvSpPr>
              <p:cNvPr id="28" name="矩形 2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29" name="矩形 2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36" name="组合 35"/>
          <p:cNvGrpSpPr/>
          <p:nvPr/>
        </p:nvGrpSpPr>
        <p:grpSpPr>
          <a:xfrm>
            <a:off x="9312275" y="4163060"/>
            <a:ext cx="2722245" cy="1169035"/>
            <a:chOff x="4116" y="6628"/>
            <a:chExt cx="4287" cy="1841"/>
          </a:xfrm>
        </p:grpSpPr>
        <p:pic>
          <p:nvPicPr>
            <p:cNvPr id="32" name="图片 31"/>
            <p:cNvPicPr>
              <a:picLocks noChangeAspect="1"/>
            </p:cNvPicPr>
            <p:nvPr/>
          </p:nvPicPr>
          <p:blipFill>
            <a:blip r:embed="rId12"/>
            <a:stretch>
              <a:fillRect/>
            </a:stretch>
          </p:blipFill>
          <p:spPr>
            <a:xfrm>
              <a:off x="4143" y="6628"/>
              <a:ext cx="4260" cy="1840"/>
            </a:xfrm>
            <a:prstGeom prst="rect">
              <a:avLst/>
            </a:prstGeom>
          </p:spPr>
        </p:pic>
        <p:pic>
          <p:nvPicPr>
            <p:cNvPr id="33" name="图片 32"/>
            <p:cNvPicPr>
              <a:picLocks noChangeAspect="1"/>
            </p:cNvPicPr>
            <p:nvPr/>
          </p:nvPicPr>
          <p:blipFill>
            <a:blip r:embed="rId13"/>
            <a:stretch>
              <a:fillRect/>
            </a:stretch>
          </p:blipFill>
          <p:spPr>
            <a:xfrm flipV="1">
              <a:off x="6807" y="7935"/>
              <a:ext cx="1341" cy="534"/>
            </a:xfrm>
            <a:prstGeom prst="rect">
              <a:avLst/>
            </a:prstGeom>
          </p:spPr>
        </p:pic>
        <p:pic>
          <p:nvPicPr>
            <p:cNvPr id="34" name="图片 33"/>
            <p:cNvPicPr>
              <a:picLocks noChangeAspect="1"/>
            </p:cNvPicPr>
            <p:nvPr/>
          </p:nvPicPr>
          <p:blipFill>
            <a:blip r:embed="rId14"/>
            <a:stretch>
              <a:fillRect/>
            </a:stretch>
          </p:blipFill>
          <p:spPr>
            <a:xfrm>
              <a:off x="4116" y="7909"/>
              <a:ext cx="1378" cy="560"/>
            </a:xfrm>
            <a:prstGeom prst="rect">
              <a:avLst/>
            </a:prstGeom>
          </p:spPr>
        </p:pic>
        <p:pic>
          <p:nvPicPr>
            <p:cNvPr id="35" name="图片 34"/>
            <p:cNvPicPr>
              <a:picLocks noChangeAspect="1"/>
            </p:cNvPicPr>
            <p:nvPr/>
          </p:nvPicPr>
          <p:blipFill>
            <a:blip r:embed="rId14"/>
            <a:stretch>
              <a:fillRect/>
            </a:stretch>
          </p:blipFill>
          <p:spPr>
            <a:xfrm>
              <a:off x="4143" y="6628"/>
              <a:ext cx="823" cy="213"/>
            </a:xfrm>
            <a:prstGeom prst="rect">
              <a:avLst/>
            </a:prstGeom>
          </p:spPr>
        </p:pic>
      </p:grpSp>
      <p:pic>
        <p:nvPicPr>
          <p:cNvPr id="42" name="图片 41"/>
          <p:cNvPicPr>
            <a:picLocks noChangeAspect="1"/>
          </p:cNvPicPr>
          <p:nvPr/>
        </p:nvPicPr>
        <p:blipFill>
          <a:blip r:embed="rId15"/>
          <a:stretch>
            <a:fillRect/>
          </a:stretch>
        </p:blipFill>
        <p:spPr>
          <a:xfrm>
            <a:off x="9897110" y="11430"/>
            <a:ext cx="1212850" cy="1183005"/>
          </a:xfrm>
          <a:prstGeom prst="rect">
            <a:avLst/>
          </a:prstGeom>
        </p:spPr>
      </p:pic>
      <p:sp>
        <p:nvSpPr>
          <p:cNvPr id="44" name="文本框 43"/>
          <p:cNvSpPr txBox="1"/>
          <p:nvPr/>
        </p:nvSpPr>
        <p:spPr>
          <a:xfrm>
            <a:off x="3909695" y="5715635"/>
            <a:ext cx="300863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53" name="曲线连接符 52"/>
          <p:cNvCxnSpPr>
            <a:stCxn id="22" idx="2"/>
            <a:endCxn id="45" idx="0"/>
          </p:cNvCxnSpPr>
          <p:nvPr/>
        </p:nvCxnSpPr>
        <p:spPr>
          <a:xfrm rot="5400000" flipV="1">
            <a:off x="8806180" y="3874770"/>
            <a:ext cx="1048385" cy="263207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6" name="曲线连接符 75"/>
          <p:cNvCxnSpPr>
            <a:stCxn id="22" idx="2"/>
            <a:endCxn id="44" idx="0"/>
          </p:cNvCxnSpPr>
          <p:nvPr/>
        </p:nvCxnSpPr>
        <p:spPr>
          <a:xfrm rot="5400000">
            <a:off x="6189980" y="3891280"/>
            <a:ext cx="1049020" cy="260032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6" name="曲线连接符 85"/>
          <p:cNvCxnSpPr>
            <a:stCxn id="44" idx="1"/>
            <a:endCxn id="79" idx="2"/>
          </p:cNvCxnSpPr>
          <p:nvPr/>
        </p:nvCxnSpPr>
        <p:spPr>
          <a:xfrm rot="10800000">
            <a:off x="3338195" y="4882515"/>
            <a:ext cx="571500" cy="1016635"/>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sp>
        <p:nvSpPr>
          <p:cNvPr id="79" name="文本框 78"/>
          <p:cNvSpPr txBox="1"/>
          <p:nvPr/>
        </p:nvSpPr>
        <p:spPr>
          <a:xfrm>
            <a:off x="2068830" y="4514873"/>
            <a:ext cx="2538730" cy="36827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80" name="文本框 79"/>
          <p:cNvSpPr txBox="1"/>
          <p:nvPr/>
        </p:nvSpPr>
        <p:spPr>
          <a:xfrm>
            <a:off x="2294255" y="3407978"/>
            <a:ext cx="2087880" cy="36827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81" name="文本框 80"/>
          <p:cNvSpPr txBox="1"/>
          <p:nvPr/>
        </p:nvSpPr>
        <p:spPr>
          <a:xfrm>
            <a:off x="2294255" y="2314162"/>
            <a:ext cx="2087880" cy="36827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82" name="文本框 81"/>
          <p:cNvSpPr txBox="1"/>
          <p:nvPr/>
        </p:nvSpPr>
        <p:spPr>
          <a:xfrm>
            <a:off x="2192655" y="1215528"/>
            <a:ext cx="2291080" cy="36827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83" name="文本框 82"/>
          <p:cNvSpPr txBox="1"/>
          <p:nvPr/>
        </p:nvSpPr>
        <p:spPr>
          <a:xfrm>
            <a:off x="2808605" y="116205"/>
            <a:ext cx="1059180" cy="36827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sp>
        <p:nvSpPr>
          <p:cNvPr id="91" name="左弧形箭头 90"/>
          <p:cNvSpPr/>
          <p:nvPr/>
        </p:nvSpPr>
        <p:spPr>
          <a:xfrm flipV="1">
            <a:off x="3405505" y="523240"/>
            <a:ext cx="675005" cy="6921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左弧形箭头 91"/>
          <p:cNvSpPr/>
          <p:nvPr/>
        </p:nvSpPr>
        <p:spPr>
          <a:xfrm flipV="1">
            <a:off x="3405505" y="3823970"/>
            <a:ext cx="675005" cy="6921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文本框 93"/>
          <p:cNvSpPr txBox="1"/>
          <p:nvPr/>
        </p:nvSpPr>
        <p:spPr>
          <a:xfrm>
            <a:off x="4077335" y="498475"/>
            <a:ext cx="640080" cy="36830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5" name="文本框 94"/>
          <p:cNvSpPr txBox="1"/>
          <p:nvPr/>
        </p:nvSpPr>
        <p:spPr>
          <a:xfrm>
            <a:off x="4080510" y="866775"/>
            <a:ext cx="652780" cy="36830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96" name="文本框 95"/>
          <p:cNvSpPr txBox="1"/>
          <p:nvPr/>
        </p:nvSpPr>
        <p:spPr>
          <a:xfrm>
            <a:off x="4077335" y="3778250"/>
            <a:ext cx="640080" cy="36830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7" name="文本框 96"/>
          <p:cNvSpPr txBox="1"/>
          <p:nvPr/>
        </p:nvSpPr>
        <p:spPr>
          <a:xfrm>
            <a:off x="4064635" y="4262755"/>
            <a:ext cx="652780" cy="36830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93" name="左弧形箭头 92"/>
          <p:cNvSpPr/>
          <p:nvPr/>
        </p:nvSpPr>
        <p:spPr>
          <a:xfrm rot="21120000" flipV="1">
            <a:off x="3609975" y="5008245"/>
            <a:ext cx="722630" cy="76454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文本框 98"/>
          <p:cNvSpPr txBox="1"/>
          <p:nvPr/>
        </p:nvSpPr>
        <p:spPr>
          <a:xfrm>
            <a:off x="4382135" y="4882515"/>
            <a:ext cx="1335405" cy="36830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100" name="文本框 99"/>
          <p:cNvSpPr txBox="1"/>
          <p:nvPr/>
        </p:nvSpPr>
        <p:spPr>
          <a:xfrm>
            <a:off x="4420235" y="5375275"/>
            <a:ext cx="808355" cy="36830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pic>
        <p:nvPicPr>
          <p:cNvPr id="110" name="图片 109"/>
          <p:cNvPicPr>
            <a:picLocks noChangeAspect="1"/>
          </p:cNvPicPr>
          <p:nvPr/>
        </p:nvPicPr>
        <p:blipFill>
          <a:blip r:embed="rId16">
            <a:lum contrast="42000"/>
          </a:blip>
          <a:stretch>
            <a:fillRect/>
          </a:stretch>
        </p:blipFill>
        <p:spPr>
          <a:xfrm>
            <a:off x="100330" y="4297680"/>
            <a:ext cx="1996440" cy="709295"/>
          </a:xfrm>
          <a:prstGeom prst="rect">
            <a:avLst/>
          </a:prstGeom>
        </p:spPr>
      </p:pic>
      <p:pic>
        <p:nvPicPr>
          <p:cNvPr id="112" name="图片 111"/>
          <p:cNvPicPr>
            <a:picLocks noChangeAspect="1"/>
          </p:cNvPicPr>
          <p:nvPr/>
        </p:nvPicPr>
        <p:blipFill>
          <a:blip r:embed="rId17">
            <a:lum contrast="24000"/>
          </a:blip>
          <a:stretch>
            <a:fillRect/>
          </a:stretch>
        </p:blipFill>
        <p:spPr>
          <a:xfrm>
            <a:off x="100330" y="3148330"/>
            <a:ext cx="1734185" cy="676275"/>
          </a:xfrm>
          <a:prstGeom prst="rect">
            <a:avLst/>
          </a:prstGeom>
        </p:spPr>
      </p:pic>
      <p:pic>
        <p:nvPicPr>
          <p:cNvPr id="113" name="图片 112"/>
          <p:cNvPicPr>
            <a:picLocks noChangeAspect="1"/>
          </p:cNvPicPr>
          <p:nvPr/>
        </p:nvPicPr>
        <p:blipFill>
          <a:blip r:embed="rId18">
            <a:lum contrast="18000"/>
          </a:blip>
          <a:stretch>
            <a:fillRect/>
          </a:stretch>
        </p:blipFill>
        <p:spPr>
          <a:xfrm>
            <a:off x="100330" y="1983105"/>
            <a:ext cx="1360805" cy="1029335"/>
          </a:xfrm>
          <a:prstGeom prst="rect">
            <a:avLst/>
          </a:prstGeom>
        </p:spPr>
      </p:pic>
      <p:pic>
        <p:nvPicPr>
          <p:cNvPr id="114" name="图片 113"/>
          <p:cNvPicPr>
            <a:picLocks noChangeAspect="1"/>
          </p:cNvPicPr>
          <p:nvPr/>
        </p:nvPicPr>
        <p:blipFill>
          <a:blip r:embed="rId19">
            <a:lum contrast="18000"/>
          </a:blip>
          <a:stretch>
            <a:fillRect/>
          </a:stretch>
        </p:blipFill>
        <p:spPr>
          <a:xfrm>
            <a:off x="100330" y="866775"/>
            <a:ext cx="1186180" cy="1019175"/>
          </a:xfrm>
          <a:prstGeom prst="rect">
            <a:avLst/>
          </a:prstGeom>
        </p:spPr>
      </p:pic>
      <p:pic>
        <p:nvPicPr>
          <p:cNvPr id="118" name="图片 117"/>
          <p:cNvPicPr>
            <a:picLocks noChangeAspect="1"/>
          </p:cNvPicPr>
          <p:nvPr/>
        </p:nvPicPr>
        <p:blipFill>
          <a:blip r:embed="rId20">
            <a:lum contrast="18000"/>
          </a:blip>
          <a:stretch>
            <a:fillRect/>
          </a:stretch>
        </p:blipFill>
        <p:spPr>
          <a:xfrm>
            <a:off x="100330" y="-24130"/>
            <a:ext cx="1264285" cy="674370"/>
          </a:xfrm>
          <a:prstGeom prst="rect">
            <a:avLst/>
          </a:prstGeom>
        </p:spPr>
      </p:pic>
      <p:sp>
        <p:nvSpPr>
          <p:cNvPr id="119" name="文本框 118"/>
          <p:cNvSpPr txBox="1"/>
          <p:nvPr/>
        </p:nvSpPr>
        <p:spPr>
          <a:xfrm>
            <a:off x="335915" y="5331460"/>
            <a:ext cx="3224530" cy="645160"/>
          </a:xfrm>
          <a:prstGeom prst="rect">
            <a:avLst/>
          </a:prstGeom>
          <a:noFill/>
        </p:spPr>
        <p:txBody>
          <a:bodyPr wrap="squar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glyceraldehyde 3-phsophate </a:t>
            </a:r>
          </a:p>
          <a:p>
            <a:pPr algn="ctr"/>
            <a:r>
              <a:rPr kumimoji="1" lang="en-US" altLang="zh-CN" b="1" dirty="0">
                <a:solidFill>
                  <a:srgbClr val="0070C0"/>
                </a:solidFill>
                <a:latin typeface="Times New Roman" panose="02020503050405090304" pitchFamily="18" charset="0"/>
                <a:cs typeface="Times New Roman" panose="02020503050405090304" pitchFamily="18" charset="0"/>
              </a:rPr>
              <a:t>dehydrogenase</a:t>
            </a:r>
          </a:p>
        </p:txBody>
      </p:sp>
      <p:sp>
        <p:nvSpPr>
          <p:cNvPr id="120" name="文本框 119"/>
          <p:cNvSpPr txBox="1"/>
          <p:nvPr/>
        </p:nvSpPr>
        <p:spPr>
          <a:xfrm>
            <a:off x="1439545" y="3823970"/>
            <a:ext cx="1897380" cy="645160"/>
          </a:xfrm>
          <a:prstGeom prst="rect">
            <a:avLst/>
          </a:prstGeom>
          <a:noFill/>
        </p:spPr>
        <p:txBody>
          <a:bodyPr wrap="none" rtlCol="0">
            <a:spAutoFit/>
          </a:bodyPr>
          <a:lstStyle/>
          <a:p>
            <a:pPr algn="r"/>
            <a:r>
              <a:rPr kumimoji="1" lang="en-US" altLang="zh-CN" b="1" dirty="0">
                <a:solidFill>
                  <a:srgbClr val="0070C0"/>
                </a:solidFill>
                <a:latin typeface="Times New Roman" panose="02020503050405090304" pitchFamily="18" charset="0"/>
                <a:cs typeface="Times New Roman" panose="02020503050405090304" pitchFamily="18" charset="0"/>
              </a:rPr>
              <a:t>phosphoglycerate</a:t>
            </a:r>
          </a:p>
          <a:p>
            <a:pPr algn="r"/>
            <a:r>
              <a:rPr kumimoji="1" lang="en-US" altLang="zh-CN" b="1" dirty="0">
                <a:solidFill>
                  <a:srgbClr val="0070C0"/>
                </a:solidFill>
                <a:latin typeface="Times New Roman" panose="02020503050405090304" pitchFamily="18" charset="0"/>
                <a:cs typeface="Times New Roman" panose="02020503050405090304" pitchFamily="18" charset="0"/>
              </a:rPr>
              <a:t>kinase</a:t>
            </a:r>
          </a:p>
        </p:txBody>
      </p:sp>
      <p:sp>
        <p:nvSpPr>
          <p:cNvPr id="121" name="文本框 120"/>
          <p:cNvSpPr txBox="1"/>
          <p:nvPr/>
        </p:nvSpPr>
        <p:spPr>
          <a:xfrm>
            <a:off x="1442720" y="2722880"/>
            <a:ext cx="1897380" cy="645160"/>
          </a:xfrm>
          <a:prstGeom prst="rect">
            <a:avLst/>
          </a:prstGeom>
          <a:noFill/>
        </p:spPr>
        <p:txBody>
          <a:bodyPr wrap="none" rtlCol="0">
            <a:spAutoFit/>
          </a:bodyPr>
          <a:lstStyle/>
          <a:p>
            <a:pPr algn="r"/>
            <a:r>
              <a:rPr kumimoji="1" lang="en-US" altLang="zh-CN" b="1" dirty="0">
                <a:solidFill>
                  <a:srgbClr val="0070C0"/>
                </a:solidFill>
                <a:latin typeface="Times New Roman" panose="02020503050405090304" pitchFamily="18" charset="0"/>
                <a:cs typeface="Times New Roman" panose="02020503050405090304" pitchFamily="18" charset="0"/>
              </a:rPr>
              <a:t>phosphoglycerate</a:t>
            </a:r>
          </a:p>
          <a:p>
            <a:pPr algn="r"/>
            <a:r>
              <a:rPr kumimoji="1" lang="en-US" altLang="zh-CN" b="1" dirty="0">
                <a:solidFill>
                  <a:srgbClr val="0070C0"/>
                </a:solidFill>
                <a:latin typeface="Times New Roman" panose="02020503050405090304" pitchFamily="18" charset="0"/>
                <a:cs typeface="Times New Roman" panose="02020503050405090304" pitchFamily="18" charset="0"/>
              </a:rPr>
              <a:t>mutase</a:t>
            </a:r>
          </a:p>
        </p:txBody>
      </p:sp>
      <p:sp>
        <p:nvSpPr>
          <p:cNvPr id="125" name="文本框 124"/>
          <p:cNvSpPr txBox="1"/>
          <p:nvPr/>
        </p:nvSpPr>
        <p:spPr>
          <a:xfrm>
            <a:off x="2442845" y="1764665"/>
            <a:ext cx="894080" cy="368300"/>
          </a:xfrm>
          <a:prstGeom prst="rect">
            <a:avLst/>
          </a:prstGeom>
          <a:noFill/>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enolase</a:t>
            </a:r>
          </a:p>
        </p:txBody>
      </p:sp>
      <p:sp>
        <p:nvSpPr>
          <p:cNvPr id="126" name="文本框 125">
            <a:hlinkClick r:id="rId21" action="ppaction://hlinksldjump"/>
          </p:cNvPr>
          <p:cNvSpPr txBox="1"/>
          <p:nvPr/>
        </p:nvSpPr>
        <p:spPr>
          <a:xfrm>
            <a:off x="1598295" y="685165"/>
            <a:ext cx="1738630" cy="368300"/>
          </a:xfrm>
          <a:prstGeom prst="rect">
            <a:avLst/>
          </a:prstGeom>
          <a:noFill/>
          <a:ln>
            <a:solidFill>
              <a:schemeClr val="accent5"/>
            </a:solidFill>
          </a:ln>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pyruvate kinase</a:t>
            </a:r>
          </a:p>
        </p:txBody>
      </p:sp>
      <p:sp>
        <p:nvSpPr>
          <p:cNvPr id="136" name="下箭头 135"/>
          <p:cNvSpPr/>
          <p:nvPr/>
        </p:nvSpPr>
        <p:spPr>
          <a:xfrm rot="10800000">
            <a:off x="4716779" y="744220"/>
            <a:ext cx="697230" cy="3529330"/>
          </a:xfrm>
          <a:prstGeom prst="downArrow">
            <a:avLst>
              <a:gd name="adj1" fmla="val 72899"/>
              <a:gd name="adj2" fmla="val 50000"/>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5935345" y="768350"/>
            <a:ext cx="672964" cy="3529330"/>
            <a:chOff x="9447" y="1210"/>
            <a:chExt cx="1221" cy="5558"/>
          </a:xfrm>
        </p:grpSpPr>
        <p:sp>
          <p:nvSpPr>
            <p:cNvPr id="133" name="下箭头 132"/>
            <p:cNvSpPr/>
            <p:nvPr/>
          </p:nvSpPr>
          <p:spPr>
            <a:xfrm>
              <a:off x="9447" y="1210"/>
              <a:ext cx="1221" cy="5558"/>
            </a:xfrm>
            <a:prstGeom prst="downArrow">
              <a:avLst>
                <a:gd name="adj1" fmla="val 72899"/>
                <a:gd name="adj2" fmla="val 50000"/>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文本框 144">
              <a:hlinkClick r:id="rId22" action="ppaction://hlinksldjump"/>
            </p:cNvPr>
            <p:cNvSpPr txBox="1"/>
            <p:nvPr/>
          </p:nvSpPr>
          <p:spPr>
            <a:xfrm>
              <a:off x="9581" y="1365"/>
              <a:ext cx="1068" cy="4657"/>
            </a:xfrm>
            <a:prstGeom prst="rect">
              <a:avLst/>
            </a:prstGeom>
            <a:noFill/>
            <a:ln>
              <a:solidFill>
                <a:schemeClr val="accent5"/>
              </a:solidFill>
            </a:ln>
          </p:spPr>
          <p:txBody>
            <a:bodyPr vert="eaVert" wrap="square" rtlCol="0">
              <a:spAutoFit/>
            </a:bodyPr>
            <a:lstStyle/>
            <a:p>
              <a:pPr algn="dist">
                <a:lnSpc>
                  <a:spcPct val="110000"/>
                </a:lnSpc>
              </a:pPr>
              <a:r>
                <a:rPr kumimoji="1" lang="en-US" altLang="zh-CN" sz="2400" b="1" dirty="0">
                  <a:solidFill>
                    <a:schemeClr val="bg1"/>
                  </a:solidFill>
                  <a:latin typeface="Times New Roman" panose="02020503050405090304" pitchFamily="18" charset="0"/>
                  <a:cs typeface="Times New Roman" panose="02020503050405090304" pitchFamily="18" charset="0"/>
                </a:rPr>
                <a:t>preparatory  phase</a:t>
              </a:r>
            </a:p>
          </p:txBody>
        </p:sp>
      </p:grpSp>
      <p:sp>
        <p:nvSpPr>
          <p:cNvPr id="146" name="文本框 145">
            <a:hlinkClick r:id="rId23" action="ppaction://hlinksldjump"/>
          </p:cNvPr>
          <p:cNvSpPr txBox="1"/>
          <p:nvPr/>
        </p:nvSpPr>
        <p:spPr>
          <a:xfrm>
            <a:off x="4771390" y="1479550"/>
            <a:ext cx="588645" cy="2106930"/>
          </a:xfrm>
          <a:prstGeom prst="rect">
            <a:avLst/>
          </a:prstGeom>
          <a:noFill/>
        </p:spPr>
        <p:txBody>
          <a:bodyPr vert="eaVert" wrap="square" rtlCol="0">
            <a:spAutoFit/>
          </a:bodyPr>
          <a:lstStyle/>
          <a:p>
            <a:pPr algn="dist">
              <a:lnSpc>
                <a:spcPct val="110000"/>
              </a:lnSpc>
            </a:pPr>
            <a:r>
              <a:rPr kumimoji="1" lang="en-US" altLang="zh-CN" sz="2400" b="1" dirty="0">
                <a:solidFill>
                  <a:schemeClr val="bg1"/>
                </a:solidFill>
                <a:latin typeface="Times New Roman" panose="02020503050405090304" pitchFamily="18" charset="0"/>
                <a:cs typeface="Times New Roman" panose="02020503050405090304" pitchFamily="18" charset="0"/>
              </a:rPr>
              <a:t>payoff  phase</a:t>
            </a:r>
          </a:p>
        </p:txBody>
      </p:sp>
      <p:sp>
        <p:nvSpPr>
          <p:cNvPr id="148" name="矩形 147">
            <a:hlinkClick r:id="rId24" action="ppaction://hlinksldjump"/>
          </p:cNvPr>
          <p:cNvSpPr/>
          <p:nvPr/>
        </p:nvSpPr>
        <p:spPr>
          <a:xfrm>
            <a:off x="1012190" y="6240780"/>
            <a:ext cx="3068320" cy="400110"/>
          </a:xfrm>
          <a:prstGeom prst="rect">
            <a:avLst/>
          </a:prstGeom>
          <a:noFill/>
          <a:ln>
            <a:solidFill>
              <a:schemeClr val="accent5"/>
            </a:solidFill>
          </a:ln>
        </p:spPr>
        <p:txBody>
          <a:bodyPr wrap="square" rtlCol="0" anchor="t">
            <a:spAutoFit/>
          </a:bodyPr>
          <a:lstStyle/>
          <a:p>
            <a:pPr algn="ctr"/>
            <a:r>
              <a:rPr lang="en-US" altLang="zh-CN" sz="2000" b="1" dirty="0">
                <a:ln/>
                <a:solidFill>
                  <a:schemeClr val="accent1"/>
                </a:solidFill>
                <a:effectLst>
                  <a:outerShdw blurRad="38100" dist="25400" dir="5400000" algn="ctr" rotWithShape="0">
                    <a:srgbClr val="6E747A">
                      <a:alpha val="43000"/>
                    </a:srgbClr>
                  </a:outerShdw>
                </a:effectLst>
              </a:rPr>
              <a:t>some important figures</a:t>
            </a:r>
          </a:p>
        </p:txBody>
      </p:sp>
      <p:sp>
        <p:nvSpPr>
          <p:cNvPr id="3" name="矩形 2">
            <a:extLst>
              <a:ext uri="{FF2B5EF4-FFF2-40B4-BE49-F238E27FC236}">
                <a16:creationId xmlns:a16="http://schemas.microsoft.com/office/drawing/2014/main" id="{76F0144D-531C-0346-9E8F-3A383AC08A09}"/>
              </a:ext>
            </a:extLst>
          </p:cNvPr>
          <p:cNvSpPr/>
          <p:nvPr/>
        </p:nvSpPr>
        <p:spPr>
          <a:xfrm>
            <a:off x="4716779" y="733425"/>
            <a:ext cx="697231" cy="3735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6ABBF973-A71A-B14A-A532-FAA80C449AE3}"/>
              </a:ext>
            </a:extLst>
          </p:cNvPr>
          <p:cNvSpPr>
            <a:spLocks noGrp="1"/>
          </p:cNvSpPr>
          <p:nvPr>
            <p:ph type="sldNum" sz="quarter" idx="12"/>
          </p:nvPr>
        </p:nvSpPr>
        <p:spPr/>
        <p:txBody>
          <a:bodyPr/>
          <a:lstStyle/>
          <a:p>
            <a:fld id="{5E76B1EE-AE3B-394A-A436-A181DB799049}" type="slidenum">
              <a:rPr kumimoji="1" lang="zh-CN" altLang="en-US" smtClean="0"/>
              <a:t>11</a:t>
            </a:fld>
            <a:endParaRPr kumimoji="1" lang="zh-CN" altLang="en-US"/>
          </a:p>
        </p:txBody>
      </p:sp>
    </p:spTree>
    <p:extLst>
      <p:ext uri="{BB962C8B-B14F-4D97-AF65-F5344CB8AC3E}">
        <p14:creationId xmlns:p14="http://schemas.microsoft.com/office/powerpoint/2010/main" val="14759169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250"/>
                                        <p:tgtEl>
                                          <p:spTgt spid="13"/>
                                        </p:tgtEl>
                                      </p:cBhvr>
                                    </p:animEffect>
                                  </p:childTnLst>
                                </p:cTn>
                              </p:par>
                            </p:childTnLst>
                          </p:cTn>
                        </p:par>
                        <p:par>
                          <p:cTn id="8" fill="hold">
                            <p:stCondLst>
                              <p:cond delay="250"/>
                            </p:stCondLst>
                            <p:childTnLst>
                              <p:par>
                                <p:cTn id="9" presetID="3" presetClass="entr" presetSubtype="1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blinds(horizontal)">
                                      <p:cBhvr>
                                        <p:cTn id="11" dur="250"/>
                                        <p:tgtEl>
                                          <p:spTgt spid="67"/>
                                        </p:tgtEl>
                                      </p:cBhvr>
                                    </p:animEffect>
                                  </p:childTnLst>
                                </p:cTn>
                              </p:par>
                            </p:childTnLst>
                          </p:cTn>
                        </p:par>
                        <p:par>
                          <p:cTn id="12" fill="hold">
                            <p:stCondLst>
                              <p:cond delay="500"/>
                            </p:stCondLst>
                            <p:childTnLst>
                              <p:par>
                                <p:cTn id="13" presetID="3" presetClass="entr" presetSubtype="1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blinds(horizontal)">
                                      <p:cBhvr>
                                        <p:cTn id="15" dur="250"/>
                                        <p:tgtEl>
                                          <p:spTgt spid="48"/>
                                        </p:tgtEl>
                                      </p:cBhvr>
                                    </p:animEffect>
                                  </p:childTnLst>
                                </p:cTn>
                              </p:par>
                            </p:childTnLst>
                          </p:cTn>
                        </p:par>
                        <p:par>
                          <p:cTn id="16" fill="hold">
                            <p:stCondLst>
                              <p:cond delay="750"/>
                            </p:stCondLst>
                            <p:childTnLst>
                              <p:par>
                                <p:cTn id="17" presetID="3" presetClass="entr" presetSubtype="1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blinds(horizontal)">
                                      <p:cBhvr>
                                        <p:cTn id="19" dur="250"/>
                                        <p:tgtEl>
                                          <p:spTgt spid="61"/>
                                        </p:tgtEl>
                                      </p:cBhvr>
                                    </p:animEffect>
                                  </p:childTnLst>
                                </p:cTn>
                              </p:par>
                            </p:childTnLst>
                          </p:cTn>
                        </p:par>
                        <p:par>
                          <p:cTn id="20" fill="hold">
                            <p:stCondLst>
                              <p:cond delay="1000"/>
                            </p:stCondLst>
                            <p:childTnLst>
                              <p:par>
                                <p:cTn id="21" presetID="3" presetClass="entr" presetSubtype="1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blinds(horizontal)">
                                      <p:cBhvr>
                                        <p:cTn id="23" dur="250"/>
                                        <p:tgtEl>
                                          <p:spTgt spid="42"/>
                                        </p:tgtEl>
                                      </p:cBhvr>
                                    </p:animEffect>
                                  </p:childTnLst>
                                </p:cTn>
                              </p:par>
                            </p:childTnLst>
                          </p:cTn>
                        </p:par>
                        <p:par>
                          <p:cTn id="24" fill="hold">
                            <p:stCondLst>
                              <p:cond delay="1250"/>
                            </p:stCondLst>
                            <p:childTnLst>
                              <p:par>
                                <p:cTn id="25" presetID="3" presetClass="entr" presetSubtype="1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250"/>
                                        <p:tgtEl>
                                          <p:spTgt spid="19"/>
                                        </p:tgtEl>
                                      </p:cBhvr>
                                    </p:animEffect>
                                  </p:childTnLst>
                                </p:cTn>
                              </p:par>
                            </p:childTnLst>
                          </p:cTn>
                        </p:par>
                        <p:par>
                          <p:cTn id="28" fill="hold">
                            <p:stCondLst>
                              <p:cond delay="1500"/>
                            </p:stCondLst>
                            <p:childTnLst>
                              <p:par>
                                <p:cTn id="29" presetID="3" presetClass="entr" presetSubtype="10" fill="hold"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blinds(horizontal)">
                                      <p:cBhvr>
                                        <p:cTn id="31" dur="250"/>
                                        <p:tgtEl>
                                          <p:spTgt spid="77"/>
                                        </p:tgtEl>
                                      </p:cBhvr>
                                    </p:animEffect>
                                  </p:childTnLst>
                                </p:cTn>
                              </p:par>
                            </p:childTnLst>
                          </p:cTn>
                        </p:par>
                        <p:par>
                          <p:cTn id="32" fill="hold">
                            <p:stCondLst>
                              <p:cond delay="1750"/>
                            </p:stCondLst>
                            <p:childTnLst>
                              <p:par>
                                <p:cTn id="33" presetID="3" presetClass="entr" presetSubtype="10"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blinds(horizontal)">
                                      <p:cBhvr>
                                        <p:cTn id="35" dur="250"/>
                                        <p:tgtEl>
                                          <p:spTgt spid="68"/>
                                        </p:tgtEl>
                                      </p:cBhvr>
                                    </p:animEffect>
                                  </p:childTnLst>
                                </p:cTn>
                              </p:par>
                            </p:childTnLst>
                          </p:cTn>
                        </p:par>
                        <p:par>
                          <p:cTn id="36" fill="hold">
                            <p:stCondLst>
                              <p:cond delay="2000"/>
                            </p:stCondLst>
                            <p:childTnLst>
                              <p:par>
                                <p:cTn id="37" presetID="3" presetClass="entr" presetSubtype="1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250"/>
                                        <p:tgtEl>
                                          <p:spTgt spid="20"/>
                                        </p:tgtEl>
                                      </p:cBhvr>
                                    </p:animEffect>
                                  </p:childTnLst>
                                </p:cTn>
                              </p:par>
                            </p:childTnLst>
                          </p:cTn>
                        </p:par>
                        <p:par>
                          <p:cTn id="40" fill="hold">
                            <p:stCondLst>
                              <p:cond delay="2250"/>
                            </p:stCondLst>
                            <p:childTnLst>
                              <p:par>
                                <p:cTn id="41" presetID="3" presetClass="entr" presetSubtype="1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linds(horizontal)">
                                      <p:cBhvr>
                                        <p:cTn id="43" dur="250"/>
                                        <p:tgtEl>
                                          <p:spTgt spid="23"/>
                                        </p:tgtEl>
                                      </p:cBhvr>
                                    </p:animEffect>
                                  </p:childTnLst>
                                </p:cTn>
                              </p:par>
                            </p:childTnLst>
                          </p:cTn>
                        </p:par>
                        <p:par>
                          <p:cTn id="44" fill="hold">
                            <p:stCondLst>
                              <p:cond delay="2500"/>
                            </p:stCondLst>
                            <p:childTnLst>
                              <p:par>
                                <p:cTn id="45" presetID="3" presetClass="entr" presetSubtype="10" fill="hold"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linds(horizontal)">
                                      <p:cBhvr>
                                        <p:cTn id="47" dur="250"/>
                                        <p:tgtEl>
                                          <p:spTgt spid="50"/>
                                        </p:tgtEl>
                                      </p:cBhvr>
                                    </p:animEffect>
                                  </p:childTnLst>
                                </p:cTn>
                              </p:par>
                            </p:childTnLst>
                          </p:cTn>
                        </p:par>
                        <p:par>
                          <p:cTn id="48" fill="hold">
                            <p:stCondLst>
                              <p:cond delay="2750"/>
                            </p:stCondLst>
                            <p:childTnLst>
                              <p:par>
                                <p:cTn id="49" presetID="3" presetClass="entr" presetSubtype="10" fill="hold" grpId="0" nodeType="after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blinds(horizontal)">
                                      <p:cBhvr>
                                        <p:cTn id="51" dur="250"/>
                                        <p:tgtEl>
                                          <p:spTgt spid="69"/>
                                        </p:tgtEl>
                                      </p:cBhvr>
                                    </p:animEffect>
                                  </p:childTnLst>
                                </p:cTn>
                              </p:par>
                            </p:childTnLst>
                          </p:cTn>
                        </p:par>
                        <p:par>
                          <p:cTn id="52" fill="hold">
                            <p:stCondLst>
                              <p:cond delay="3000"/>
                            </p:stCondLst>
                            <p:childTnLst>
                              <p:par>
                                <p:cTn id="53" presetID="3" presetClass="entr" presetSubtype="1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blinds(horizontal)">
                                      <p:cBhvr>
                                        <p:cTn id="55" dur="250"/>
                                        <p:tgtEl>
                                          <p:spTgt spid="62"/>
                                        </p:tgtEl>
                                      </p:cBhvr>
                                    </p:animEffect>
                                  </p:childTnLst>
                                </p:cTn>
                              </p:par>
                            </p:childTnLst>
                          </p:cTn>
                        </p:par>
                        <p:par>
                          <p:cTn id="56" fill="hold">
                            <p:stCondLst>
                              <p:cond delay="3250"/>
                            </p:stCondLst>
                            <p:childTnLst>
                              <p:par>
                                <p:cTn id="57" presetID="3" presetClass="entr" presetSubtype="10" fill="hold"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blinds(horizontal)">
                                      <p:cBhvr>
                                        <p:cTn id="59" dur="250"/>
                                        <p:tgtEl>
                                          <p:spTgt spid="31"/>
                                        </p:tgtEl>
                                      </p:cBhvr>
                                    </p:animEffect>
                                  </p:childTnLst>
                                </p:cTn>
                              </p:par>
                            </p:childTnLst>
                          </p:cTn>
                        </p:par>
                        <p:par>
                          <p:cTn id="60" fill="hold">
                            <p:stCondLst>
                              <p:cond delay="3500"/>
                            </p:stCondLst>
                            <p:childTnLst>
                              <p:par>
                                <p:cTn id="61" presetID="3" presetClass="entr" presetSubtype="1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linds(horizontal)">
                                      <p:cBhvr>
                                        <p:cTn id="63" dur="250"/>
                                        <p:tgtEl>
                                          <p:spTgt spid="22"/>
                                        </p:tgtEl>
                                      </p:cBhvr>
                                    </p:animEffect>
                                  </p:childTnLst>
                                </p:cTn>
                              </p:par>
                            </p:childTnLst>
                          </p:cTn>
                        </p:par>
                        <p:par>
                          <p:cTn id="64" fill="hold">
                            <p:stCondLst>
                              <p:cond delay="3750"/>
                            </p:stCondLst>
                            <p:childTnLst>
                              <p:par>
                                <p:cTn id="65" presetID="3" presetClass="entr" presetSubtype="10" fill="hold"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blinds(horizontal)">
                                      <p:cBhvr>
                                        <p:cTn id="67" dur="250"/>
                                        <p:tgtEl>
                                          <p:spTgt spid="36"/>
                                        </p:tgtEl>
                                      </p:cBhvr>
                                    </p:animEffect>
                                  </p:childTnLst>
                                </p:cTn>
                              </p:par>
                            </p:childTnLst>
                          </p:cTn>
                        </p:par>
                        <p:par>
                          <p:cTn id="68" fill="hold">
                            <p:stCondLst>
                              <p:cond delay="4000"/>
                            </p:stCondLst>
                            <p:childTnLst>
                              <p:par>
                                <p:cTn id="69" presetID="3" presetClass="entr" presetSubtype="10" fill="hold"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blinds(horizontal)">
                                      <p:cBhvr>
                                        <p:cTn id="71" dur="250"/>
                                        <p:tgtEl>
                                          <p:spTgt spid="53"/>
                                        </p:tgtEl>
                                      </p:cBhvr>
                                    </p:animEffect>
                                  </p:childTnLst>
                                </p:cTn>
                              </p:par>
                            </p:childTnLst>
                          </p:cTn>
                        </p:par>
                        <p:par>
                          <p:cTn id="72" fill="hold">
                            <p:stCondLst>
                              <p:cond delay="4250"/>
                            </p:stCondLst>
                            <p:childTnLst>
                              <p:par>
                                <p:cTn id="73" presetID="3" presetClass="entr" presetSubtype="10" fill="hold" nodeType="after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blinds(horizontal)">
                                      <p:cBhvr>
                                        <p:cTn id="75" dur="250"/>
                                        <p:tgtEl>
                                          <p:spTgt spid="76"/>
                                        </p:tgtEl>
                                      </p:cBhvr>
                                    </p:animEffect>
                                  </p:childTnLst>
                                </p:cTn>
                              </p:par>
                            </p:childTnLst>
                          </p:cTn>
                        </p:par>
                        <p:par>
                          <p:cTn id="76" fill="hold">
                            <p:stCondLst>
                              <p:cond delay="4500"/>
                            </p:stCondLst>
                            <p:childTnLst>
                              <p:par>
                                <p:cTn id="77" presetID="3" presetClass="entr" presetSubtype="10" fill="hold" grpId="0" nodeType="after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blinds(horizontal)">
                                      <p:cBhvr>
                                        <p:cTn id="79" dur="250"/>
                                        <p:tgtEl>
                                          <p:spTgt spid="70"/>
                                        </p:tgtEl>
                                      </p:cBhvr>
                                    </p:animEffect>
                                  </p:childTnLst>
                                </p:cTn>
                              </p:par>
                            </p:childTnLst>
                          </p:cTn>
                        </p:par>
                        <p:par>
                          <p:cTn id="80" fill="hold">
                            <p:stCondLst>
                              <p:cond delay="4750"/>
                            </p:stCondLst>
                            <p:childTnLst>
                              <p:par>
                                <p:cTn id="81" presetID="3" presetClass="entr" presetSubtype="10" fill="hold" grpId="0" nodeType="after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blinds(horizontal)">
                                      <p:cBhvr>
                                        <p:cTn id="83" dur="250"/>
                                        <p:tgtEl>
                                          <p:spTgt spid="45"/>
                                        </p:tgtEl>
                                      </p:cBhvr>
                                    </p:animEffect>
                                  </p:childTnLst>
                                </p:cTn>
                              </p:par>
                            </p:childTnLst>
                          </p:cTn>
                        </p:par>
                        <p:par>
                          <p:cTn id="84" fill="hold">
                            <p:stCondLst>
                              <p:cond delay="5000"/>
                            </p:stCondLst>
                            <p:childTnLst>
                              <p:par>
                                <p:cTn id="85" presetID="3"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blinds(horizontal)">
                                      <p:cBhvr>
                                        <p:cTn id="87" dur="250"/>
                                        <p:tgtEl>
                                          <p:spTgt spid="44"/>
                                        </p:tgtEl>
                                      </p:cBhvr>
                                    </p:animEffect>
                                  </p:childTnLst>
                                </p:cTn>
                              </p:par>
                            </p:childTnLst>
                          </p:cTn>
                        </p:par>
                        <p:par>
                          <p:cTn id="88" fill="hold">
                            <p:stCondLst>
                              <p:cond delay="5250"/>
                            </p:stCondLst>
                            <p:childTnLst>
                              <p:par>
                                <p:cTn id="89" presetID="3" presetClass="entr" presetSubtype="10" fill="hold" nodeType="after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blinds(horizontal)">
                                      <p:cBhvr>
                                        <p:cTn id="91" dur="250"/>
                                        <p:tgtEl>
                                          <p:spTgt spid="72"/>
                                        </p:tgtEl>
                                      </p:cBhvr>
                                    </p:animEffect>
                                  </p:childTnLst>
                                </p:cTn>
                              </p:par>
                            </p:childTnLst>
                          </p:cTn>
                        </p:par>
                        <p:par>
                          <p:cTn id="92" fill="hold">
                            <p:stCondLst>
                              <p:cond delay="5500"/>
                            </p:stCondLst>
                            <p:childTnLst>
                              <p:par>
                                <p:cTn id="93" presetID="3" presetClass="entr" presetSubtype="10" fill="hold" grpId="0" nodeType="after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blinds(horizontal)">
                                      <p:cBhvr>
                                        <p:cTn id="95" dur="250"/>
                                        <p:tgtEl>
                                          <p:spTgt spid="71"/>
                                        </p:tgtEl>
                                      </p:cBhvr>
                                    </p:animEffect>
                                  </p:childTnLst>
                                </p:cTn>
                              </p:par>
                            </p:childTnLst>
                          </p:cTn>
                        </p:par>
                        <p:par>
                          <p:cTn id="96" fill="hold">
                            <p:stCondLst>
                              <p:cond delay="5750"/>
                            </p:stCondLst>
                            <p:childTnLst>
                              <p:par>
                                <p:cTn id="97" presetID="3" presetClass="entr" presetSubtype="10" fill="hold" grpId="0" nodeType="after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blinds(horizontal)">
                                      <p:cBhvr>
                                        <p:cTn id="99" dur="250"/>
                                        <p:tgtEl>
                                          <p:spTgt spid="66"/>
                                        </p:tgtEl>
                                      </p:cBhvr>
                                    </p:animEffect>
                                  </p:childTnLst>
                                </p:cTn>
                              </p:par>
                            </p:childTnLst>
                          </p:cTn>
                        </p:par>
                        <p:par>
                          <p:cTn id="100" fill="hold">
                            <p:stCondLst>
                              <p:cond delay="6000"/>
                            </p:stCondLst>
                            <p:childTnLst>
                              <p:par>
                                <p:cTn id="101" presetID="3" presetClass="entr" presetSubtype="10" fill="hold"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blinds(horizontal)">
                                      <p:cBhvr>
                                        <p:cTn id="103" dur="250"/>
                                        <p:tgtEl>
                                          <p:spTgt spid="40"/>
                                        </p:tgtEl>
                                      </p:cBhvr>
                                    </p:animEffect>
                                  </p:childTnLst>
                                </p:cTn>
                              </p:par>
                            </p:childTnLst>
                          </p:cTn>
                        </p:par>
                        <p:par>
                          <p:cTn id="104" fill="hold">
                            <p:stCondLst>
                              <p:cond delay="6250"/>
                            </p:stCondLst>
                            <p:childTnLst>
                              <p:par>
                                <p:cTn id="105" presetID="3" presetClass="entr" presetSubtype="10" fill="hold"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blinds(horizontal)">
                                      <p:cBhvr>
                                        <p:cTn id="107" dur="250"/>
                                        <p:tgtEl>
                                          <p:spTgt spid="39"/>
                                        </p:tgtEl>
                                      </p:cBhvr>
                                    </p:animEffect>
                                  </p:childTnLst>
                                </p:cTn>
                              </p:par>
                            </p:childTnLst>
                          </p:cTn>
                        </p:par>
                        <p:par>
                          <p:cTn id="108" fill="hold">
                            <p:stCondLst>
                              <p:cond delay="6500"/>
                            </p:stCondLst>
                            <p:childTnLst>
                              <p:par>
                                <p:cTn id="109" presetID="3" presetClass="entr" presetSubtype="10" fill="hold" grpId="0" nodeType="afterEffect">
                                  <p:stCondLst>
                                    <p:cond delay="0"/>
                                  </p:stCondLst>
                                  <p:childTnLst>
                                    <p:set>
                                      <p:cBhvr>
                                        <p:cTn id="110" dur="1" fill="hold">
                                          <p:stCondLst>
                                            <p:cond delay="0"/>
                                          </p:stCondLst>
                                        </p:cTn>
                                        <p:tgtEl>
                                          <p:spTgt spid="100"/>
                                        </p:tgtEl>
                                        <p:attrNameLst>
                                          <p:attrName>style.visibility</p:attrName>
                                        </p:attrNameLst>
                                      </p:cBhvr>
                                      <p:to>
                                        <p:strVal val="visible"/>
                                      </p:to>
                                    </p:set>
                                    <p:animEffect transition="in" filter="blinds(horizontal)">
                                      <p:cBhvr>
                                        <p:cTn id="111" dur="250"/>
                                        <p:tgtEl>
                                          <p:spTgt spid="100"/>
                                        </p:tgtEl>
                                      </p:cBhvr>
                                    </p:animEffect>
                                  </p:childTnLst>
                                </p:cTn>
                              </p:par>
                            </p:childTnLst>
                          </p:cTn>
                        </p:par>
                        <p:par>
                          <p:cTn id="112" fill="hold">
                            <p:stCondLst>
                              <p:cond delay="6750"/>
                            </p:stCondLst>
                            <p:childTnLst>
                              <p:par>
                                <p:cTn id="113" presetID="3" presetClass="entr" presetSubtype="10" fill="hold" grpId="0" nodeType="afterEffect">
                                  <p:stCondLst>
                                    <p:cond delay="0"/>
                                  </p:stCondLst>
                                  <p:childTnLst>
                                    <p:set>
                                      <p:cBhvr>
                                        <p:cTn id="114" dur="1" fill="hold">
                                          <p:stCondLst>
                                            <p:cond delay="0"/>
                                          </p:stCondLst>
                                        </p:cTn>
                                        <p:tgtEl>
                                          <p:spTgt spid="93"/>
                                        </p:tgtEl>
                                        <p:attrNameLst>
                                          <p:attrName>style.visibility</p:attrName>
                                        </p:attrNameLst>
                                      </p:cBhvr>
                                      <p:to>
                                        <p:strVal val="visible"/>
                                      </p:to>
                                    </p:set>
                                    <p:animEffect transition="in" filter="blinds(horizontal)">
                                      <p:cBhvr>
                                        <p:cTn id="115" dur="250"/>
                                        <p:tgtEl>
                                          <p:spTgt spid="93"/>
                                        </p:tgtEl>
                                      </p:cBhvr>
                                    </p:animEffect>
                                  </p:childTnLst>
                                </p:cTn>
                              </p:par>
                            </p:childTnLst>
                          </p:cTn>
                        </p:par>
                        <p:par>
                          <p:cTn id="116" fill="hold">
                            <p:stCondLst>
                              <p:cond delay="7000"/>
                            </p:stCondLst>
                            <p:childTnLst>
                              <p:par>
                                <p:cTn id="117" presetID="3" presetClass="entr" presetSubtype="10" fill="hold" grpId="0" nodeType="afterEffect">
                                  <p:stCondLst>
                                    <p:cond delay="0"/>
                                  </p:stCondLst>
                                  <p:childTnLst>
                                    <p:set>
                                      <p:cBhvr>
                                        <p:cTn id="118" dur="1" fill="hold">
                                          <p:stCondLst>
                                            <p:cond delay="0"/>
                                          </p:stCondLst>
                                        </p:cTn>
                                        <p:tgtEl>
                                          <p:spTgt spid="99"/>
                                        </p:tgtEl>
                                        <p:attrNameLst>
                                          <p:attrName>style.visibility</p:attrName>
                                        </p:attrNameLst>
                                      </p:cBhvr>
                                      <p:to>
                                        <p:strVal val="visible"/>
                                      </p:to>
                                    </p:set>
                                    <p:animEffect transition="in" filter="blinds(horizontal)">
                                      <p:cBhvr>
                                        <p:cTn id="119" dur="250"/>
                                        <p:tgtEl>
                                          <p:spTgt spid="99"/>
                                        </p:tgtEl>
                                      </p:cBhvr>
                                    </p:animEffect>
                                  </p:childTnLst>
                                </p:cTn>
                              </p:par>
                            </p:childTnLst>
                          </p:cTn>
                        </p:par>
                        <p:par>
                          <p:cTn id="120" fill="hold">
                            <p:stCondLst>
                              <p:cond delay="7250"/>
                            </p:stCondLst>
                            <p:childTnLst>
                              <p:par>
                                <p:cTn id="121" presetID="3" presetClass="entr" presetSubtype="10" fill="hold" grpId="0" nodeType="afterEffect">
                                  <p:stCondLst>
                                    <p:cond delay="0"/>
                                  </p:stCondLst>
                                  <p:childTnLst>
                                    <p:set>
                                      <p:cBhvr>
                                        <p:cTn id="122" dur="1" fill="hold">
                                          <p:stCondLst>
                                            <p:cond delay="0"/>
                                          </p:stCondLst>
                                        </p:cTn>
                                        <p:tgtEl>
                                          <p:spTgt spid="119"/>
                                        </p:tgtEl>
                                        <p:attrNameLst>
                                          <p:attrName>style.visibility</p:attrName>
                                        </p:attrNameLst>
                                      </p:cBhvr>
                                      <p:to>
                                        <p:strVal val="visible"/>
                                      </p:to>
                                    </p:set>
                                    <p:animEffect transition="in" filter="blinds(horizontal)">
                                      <p:cBhvr>
                                        <p:cTn id="123" dur="250"/>
                                        <p:tgtEl>
                                          <p:spTgt spid="119"/>
                                        </p:tgtEl>
                                      </p:cBhvr>
                                    </p:animEffect>
                                  </p:childTnLst>
                                </p:cTn>
                              </p:par>
                            </p:childTnLst>
                          </p:cTn>
                        </p:par>
                        <p:par>
                          <p:cTn id="124" fill="hold">
                            <p:stCondLst>
                              <p:cond delay="7500"/>
                            </p:stCondLst>
                            <p:childTnLst>
                              <p:par>
                                <p:cTn id="125" presetID="3" presetClass="entr" presetSubtype="10" fill="hold" nodeType="after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blinds(horizontal)">
                                      <p:cBhvr>
                                        <p:cTn id="127" dur="250"/>
                                        <p:tgtEl>
                                          <p:spTgt spid="86"/>
                                        </p:tgtEl>
                                      </p:cBhvr>
                                    </p:animEffect>
                                  </p:childTnLst>
                                </p:cTn>
                              </p:par>
                            </p:childTnLst>
                          </p:cTn>
                        </p:par>
                        <p:par>
                          <p:cTn id="128" fill="hold">
                            <p:stCondLst>
                              <p:cond delay="7750"/>
                            </p:stCondLst>
                            <p:childTnLst>
                              <p:par>
                                <p:cTn id="129" presetID="3" presetClass="entr" presetSubtype="10" fill="hold" grpId="0" nodeType="afterEffect">
                                  <p:stCondLst>
                                    <p:cond delay="0"/>
                                  </p:stCondLst>
                                  <p:childTnLst>
                                    <p:set>
                                      <p:cBhvr>
                                        <p:cTn id="130" dur="1" fill="hold">
                                          <p:stCondLst>
                                            <p:cond delay="0"/>
                                          </p:stCondLst>
                                        </p:cTn>
                                        <p:tgtEl>
                                          <p:spTgt spid="79"/>
                                        </p:tgtEl>
                                        <p:attrNameLst>
                                          <p:attrName>style.visibility</p:attrName>
                                        </p:attrNameLst>
                                      </p:cBhvr>
                                      <p:to>
                                        <p:strVal val="visible"/>
                                      </p:to>
                                    </p:set>
                                    <p:animEffect transition="in" filter="blinds(horizontal)">
                                      <p:cBhvr>
                                        <p:cTn id="131" dur="250"/>
                                        <p:tgtEl>
                                          <p:spTgt spid="79"/>
                                        </p:tgtEl>
                                      </p:cBhvr>
                                    </p:animEffect>
                                  </p:childTnLst>
                                </p:cTn>
                              </p:par>
                            </p:childTnLst>
                          </p:cTn>
                        </p:par>
                        <p:par>
                          <p:cTn id="132" fill="hold">
                            <p:stCondLst>
                              <p:cond delay="8000"/>
                            </p:stCondLst>
                            <p:childTnLst>
                              <p:par>
                                <p:cTn id="133" presetID="3" presetClass="entr" presetSubtype="10" fill="hold" nodeType="afterEffect">
                                  <p:stCondLst>
                                    <p:cond delay="0"/>
                                  </p:stCondLst>
                                  <p:childTnLst>
                                    <p:set>
                                      <p:cBhvr>
                                        <p:cTn id="134" dur="1" fill="hold">
                                          <p:stCondLst>
                                            <p:cond delay="0"/>
                                          </p:stCondLst>
                                        </p:cTn>
                                        <p:tgtEl>
                                          <p:spTgt spid="87"/>
                                        </p:tgtEl>
                                        <p:attrNameLst>
                                          <p:attrName>style.visibility</p:attrName>
                                        </p:attrNameLst>
                                      </p:cBhvr>
                                      <p:to>
                                        <p:strVal val="visible"/>
                                      </p:to>
                                    </p:set>
                                    <p:animEffect transition="in" filter="blinds(horizontal)">
                                      <p:cBhvr>
                                        <p:cTn id="135" dur="250"/>
                                        <p:tgtEl>
                                          <p:spTgt spid="87"/>
                                        </p:tgtEl>
                                      </p:cBhvr>
                                    </p:animEffect>
                                  </p:childTnLst>
                                </p:cTn>
                              </p:par>
                            </p:childTnLst>
                          </p:cTn>
                        </p:par>
                        <p:par>
                          <p:cTn id="136" fill="hold">
                            <p:stCondLst>
                              <p:cond delay="8250"/>
                            </p:stCondLst>
                            <p:childTnLst>
                              <p:par>
                                <p:cTn id="137" presetID="3" presetClass="entr" presetSubtype="10" fill="hold" nodeType="afterEffect">
                                  <p:stCondLst>
                                    <p:cond delay="0"/>
                                  </p:stCondLst>
                                  <p:childTnLst>
                                    <p:set>
                                      <p:cBhvr>
                                        <p:cTn id="138" dur="1" fill="hold">
                                          <p:stCondLst>
                                            <p:cond delay="0"/>
                                          </p:stCondLst>
                                        </p:cTn>
                                        <p:tgtEl>
                                          <p:spTgt spid="110"/>
                                        </p:tgtEl>
                                        <p:attrNameLst>
                                          <p:attrName>style.visibility</p:attrName>
                                        </p:attrNameLst>
                                      </p:cBhvr>
                                      <p:to>
                                        <p:strVal val="visible"/>
                                      </p:to>
                                    </p:set>
                                    <p:animEffect transition="in" filter="blinds(horizontal)">
                                      <p:cBhvr>
                                        <p:cTn id="139" dur="250"/>
                                        <p:tgtEl>
                                          <p:spTgt spid="110"/>
                                        </p:tgtEl>
                                      </p:cBhvr>
                                    </p:animEffect>
                                  </p:childTnLst>
                                </p:cTn>
                              </p:par>
                            </p:childTnLst>
                          </p:cTn>
                        </p:par>
                        <p:par>
                          <p:cTn id="140" fill="hold">
                            <p:stCondLst>
                              <p:cond delay="8500"/>
                            </p:stCondLst>
                            <p:childTnLst>
                              <p:par>
                                <p:cTn id="141" presetID="3" presetClass="entr" presetSubtype="10" fill="hold" grpId="0" nodeType="after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blinds(horizontal)">
                                      <p:cBhvr>
                                        <p:cTn id="143" dur="250"/>
                                        <p:tgtEl>
                                          <p:spTgt spid="96"/>
                                        </p:tgtEl>
                                      </p:cBhvr>
                                    </p:animEffect>
                                  </p:childTnLst>
                                </p:cTn>
                              </p:par>
                            </p:childTnLst>
                          </p:cTn>
                        </p:par>
                        <p:par>
                          <p:cTn id="144" fill="hold">
                            <p:stCondLst>
                              <p:cond delay="8750"/>
                            </p:stCondLst>
                            <p:childTnLst>
                              <p:par>
                                <p:cTn id="145" presetID="3" presetClass="entr" presetSubtype="10" fill="hold" grpId="0" nodeType="afterEffect">
                                  <p:stCondLst>
                                    <p:cond delay="0"/>
                                  </p:stCondLst>
                                  <p:childTnLst>
                                    <p:set>
                                      <p:cBhvr>
                                        <p:cTn id="146" dur="1" fill="hold">
                                          <p:stCondLst>
                                            <p:cond delay="0"/>
                                          </p:stCondLst>
                                        </p:cTn>
                                        <p:tgtEl>
                                          <p:spTgt spid="97"/>
                                        </p:tgtEl>
                                        <p:attrNameLst>
                                          <p:attrName>style.visibility</p:attrName>
                                        </p:attrNameLst>
                                      </p:cBhvr>
                                      <p:to>
                                        <p:strVal val="visible"/>
                                      </p:to>
                                    </p:set>
                                    <p:animEffect transition="in" filter="blinds(horizontal)">
                                      <p:cBhvr>
                                        <p:cTn id="147" dur="250"/>
                                        <p:tgtEl>
                                          <p:spTgt spid="97"/>
                                        </p:tgtEl>
                                      </p:cBhvr>
                                    </p:animEffect>
                                  </p:childTnLst>
                                </p:cTn>
                              </p:par>
                            </p:childTnLst>
                          </p:cTn>
                        </p:par>
                        <p:par>
                          <p:cTn id="148" fill="hold">
                            <p:stCondLst>
                              <p:cond delay="9000"/>
                            </p:stCondLst>
                            <p:childTnLst>
                              <p:par>
                                <p:cTn id="149" presetID="3" presetClass="entr" presetSubtype="10" fill="hold" grpId="0" nodeType="afterEffect">
                                  <p:stCondLst>
                                    <p:cond delay="0"/>
                                  </p:stCondLst>
                                  <p:childTnLst>
                                    <p:set>
                                      <p:cBhvr>
                                        <p:cTn id="150" dur="1" fill="hold">
                                          <p:stCondLst>
                                            <p:cond delay="0"/>
                                          </p:stCondLst>
                                        </p:cTn>
                                        <p:tgtEl>
                                          <p:spTgt spid="92"/>
                                        </p:tgtEl>
                                        <p:attrNameLst>
                                          <p:attrName>style.visibility</p:attrName>
                                        </p:attrNameLst>
                                      </p:cBhvr>
                                      <p:to>
                                        <p:strVal val="visible"/>
                                      </p:to>
                                    </p:set>
                                    <p:animEffect transition="in" filter="blinds(horizontal)">
                                      <p:cBhvr>
                                        <p:cTn id="151" dur="250"/>
                                        <p:tgtEl>
                                          <p:spTgt spid="92"/>
                                        </p:tgtEl>
                                      </p:cBhvr>
                                    </p:animEffect>
                                  </p:childTnLst>
                                </p:cTn>
                              </p:par>
                            </p:childTnLst>
                          </p:cTn>
                        </p:par>
                        <p:par>
                          <p:cTn id="152" fill="hold">
                            <p:stCondLst>
                              <p:cond delay="9250"/>
                            </p:stCondLst>
                            <p:childTnLst>
                              <p:par>
                                <p:cTn id="153" presetID="3" presetClass="entr" presetSubtype="10" fill="hold" grpId="0" nodeType="afterEffect">
                                  <p:stCondLst>
                                    <p:cond delay="0"/>
                                  </p:stCondLst>
                                  <p:childTnLst>
                                    <p:set>
                                      <p:cBhvr>
                                        <p:cTn id="154" dur="1" fill="hold">
                                          <p:stCondLst>
                                            <p:cond delay="0"/>
                                          </p:stCondLst>
                                        </p:cTn>
                                        <p:tgtEl>
                                          <p:spTgt spid="120"/>
                                        </p:tgtEl>
                                        <p:attrNameLst>
                                          <p:attrName>style.visibility</p:attrName>
                                        </p:attrNameLst>
                                      </p:cBhvr>
                                      <p:to>
                                        <p:strVal val="visible"/>
                                      </p:to>
                                    </p:set>
                                    <p:animEffect transition="in" filter="blinds(horizontal)">
                                      <p:cBhvr>
                                        <p:cTn id="155" dur="250"/>
                                        <p:tgtEl>
                                          <p:spTgt spid="120"/>
                                        </p:tgtEl>
                                      </p:cBhvr>
                                    </p:animEffect>
                                  </p:childTnLst>
                                </p:cTn>
                              </p:par>
                            </p:childTnLst>
                          </p:cTn>
                        </p:par>
                        <p:par>
                          <p:cTn id="156" fill="hold">
                            <p:stCondLst>
                              <p:cond delay="9500"/>
                            </p:stCondLst>
                            <p:childTnLst>
                              <p:par>
                                <p:cTn id="157" presetID="3" presetClass="entr" presetSubtype="10" fill="hold" grpId="0" nodeType="afterEffect">
                                  <p:stCondLst>
                                    <p:cond delay="0"/>
                                  </p:stCondLst>
                                  <p:childTnLst>
                                    <p:set>
                                      <p:cBhvr>
                                        <p:cTn id="158" dur="1" fill="hold">
                                          <p:stCondLst>
                                            <p:cond delay="0"/>
                                          </p:stCondLst>
                                        </p:cTn>
                                        <p:tgtEl>
                                          <p:spTgt spid="80"/>
                                        </p:tgtEl>
                                        <p:attrNameLst>
                                          <p:attrName>style.visibility</p:attrName>
                                        </p:attrNameLst>
                                      </p:cBhvr>
                                      <p:to>
                                        <p:strVal val="visible"/>
                                      </p:to>
                                    </p:set>
                                    <p:animEffect transition="in" filter="blinds(horizontal)">
                                      <p:cBhvr>
                                        <p:cTn id="159" dur="250"/>
                                        <p:tgtEl>
                                          <p:spTgt spid="80"/>
                                        </p:tgtEl>
                                      </p:cBhvr>
                                    </p:animEffect>
                                  </p:childTnLst>
                                </p:cTn>
                              </p:par>
                            </p:childTnLst>
                          </p:cTn>
                        </p:par>
                        <p:par>
                          <p:cTn id="160" fill="hold">
                            <p:stCondLst>
                              <p:cond delay="9750"/>
                            </p:stCondLst>
                            <p:childTnLst>
                              <p:par>
                                <p:cTn id="161" presetID="3" presetClass="entr" presetSubtype="10" fill="hold" nodeType="after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blinds(horizontal)">
                                      <p:cBhvr>
                                        <p:cTn id="163" dur="250"/>
                                        <p:tgtEl>
                                          <p:spTgt spid="88"/>
                                        </p:tgtEl>
                                      </p:cBhvr>
                                    </p:animEffect>
                                  </p:childTnLst>
                                </p:cTn>
                              </p:par>
                            </p:childTnLst>
                          </p:cTn>
                        </p:par>
                        <p:par>
                          <p:cTn id="164" fill="hold">
                            <p:stCondLst>
                              <p:cond delay="10000"/>
                            </p:stCondLst>
                            <p:childTnLst>
                              <p:par>
                                <p:cTn id="165" presetID="3" presetClass="entr" presetSubtype="10" fill="hold" nodeType="afterEffect">
                                  <p:stCondLst>
                                    <p:cond delay="0"/>
                                  </p:stCondLst>
                                  <p:childTnLst>
                                    <p:set>
                                      <p:cBhvr>
                                        <p:cTn id="166" dur="1" fill="hold">
                                          <p:stCondLst>
                                            <p:cond delay="0"/>
                                          </p:stCondLst>
                                        </p:cTn>
                                        <p:tgtEl>
                                          <p:spTgt spid="112"/>
                                        </p:tgtEl>
                                        <p:attrNameLst>
                                          <p:attrName>style.visibility</p:attrName>
                                        </p:attrNameLst>
                                      </p:cBhvr>
                                      <p:to>
                                        <p:strVal val="visible"/>
                                      </p:to>
                                    </p:set>
                                    <p:animEffect transition="in" filter="blinds(horizontal)">
                                      <p:cBhvr>
                                        <p:cTn id="167" dur="250"/>
                                        <p:tgtEl>
                                          <p:spTgt spid="112"/>
                                        </p:tgtEl>
                                      </p:cBhvr>
                                    </p:animEffect>
                                  </p:childTnLst>
                                </p:cTn>
                              </p:par>
                            </p:childTnLst>
                          </p:cTn>
                        </p:par>
                        <p:par>
                          <p:cTn id="168" fill="hold">
                            <p:stCondLst>
                              <p:cond delay="10250"/>
                            </p:stCondLst>
                            <p:childTnLst>
                              <p:par>
                                <p:cTn id="169" presetID="3" presetClass="entr" presetSubtype="10" fill="hold" grpId="0" nodeType="afterEffect">
                                  <p:stCondLst>
                                    <p:cond delay="0"/>
                                  </p:stCondLst>
                                  <p:childTnLst>
                                    <p:set>
                                      <p:cBhvr>
                                        <p:cTn id="170" dur="1" fill="hold">
                                          <p:stCondLst>
                                            <p:cond delay="0"/>
                                          </p:stCondLst>
                                        </p:cTn>
                                        <p:tgtEl>
                                          <p:spTgt spid="121"/>
                                        </p:tgtEl>
                                        <p:attrNameLst>
                                          <p:attrName>style.visibility</p:attrName>
                                        </p:attrNameLst>
                                      </p:cBhvr>
                                      <p:to>
                                        <p:strVal val="visible"/>
                                      </p:to>
                                    </p:set>
                                    <p:animEffect transition="in" filter="blinds(horizontal)">
                                      <p:cBhvr>
                                        <p:cTn id="171" dur="250"/>
                                        <p:tgtEl>
                                          <p:spTgt spid="121"/>
                                        </p:tgtEl>
                                      </p:cBhvr>
                                    </p:animEffect>
                                  </p:childTnLst>
                                </p:cTn>
                              </p:par>
                            </p:childTnLst>
                          </p:cTn>
                        </p:par>
                        <p:par>
                          <p:cTn id="172" fill="hold">
                            <p:stCondLst>
                              <p:cond delay="10500"/>
                            </p:stCondLst>
                            <p:childTnLst>
                              <p:par>
                                <p:cTn id="173" presetID="3" presetClass="entr" presetSubtype="10" fill="hold" nodeType="afterEffect">
                                  <p:stCondLst>
                                    <p:cond delay="0"/>
                                  </p:stCondLst>
                                  <p:childTnLst>
                                    <p:set>
                                      <p:cBhvr>
                                        <p:cTn id="174" dur="1" fill="hold">
                                          <p:stCondLst>
                                            <p:cond delay="0"/>
                                          </p:stCondLst>
                                        </p:cTn>
                                        <p:tgtEl>
                                          <p:spTgt spid="113"/>
                                        </p:tgtEl>
                                        <p:attrNameLst>
                                          <p:attrName>style.visibility</p:attrName>
                                        </p:attrNameLst>
                                      </p:cBhvr>
                                      <p:to>
                                        <p:strVal val="visible"/>
                                      </p:to>
                                    </p:set>
                                    <p:animEffect transition="in" filter="blinds(horizontal)">
                                      <p:cBhvr>
                                        <p:cTn id="175" dur="250"/>
                                        <p:tgtEl>
                                          <p:spTgt spid="113"/>
                                        </p:tgtEl>
                                      </p:cBhvr>
                                    </p:animEffect>
                                  </p:childTnLst>
                                </p:cTn>
                              </p:par>
                            </p:childTnLst>
                          </p:cTn>
                        </p:par>
                        <p:par>
                          <p:cTn id="176" fill="hold">
                            <p:stCondLst>
                              <p:cond delay="10750"/>
                            </p:stCondLst>
                            <p:childTnLst>
                              <p:par>
                                <p:cTn id="177" presetID="3" presetClass="entr" presetSubtype="10" fill="hold" grpId="0" nodeType="afterEffect">
                                  <p:stCondLst>
                                    <p:cond delay="0"/>
                                  </p:stCondLst>
                                  <p:childTnLst>
                                    <p:set>
                                      <p:cBhvr>
                                        <p:cTn id="178" dur="1" fill="hold">
                                          <p:stCondLst>
                                            <p:cond delay="0"/>
                                          </p:stCondLst>
                                        </p:cTn>
                                        <p:tgtEl>
                                          <p:spTgt spid="81"/>
                                        </p:tgtEl>
                                        <p:attrNameLst>
                                          <p:attrName>style.visibility</p:attrName>
                                        </p:attrNameLst>
                                      </p:cBhvr>
                                      <p:to>
                                        <p:strVal val="visible"/>
                                      </p:to>
                                    </p:set>
                                    <p:animEffect transition="in" filter="blinds(horizontal)">
                                      <p:cBhvr>
                                        <p:cTn id="179" dur="250"/>
                                        <p:tgtEl>
                                          <p:spTgt spid="81"/>
                                        </p:tgtEl>
                                      </p:cBhvr>
                                    </p:animEffect>
                                  </p:childTnLst>
                                </p:cTn>
                              </p:par>
                            </p:childTnLst>
                          </p:cTn>
                        </p:par>
                        <p:par>
                          <p:cTn id="180" fill="hold">
                            <p:stCondLst>
                              <p:cond delay="11000"/>
                            </p:stCondLst>
                            <p:childTnLst>
                              <p:par>
                                <p:cTn id="181" presetID="3" presetClass="entr" presetSubtype="10" fill="hold" nodeType="afterEffect">
                                  <p:stCondLst>
                                    <p:cond delay="0"/>
                                  </p:stCondLst>
                                  <p:childTnLst>
                                    <p:set>
                                      <p:cBhvr>
                                        <p:cTn id="182" dur="1" fill="hold">
                                          <p:stCondLst>
                                            <p:cond delay="0"/>
                                          </p:stCondLst>
                                        </p:cTn>
                                        <p:tgtEl>
                                          <p:spTgt spid="89"/>
                                        </p:tgtEl>
                                        <p:attrNameLst>
                                          <p:attrName>style.visibility</p:attrName>
                                        </p:attrNameLst>
                                      </p:cBhvr>
                                      <p:to>
                                        <p:strVal val="visible"/>
                                      </p:to>
                                    </p:set>
                                    <p:animEffect transition="in" filter="blinds(horizontal)">
                                      <p:cBhvr>
                                        <p:cTn id="183" dur="250"/>
                                        <p:tgtEl>
                                          <p:spTgt spid="89"/>
                                        </p:tgtEl>
                                      </p:cBhvr>
                                    </p:animEffect>
                                  </p:childTnLst>
                                </p:cTn>
                              </p:par>
                            </p:childTnLst>
                          </p:cTn>
                        </p:par>
                        <p:par>
                          <p:cTn id="184" fill="hold">
                            <p:stCondLst>
                              <p:cond delay="11250"/>
                            </p:stCondLst>
                            <p:childTnLst>
                              <p:par>
                                <p:cTn id="185" presetID="3" presetClass="entr" presetSubtype="10" fill="hold" grpId="0" nodeType="afterEffect">
                                  <p:stCondLst>
                                    <p:cond delay="0"/>
                                  </p:stCondLst>
                                  <p:childTnLst>
                                    <p:set>
                                      <p:cBhvr>
                                        <p:cTn id="186" dur="1" fill="hold">
                                          <p:stCondLst>
                                            <p:cond delay="0"/>
                                          </p:stCondLst>
                                        </p:cTn>
                                        <p:tgtEl>
                                          <p:spTgt spid="125"/>
                                        </p:tgtEl>
                                        <p:attrNameLst>
                                          <p:attrName>style.visibility</p:attrName>
                                        </p:attrNameLst>
                                      </p:cBhvr>
                                      <p:to>
                                        <p:strVal val="visible"/>
                                      </p:to>
                                    </p:set>
                                    <p:animEffect transition="in" filter="blinds(horizontal)">
                                      <p:cBhvr>
                                        <p:cTn id="187" dur="250"/>
                                        <p:tgtEl>
                                          <p:spTgt spid="125"/>
                                        </p:tgtEl>
                                      </p:cBhvr>
                                    </p:animEffect>
                                  </p:childTnLst>
                                </p:cTn>
                              </p:par>
                            </p:childTnLst>
                          </p:cTn>
                        </p:par>
                        <p:par>
                          <p:cTn id="188" fill="hold">
                            <p:stCondLst>
                              <p:cond delay="11500"/>
                            </p:stCondLst>
                            <p:childTnLst>
                              <p:par>
                                <p:cTn id="189" presetID="3" presetClass="entr" presetSubtype="10" fill="hold" grpId="0" nodeType="afterEffect">
                                  <p:stCondLst>
                                    <p:cond delay="0"/>
                                  </p:stCondLst>
                                  <p:childTnLst>
                                    <p:set>
                                      <p:cBhvr>
                                        <p:cTn id="190" dur="1" fill="hold">
                                          <p:stCondLst>
                                            <p:cond delay="0"/>
                                          </p:stCondLst>
                                        </p:cTn>
                                        <p:tgtEl>
                                          <p:spTgt spid="82"/>
                                        </p:tgtEl>
                                        <p:attrNameLst>
                                          <p:attrName>style.visibility</p:attrName>
                                        </p:attrNameLst>
                                      </p:cBhvr>
                                      <p:to>
                                        <p:strVal val="visible"/>
                                      </p:to>
                                    </p:set>
                                    <p:animEffect transition="in" filter="blinds(horizontal)">
                                      <p:cBhvr>
                                        <p:cTn id="191" dur="250"/>
                                        <p:tgtEl>
                                          <p:spTgt spid="82"/>
                                        </p:tgtEl>
                                      </p:cBhvr>
                                    </p:animEffect>
                                  </p:childTnLst>
                                </p:cTn>
                              </p:par>
                            </p:childTnLst>
                          </p:cTn>
                        </p:par>
                        <p:par>
                          <p:cTn id="192" fill="hold">
                            <p:stCondLst>
                              <p:cond delay="11750"/>
                            </p:stCondLst>
                            <p:childTnLst>
                              <p:par>
                                <p:cTn id="193" presetID="3" presetClass="entr" presetSubtype="10" fill="hold" nodeType="afterEffect">
                                  <p:stCondLst>
                                    <p:cond delay="0"/>
                                  </p:stCondLst>
                                  <p:childTnLst>
                                    <p:set>
                                      <p:cBhvr>
                                        <p:cTn id="194" dur="1" fill="hold">
                                          <p:stCondLst>
                                            <p:cond delay="0"/>
                                          </p:stCondLst>
                                        </p:cTn>
                                        <p:tgtEl>
                                          <p:spTgt spid="114"/>
                                        </p:tgtEl>
                                        <p:attrNameLst>
                                          <p:attrName>style.visibility</p:attrName>
                                        </p:attrNameLst>
                                      </p:cBhvr>
                                      <p:to>
                                        <p:strVal val="visible"/>
                                      </p:to>
                                    </p:set>
                                    <p:animEffect transition="in" filter="blinds(horizontal)">
                                      <p:cBhvr>
                                        <p:cTn id="195" dur="250"/>
                                        <p:tgtEl>
                                          <p:spTgt spid="114"/>
                                        </p:tgtEl>
                                      </p:cBhvr>
                                    </p:animEffect>
                                  </p:childTnLst>
                                </p:cTn>
                              </p:par>
                            </p:childTnLst>
                          </p:cTn>
                        </p:par>
                        <p:par>
                          <p:cTn id="196" fill="hold">
                            <p:stCondLst>
                              <p:cond delay="12000"/>
                            </p:stCondLst>
                            <p:childTnLst>
                              <p:par>
                                <p:cTn id="197" presetID="3" presetClass="entr" presetSubtype="10" fill="hold" grpId="0" nodeType="afterEffect">
                                  <p:stCondLst>
                                    <p:cond delay="0"/>
                                  </p:stCondLst>
                                  <p:childTnLst>
                                    <p:set>
                                      <p:cBhvr>
                                        <p:cTn id="198" dur="1" fill="hold">
                                          <p:stCondLst>
                                            <p:cond delay="0"/>
                                          </p:stCondLst>
                                        </p:cTn>
                                        <p:tgtEl>
                                          <p:spTgt spid="126"/>
                                        </p:tgtEl>
                                        <p:attrNameLst>
                                          <p:attrName>style.visibility</p:attrName>
                                        </p:attrNameLst>
                                      </p:cBhvr>
                                      <p:to>
                                        <p:strVal val="visible"/>
                                      </p:to>
                                    </p:set>
                                    <p:animEffect transition="in" filter="blinds(horizontal)">
                                      <p:cBhvr>
                                        <p:cTn id="199" dur="250"/>
                                        <p:tgtEl>
                                          <p:spTgt spid="126"/>
                                        </p:tgtEl>
                                      </p:cBhvr>
                                    </p:animEffect>
                                  </p:childTnLst>
                                </p:cTn>
                              </p:par>
                            </p:childTnLst>
                          </p:cTn>
                        </p:par>
                        <p:par>
                          <p:cTn id="200" fill="hold">
                            <p:stCondLst>
                              <p:cond delay="12250"/>
                            </p:stCondLst>
                            <p:childTnLst>
                              <p:par>
                                <p:cTn id="201" presetID="3" presetClass="entr" presetSubtype="10" fill="hold" grpId="0" nodeType="afterEffect">
                                  <p:stCondLst>
                                    <p:cond delay="0"/>
                                  </p:stCondLst>
                                  <p:childTnLst>
                                    <p:set>
                                      <p:cBhvr>
                                        <p:cTn id="202" dur="1" fill="hold">
                                          <p:stCondLst>
                                            <p:cond delay="0"/>
                                          </p:stCondLst>
                                        </p:cTn>
                                        <p:tgtEl>
                                          <p:spTgt spid="91"/>
                                        </p:tgtEl>
                                        <p:attrNameLst>
                                          <p:attrName>style.visibility</p:attrName>
                                        </p:attrNameLst>
                                      </p:cBhvr>
                                      <p:to>
                                        <p:strVal val="visible"/>
                                      </p:to>
                                    </p:set>
                                    <p:animEffect transition="in" filter="blinds(horizontal)">
                                      <p:cBhvr>
                                        <p:cTn id="203" dur="250"/>
                                        <p:tgtEl>
                                          <p:spTgt spid="91"/>
                                        </p:tgtEl>
                                      </p:cBhvr>
                                    </p:animEffect>
                                  </p:childTnLst>
                                </p:cTn>
                              </p:par>
                            </p:childTnLst>
                          </p:cTn>
                        </p:par>
                        <p:par>
                          <p:cTn id="204" fill="hold">
                            <p:stCondLst>
                              <p:cond delay="12500"/>
                            </p:stCondLst>
                            <p:childTnLst>
                              <p:par>
                                <p:cTn id="205" presetID="3" presetClass="entr" presetSubtype="10" fill="hold" grpId="0" nodeType="afterEffect">
                                  <p:stCondLst>
                                    <p:cond delay="0"/>
                                  </p:stCondLst>
                                  <p:childTnLst>
                                    <p:set>
                                      <p:cBhvr>
                                        <p:cTn id="206" dur="1" fill="hold">
                                          <p:stCondLst>
                                            <p:cond delay="0"/>
                                          </p:stCondLst>
                                        </p:cTn>
                                        <p:tgtEl>
                                          <p:spTgt spid="95"/>
                                        </p:tgtEl>
                                        <p:attrNameLst>
                                          <p:attrName>style.visibility</p:attrName>
                                        </p:attrNameLst>
                                      </p:cBhvr>
                                      <p:to>
                                        <p:strVal val="visible"/>
                                      </p:to>
                                    </p:set>
                                    <p:animEffect transition="in" filter="blinds(horizontal)">
                                      <p:cBhvr>
                                        <p:cTn id="207" dur="250"/>
                                        <p:tgtEl>
                                          <p:spTgt spid="95"/>
                                        </p:tgtEl>
                                      </p:cBhvr>
                                    </p:animEffect>
                                  </p:childTnLst>
                                </p:cTn>
                              </p:par>
                            </p:childTnLst>
                          </p:cTn>
                        </p:par>
                        <p:par>
                          <p:cTn id="208" fill="hold">
                            <p:stCondLst>
                              <p:cond delay="12750"/>
                            </p:stCondLst>
                            <p:childTnLst>
                              <p:par>
                                <p:cTn id="209" presetID="3" presetClass="entr" presetSubtype="10" fill="hold" grpId="0" nodeType="afterEffect">
                                  <p:stCondLst>
                                    <p:cond delay="0"/>
                                  </p:stCondLst>
                                  <p:childTnLst>
                                    <p:set>
                                      <p:cBhvr>
                                        <p:cTn id="210" dur="1" fill="hold">
                                          <p:stCondLst>
                                            <p:cond delay="0"/>
                                          </p:stCondLst>
                                        </p:cTn>
                                        <p:tgtEl>
                                          <p:spTgt spid="94"/>
                                        </p:tgtEl>
                                        <p:attrNameLst>
                                          <p:attrName>style.visibility</p:attrName>
                                        </p:attrNameLst>
                                      </p:cBhvr>
                                      <p:to>
                                        <p:strVal val="visible"/>
                                      </p:to>
                                    </p:set>
                                    <p:animEffect transition="in" filter="blinds(horizontal)">
                                      <p:cBhvr>
                                        <p:cTn id="211" dur="250"/>
                                        <p:tgtEl>
                                          <p:spTgt spid="94"/>
                                        </p:tgtEl>
                                      </p:cBhvr>
                                    </p:animEffect>
                                  </p:childTnLst>
                                </p:cTn>
                              </p:par>
                            </p:childTnLst>
                          </p:cTn>
                        </p:par>
                        <p:par>
                          <p:cTn id="212" fill="hold">
                            <p:stCondLst>
                              <p:cond delay="13000"/>
                            </p:stCondLst>
                            <p:childTnLst>
                              <p:par>
                                <p:cTn id="213" presetID="3" presetClass="entr" presetSubtype="10" fill="hold" nodeType="after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blinds(horizontal)">
                                      <p:cBhvr>
                                        <p:cTn id="215" dur="250"/>
                                        <p:tgtEl>
                                          <p:spTgt spid="90"/>
                                        </p:tgtEl>
                                      </p:cBhvr>
                                    </p:animEffect>
                                  </p:childTnLst>
                                </p:cTn>
                              </p:par>
                            </p:childTnLst>
                          </p:cTn>
                        </p:par>
                        <p:par>
                          <p:cTn id="216" fill="hold">
                            <p:stCondLst>
                              <p:cond delay="13250"/>
                            </p:stCondLst>
                            <p:childTnLst>
                              <p:par>
                                <p:cTn id="217" presetID="3" presetClass="entr" presetSubtype="10" fill="hold" grpId="0" nodeType="afterEffect">
                                  <p:stCondLst>
                                    <p:cond delay="0"/>
                                  </p:stCondLst>
                                  <p:childTnLst>
                                    <p:set>
                                      <p:cBhvr>
                                        <p:cTn id="218" dur="1" fill="hold">
                                          <p:stCondLst>
                                            <p:cond delay="0"/>
                                          </p:stCondLst>
                                        </p:cTn>
                                        <p:tgtEl>
                                          <p:spTgt spid="83"/>
                                        </p:tgtEl>
                                        <p:attrNameLst>
                                          <p:attrName>style.visibility</p:attrName>
                                        </p:attrNameLst>
                                      </p:cBhvr>
                                      <p:to>
                                        <p:strVal val="visible"/>
                                      </p:to>
                                    </p:set>
                                    <p:animEffect transition="in" filter="blinds(horizontal)">
                                      <p:cBhvr>
                                        <p:cTn id="219" dur="250"/>
                                        <p:tgtEl>
                                          <p:spTgt spid="83"/>
                                        </p:tgtEl>
                                      </p:cBhvr>
                                    </p:animEffect>
                                  </p:childTnLst>
                                </p:cTn>
                              </p:par>
                            </p:childTnLst>
                          </p:cTn>
                        </p:par>
                        <p:par>
                          <p:cTn id="220" fill="hold">
                            <p:stCondLst>
                              <p:cond delay="13500"/>
                            </p:stCondLst>
                            <p:childTnLst>
                              <p:par>
                                <p:cTn id="221" presetID="3" presetClass="entr" presetSubtype="10" fill="hold" nodeType="afterEffect">
                                  <p:stCondLst>
                                    <p:cond delay="0"/>
                                  </p:stCondLst>
                                  <p:childTnLst>
                                    <p:set>
                                      <p:cBhvr>
                                        <p:cTn id="222" dur="1" fill="hold">
                                          <p:stCondLst>
                                            <p:cond delay="0"/>
                                          </p:stCondLst>
                                        </p:cTn>
                                        <p:tgtEl>
                                          <p:spTgt spid="118"/>
                                        </p:tgtEl>
                                        <p:attrNameLst>
                                          <p:attrName>style.visibility</p:attrName>
                                        </p:attrNameLst>
                                      </p:cBhvr>
                                      <p:to>
                                        <p:strVal val="visible"/>
                                      </p:to>
                                    </p:set>
                                    <p:animEffect transition="in" filter="blinds(horizontal)">
                                      <p:cBhvr>
                                        <p:cTn id="223" dur="250"/>
                                        <p:tgtEl>
                                          <p:spTgt spid="118"/>
                                        </p:tgtEl>
                                      </p:cBhvr>
                                    </p:animEffect>
                                  </p:childTnLst>
                                </p:cTn>
                              </p:par>
                            </p:childTnLst>
                          </p:cTn>
                        </p:par>
                        <p:par>
                          <p:cTn id="224" fill="hold">
                            <p:stCondLst>
                              <p:cond delay="13750"/>
                            </p:stCondLst>
                            <p:childTnLst>
                              <p:par>
                                <p:cTn id="225" presetID="3" presetClass="entr" presetSubtype="10" fill="hold" nodeType="afterEffect">
                                  <p:stCondLst>
                                    <p:cond delay="0"/>
                                  </p:stCondLst>
                                  <p:childTnLst>
                                    <p:set>
                                      <p:cBhvr>
                                        <p:cTn id="226" dur="1" fill="hold">
                                          <p:stCondLst>
                                            <p:cond delay="0"/>
                                          </p:stCondLst>
                                        </p:cTn>
                                        <p:tgtEl>
                                          <p:spTgt spid="147"/>
                                        </p:tgtEl>
                                        <p:attrNameLst>
                                          <p:attrName>style.visibility</p:attrName>
                                        </p:attrNameLst>
                                      </p:cBhvr>
                                      <p:to>
                                        <p:strVal val="visible"/>
                                      </p:to>
                                    </p:set>
                                    <p:animEffect transition="in" filter="blinds(horizontal)">
                                      <p:cBhvr>
                                        <p:cTn id="227" dur="250"/>
                                        <p:tgtEl>
                                          <p:spTgt spid="147"/>
                                        </p:tgtEl>
                                      </p:cBhvr>
                                    </p:animEffect>
                                  </p:childTnLst>
                                </p:cTn>
                              </p:par>
                            </p:childTnLst>
                          </p:cTn>
                        </p:par>
                        <p:par>
                          <p:cTn id="228" fill="hold">
                            <p:stCondLst>
                              <p:cond delay="14000"/>
                            </p:stCondLst>
                            <p:childTnLst>
                              <p:par>
                                <p:cTn id="229" presetID="3" presetClass="entr" presetSubtype="10" fill="hold" grpId="0" nodeType="afterEffect">
                                  <p:stCondLst>
                                    <p:cond delay="0"/>
                                  </p:stCondLst>
                                  <p:childTnLst>
                                    <p:set>
                                      <p:cBhvr>
                                        <p:cTn id="230" dur="1" fill="hold">
                                          <p:stCondLst>
                                            <p:cond delay="0"/>
                                          </p:stCondLst>
                                        </p:cTn>
                                        <p:tgtEl>
                                          <p:spTgt spid="146"/>
                                        </p:tgtEl>
                                        <p:attrNameLst>
                                          <p:attrName>style.visibility</p:attrName>
                                        </p:attrNameLst>
                                      </p:cBhvr>
                                      <p:to>
                                        <p:strVal val="visible"/>
                                      </p:to>
                                    </p:set>
                                    <p:animEffect transition="in" filter="blinds(horizontal)">
                                      <p:cBhvr>
                                        <p:cTn id="231" dur="250"/>
                                        <p:tgtEl>
                                          <p:spTgt spid="146"/>
                                        </p:tgtEl>
                                      </p:cBhvr>
                                    </p:animEffect>
                                  </p:childTnLst>
                                </p:cTn>
                              </p:par>
                            </p:childTnLst>
                          </p:cTn>
                        </p:par>
                        <p:par>
                          <p:cTn id="232" fill="hold">
                            <p:stCondLst>
                              <p:cond delay="14250"/>
                            </p:stCondLst>
                            <p:childTnLst>
                              <p:par>
                                <p:cTn id="233" presetID="3" presetClass="entr" presetSubtype="10" fill="hold" grpId="0" nodeType="afterEffect">
                                  <p:stCondLst>
                                    <p:cond delay="0"/>
                                  </p:stCondLst>
                                  <p:childTnLst>
                                    <p:set>
                                      <p:cBhvr>
                                        <p:cTn id="234" dur="1" fill="hold">
                                          <p:stCondLst>
                                            <p:cond delay="0"/>
                                          </p:stCondLst>
                                        </p:cTn>
                                        <p:tgtEl>
                                          <p:spTgt spid="3"/>
                                        </p:tgtEl>
                                        <p:attrNameLst>
                                          <p:attrName>style.visibility</p:attrName>
                                        </p:attrNameLst>
                                      </p:cBhvr>
                                      <p:to>
                                        <p:strVal val="visible"/>
                                      </p:to>
                                    </p:set>
                                    <p:animEffect transition="in" filter="blinds(horizontal)">
                                      <p:cBhvr>
                                        <p:cTn id="235" dur="250"/>
                                        <p:tgtEl>
                                          <p:spTgt spid="3"/>
                                        </p:tgtEl>
                                      </p:cBhvr>
                                    </p:animEffect>
                                  </p:childTnLst>
                                </p:cTn>
                              </p:par>
                            </p:childTnLst>
                          </p:cTn>
                        </p:par>
                        <p:par>
                          <p:cTn id="236" fill="hold">
                            <p:stCondLst>
                              <p:cond delay="14500"/>
                            </p:stCondLst>
                            <p:childTnLst>
                              <p:par>
                                <p:cTn id="237" presetID="3" presetClass="entr" presetSubtype="10" fill="hold" grpId="0" nodeType="afterEffect">
                                  <p:stCondLst>
                                    <p:cond delay="0"/>
                                  </p:stCondLst>
                                  <p:childTnLst>
                                    <p:set>
                                      <p:cBhvr>
                                        <p:cTn id="238" dur="1" fill="hold">
                                          <p:stCondLst>
                                            <p:cond delay="0"/>
                                          </p:stCondLst>
                                        </p:cTn>
                                        <p:tgtEl>
                                          <p:spTgt spid="136"/>
                                        </p:tgtEl>
                                        <p:attrNameLst>
                                          <p:attrName>style.visibility</p:attrName>
                                        </p:attrNameLst>
                                      </p:cBhvr>
                                      <p:to>
                                        <p:strVal val="visible"/>
                                      </p:to>
                                    </p:set>
                                    <p:animEffect transition="in" filter="blinds(horizontal)">
                                      <p:cBhvr>
                                        <p:cTn id="239" dur="250"/>
                                        <p:tgtEl>
                                          <p:spTgt spid="136"/>
                                        </p:tgtEl>
                                      </p:cBhvr>
                                    </p:animEffect>
                                  </p:childTnLst>
                                </p:cTn>
                              </p:par>
                            </p:childTnLst>
                          </p:cTn>
                        </p:par>
                        <p:par>
                          <p:cTn id="240" fill="hold">
                            <p:stCondLst>
                              <p:cond delay="14750"/>
                            </p:stCondLst>
                            <p:childTnLst>
                              <p:par>
                                <p:cTn id="241" presetID="3" presetClass="entr" presetSubtype="10" fill="hold" grpId="0" nodeType="afterEffect">
                                  <p:stCondLst>
                                    <p:cond delay="0"/>
                                  </p:stCondLst>
                                  <p:childTnLst>
                                    <p:set>
                                      <p:cBhvr>
                                        <p:cTn id="242" dur="1" fill="hold">
                                          <p:stCondLst>
                                            <p:cond delay="0"/>
                                          </p:stCondLst>
                                        </p:cTn>
                                        <p:tgtEl>
                                          <p:spTgt spid="148"/>
                                        </p:tgtEl>
                                        <p:attrNameLst>
                                          <p:attrName>style.visibility</p:attrName>
                                        </p:attrNameLst>
                                      </p:cBhvr>
                                      <p:to>
                                        <p:strVal val="visible"/>
                                      </p:to>
                                    </p:set>
                                    <p:animEffect transition="in" filter="blinds(horizontal)">
                                      <p:cBhvr>
                                        <p:cTn id="243" dur="250"/>
                                        <p:tgtEl>
                                          <p:spTgt spid="148"/>
                                        </p:tgtEl>
                                      </p:cBhvr>
                                    </p:animEffect>
                                  </p:childTnLst>
                                </p:cTn>
                              </p:par>
                            </p:childTnLst>
                          </p:cTn>
                        </p:par>
                        <p:par>
                          <p:cTn id="244" fill="hold">
                            <p:stCondLst>
                              <p:cond delay="15000"/>
                            </p:stCondLst>
                            <p:childTnLst>
                              <p:par>
                                <p:cTn id="245" presetID="3" presetClass="entr" presetSubtype="10" fill="hold" grpId="0" nodeType="afterEffect">
                                  <p:stCondLst>
                                    <p:cond delay="0"/>
                                  </p:stCondLst>
                                  <p:childTnLst>
                                    <p:set>
                                      <p:cBhvr>
                                        <p:cTn id="246" dur="1" fill="hold">
                                          <p:stCondLst>
                                            <p:cond delay="0"/>
                                          </p:stCondLst>
                                        </p:cTn>
                                        <p:tgtEl>
                                          <p:spTgt spid="150"/>
                                        </p:tgtEl>
                                        <p:attrNameLst>
                                          <p:attrName>style.visibility</p:attrName>
                                        </p:attrNameLst>
                                      </p:cBhvr>
                                      <p:to>
                                        <p:strVal val="visible"/>
                                      </p:to>
                                    </p:set>
                                    <p:animEffect transition="in" filter="blinds(horizontal)">
                                      <p:cBhvr>
                                        <p:cTn id="247" dur="250"/>
                                        <p:tgtEl>
                                          <p:spTgt spid="150"/>
                                        </p:tgtEl>
                                      </p:cBhvr>
                                    </p:animEffect>
                                  </p:childTnLst>
                                </p:cTn>
                              </p:par>
                            </p:childTnLst>
                          </p:cTn>
                        </p:par>
                        <p:par>
                          <p:cTn id="248" fill="hold">
                            <p:stCondLst>
                              <p:cond delay="15250"/>
                            </p:stCondLst>
                            <p:childTnLst>
                              <p:par>
                                <p:cTn id="249" presetID="3" presetClass="entr" presetSubtype="10" fill="hold" grpId="0" nodeType="afterEffect">
                                  <p:stCondLst>
                                    <p:cond delay="0"/>
                                  </p:stCondLst>
                                  <p:childTnLst>
                                    <p:set>
                                      <p:cBhvr>
                                        <p:cTn id="250" dur="1" fill="hold">
                                          <p:stCondLst>
                                            <p:cond delay="0"/>
                                          </p:stCondLst>
                                        </p:cTn>
                                        <p:tgtEl>
                                          <p:spTgt spid="74"/>
                                        </p:tgtEl>
                                        <p:attrNameLst>
                                          <p:attrName>style.visibility</p:attrName>
                                        </p:attrNameLst>
                                      </p:cBhvr>
                                      <p:to>
                                        <p:strVal val="visible"/>
                                      </p:to>
                                    </p:set>
                                    <p:animEffect transition="in" filter="blinds(horizontal)">
                                      <p:cBhvr>
                                        <p:cTn id="251" dur="2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74" grpId="0" animBg="1"/>
      <p:bldP spid="45" grpId="0"/>
      <p:bldP spid="66" grpId="0" animBg="1"/>
      <p:bldP spid="67" grpId="0" animBg="1"/>
      <p:bldP spid="68" grpId="0"/>
      <p:bldP spid="69" grpId="0" animBg="1"/>
      <p:bldP spid="70" grpId="0" animBg="1"/>
      <p:bldP spid="71" grpId="0" animBg="1"/>
      <p:bldP spid="13" grpId="0"/>
      <p:bldP spid="19" grpId="0"/>
      <p:bldP spid="20" grpId="0"/>
      <p:bldP spid="22" grpId="0"/>
      <p:bldP spid="44" grpId="0"/>
      <p:bldP spid="79" grpId="0"/>
      <p:bldP spid="80" grpId="0"/>
      <p:bldP spid="81" grpId="0"/>
      <p:bldP spid="82" grpId="0"/>
      <p:bldP spid="83" grpId="0"/>
      <p:bldP spid="91" grpId="0" animBg="1"/>
      <p:bldP spid="92" grpId="0" animBg="1"/>
      <p:bldP spid="94" grpId="0"/>
      <p:bldP spid="95" grpId="0"/>
      <p:bldP spid="96" grpId="0"/>
      <p:bldP spid="97" grpId="0"/>
      <p:bldP spid="93" grpId="0" animBg="1"/>
      <p:bldP spid="99" grpId="0"/>
      <p:bldP spid="100" grpId="0"/>
      <p:bldP spid="119" grpId="0"/>
      <p:bldP spid="120" grpId="0"/>
      <p:bldP spid="121" grpId="0"/>
      <p:bldP spid="125" grpId="0"/>
      <p:bldP spid="126" grpId="0" animBg="1"/>
      <p:bldP spid="136" grpId="0" animBg="1"/>
      <p:bldP spid="146" grpId="0"/>
      <p:bldP spid="148"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12</a:t>
            </a:fld>
            <a:endParaRPr kumimoji="1" lang="zh-CN" altLang="en-US"/>
          </a:p>
        </p:txBody>
      </p:sp>
      <p:sp>
        <p:nvSpPr>
          <p:cNvPr id="3" name="文本框 2"/>
          <p:cNvSpPr txBox="1"/>
          <p:nvPr/>
        </p:nvSpPr>
        <p:spPr>
          <a:xfrm>
            <a:off x="3667492" y="-24384"/>
            <a:ext cx="48571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Phosphorylation of glucose</a:t>
            </a:r>
          </a:p>
        </p:txBody>
      </p:sp>
      <p:pic>
        <p:nvPicPr>
          <p:cNvPr id="4" name="图片 3"/>
          <p:cNvPicPr>
            <a:picLocks noChangeAspect="1"/>
          </p:cNvPicPr>
          <p:nvPr/>
        </p:nvPicPr>
        <p:blipFill>
          <a:blip r:embed="rId3"/>
          <a:stretch>
            <a:fillRect/>
          </a:stretch>
        </p:blipFill>
        <p:spPr>
          <a:xfrm>
            <a:off x="6065520" y="559435"/>
            <a:ext cx="5651500" cy="3060700"/>
          </a:xfrm>
          <a:prstGeom prst="rect">
            <a:avLst/>
          </a:prstGeom>
        </p:spPr>
      </p:pic>
      <p:sp>
        <p:nvSpPr>
          <p:cNvPr id="5" name="文本框 4"/>
          <p:cNvSpPr txBox="1"/>
          <p:nvPr/>
        </p:nvSpPr>
        <p:spPr>
          <a:xfrm>
            <a:off x="30480" y="848360"/>
            <a:ext cx="6442075" cy="563118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Irreversible</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reaction consumes an ATP</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Requires Mg2+ for the kinase's activity (using MgATP2- but not ATP4- as substrate)</a:t>
            </a:r>
          </a:p>
          <a:p>
            <a:pPr indent="0" algn="l">
              <a:buFont typeface="Arial" panose="020B0604020202090204" pitchFamily="34" charset="0"/>
              <a:buNone/>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Hexokinase has four isozymes, among which the fourth one in hepatocytes (glucokinase) has many unique characteristics, such as extremely high Km and resistence to G-6-P inhibition</a:t>
            </a: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4"/>
          <a:stretch>
            <a:fillRect/>
          </a:stretch>
        </p:blipFill>
        <p:spPr>
          <a:xfrm>
            <a:off x="7131050" y="3717290"/>
            <a:ext cx="4774565" cy="2988945"/>
          </a:xfrm>
          <a:prstGeom prst="rect">
            <a:avLst/>
          </a:prstGeom>
        </p:spPr>
      </p:pic>
      <p:sp>
        <p:nvSpPr>
          <p:cNvPr id="35" name="操作按钮: 后退或上一个 34">
            <a:hlinkClick r:id="rId5" action="ppaction://hlinksldjump" highlightClick="1"/>
          </p:cNvPr>
          <p:cNvSpPr/>
          <p:nvPr/>
        </p:nvSpPr>
        <p:spPr>
          <a:xfrm>
            <a:off x="30433" y="622878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92305492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13</a:t>
            </a:fld>
            <a:endParaRPr kumimoji="1" lang="zh-CN" altLang="en-US"/>
          </a:p>
        </p:txBody>
      </p:sp>
      <p:sp>
        <p:nvSpPr>
          <p:cNvPr id="3" name="文本框 2"/>
          <p:cNvSpPr txBox="1"/>
          <p:nvPr/>
        </p:nvSpPr>
        <p:spPr>
          <a:xfrm>
            <a:off x="2656572" y="-24384"/>
            <a:ext cx="687768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Phosphorylation of fructose phosphate</a:t>
            </a:r>
          </a:p>
        </p:txBody>
      </p:sp>
      <p:sp>
        <p:nvSpPr>
          <p:cNvPr id="4" name="文本框 3"/>
          <p:cNvSpPr txBox="1"/>
          <p:nvPr/>
        </p:nvSpPr>
        <p:spPr>
          <a:xfrm>
            <a:off x="57785" y="772795"/>
            <a:ext cx="5557520" cy="516953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irreversible (key site for regulation)</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first “commited” reaction in the glycolytic pathway former chemicals has other fates, but 1,6-FBP is targeted for glycolysis</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some bacteria and protists, perhaps all plants use bisphosphate instead of ATP as the phosphoryl group donor</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PFK-1 undergoes complex allosteric regulation</a:t>
            </a:r>
            <a:endParaRPr kumimoji="1" lang="en-US" altLang="zh-CN"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a:latin typeface="Times New Roman" panose="02020503050405090304" pitchFamily="18" charset="0"/>
              <a:cs typeface="Times New Roman" panose="02020503050405090304" pitchFamily="18" charset="0"/>
            </a:endParaRPr>
          </a:p>
        </p:txBody>
      </p:sp>
      <p:grpSp>
        <p:nvGrpSpPr>
          <p:cNvPr id="7" name="组合 6"/>
          <p:cNvGrpSpPr/>
          <p:nvPr/>
        </p:nvGrpSpPr>
        <p:grpSpPr>
          <a:xfrm>
            <a:off x="5492750" y="3910330"/>
            <a:ext cx="6517005" cy="2032000"/>
            <a:chOff x="8631" y="7520"/>
            <a:chExt cx="10263" cy="3200"/>
          </a:xfrm>
        </p:grpSpPr>
        <p:pic>
          <p:nvPicPr>
            <p:cNvPr id="5" name="图片 4"/>
            <p:cNvPicPr>
              <a:picLocks noChangeAspect="1"/>
            </p:cNvPicPr>
            <p:nvPr/>
          </p:nvPicPr>
          <p:blipFill>
            <a:blip r:embed="rId3"/>
            <a:stretch>
              <a:fillRect/>
            </a:stretch>
          </p:blipFill>
          <p:spPr>
            <a:xfrm>
              <a:off x="8631" y="7654"/>
              <a:ext cx="6634" cy="3066"/>
            </a:xfrm>
            <a:prstGeom prst="rect">
              <a:avLst/>
            </a:prstGeom>
          </p:spPr>
        </p:pic>
        <p:pic>
          <p:nvPicPr>
            <p:cNvPr id="6" name="图片 5"/>
            <p:cNvPicPr>
              <a:picLocks noChangeAspect="1"/>
            </p:cNvPicPr>
            <p:nvPr/>
          </p:nvPicPr>
          <p:blipFill>
            <a:blip r:embed="rId4"/>
            <a:srcRect l="4884"/>
            <a:stretch>
              <a:fillRect/>
            </a:stretch>
          </p:blipFill>
          <p:spPr>
            <a:xfrm>
              <a:off x="14785" y="7520"/>
              <a:ext cx="4109" cy="3200"/>
            </a:xfrm>
            <a:prstGeom prst="rect">
              <a:avLst/>
            </a:prstGeom>
          </p:spPr>
        </p:pic>
      </p:grpSp>
      <p:grpSp>
        <p:nvGrpSpPr>
          <p:cNvPr id="19" name="组合 18"/>
          <p:cNvGrpSpPr/>
          <p:nvPr/>
        </p:nvGrpSpPr>
        <p:grpSpPr>
          <a:xfrm>
            <a:off x="5615305" y="993775"/>
            <a:ext cx="5441315" cy="3161665"/>
            <a:chOff x="8843" y="1565"/>
            <a:chExt cx="8569" cy="4979"/>
          </a:xfrm>
        </p:grpSpPr>
        <p:sp>
          <p:nvSpPr>
            <p:cNvPr id="8" name="文本框 7"/>
            <p:cNvSpPr txBox="1"/>
            <p:nvPr/>
          </p:nvSpPr>
          <p:spPr>
            <a:xfrm>
              <a:off x="16404" y="3702"/>
              <a:ext cx="1008" cy="580"/>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ATP</a:t>
              </a:r>
            </a:p>
          </p:txBody>
        </p:sp>
        <p:sp>
          <p:nvSpPr>
            <p:cNvPr id="9" name="文本框 8"/>
            <p:cNvSpPr txBox="1"/>
            <p:nvPr/>
          </p:nvSpPr>
          <p:spPr>
            <a:xfrm>
              <a:off x="9302" y="4282"/>
              <a:ext cx="3628" cy="580"/>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Ribulose-5-phosphate</a:t>
              </a:r>
            </a:p>
          </p:txBody>
        </p:sp>
        <p:sp>
          <p:nvSpPr>
            <p:cNvPr id="10" name="文本框 9"/>
            <p:cNvSpPr txBox="1"/>
            <p:nvPr/>
          </p:nvSpPr>
          <p:spPr>
            <a:xfrm>
              <a:off x="8843" y="2291"/>
              <a:ext cx="4238" cy="580"/>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fructose-2,6-bisphosphate</a:t>
              </a:r>
            </a:p>
          </p:txBody>
        </p:sp>
        <p:sp>
          <p:nvSpPr>
            <p:cNvPr id="11" name="文本框 10"/>
            <p:cNvSpPr txBox="1"/>
            <p:nvPr/>
          </p:nvSpPr>
          <p:spPr>
            <a:xfrm>
              <a:off x="16304" y="1565"/>
              <a:ext cx="1108" cy="1016"/>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ADP</a:t>
              </a:r>
            </a:p>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AMP</a:t>
              </a:r>
            </a:p>
          </p:txBody>
        </p:sp>
        <p:cxnSp>
          <p:nvCxnSpPr>
            <p:cNvPr id="12" name="曲线连接符 11"/>
            <p:cNvCxnSpPr>
              <a:stCxn id="10" idx="3"/>
            </p:cNvCxnSpPr>
            <p:nvPr/>
          </p:nvCxnSpPr>
          <p:spPr>
            <a:xfrm>
              <a:off x="13081" y="2581"/>
              <a:ext cx="805" cy="3963"/>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3" name="曲线连接符 12"/>
            <p:cNvCxnSpPr>
              <a:stCxn id="9" idx="3"/>
            </p:cNvCxnSpPr>
            <p:nvPr/>
          </p:nvCxnSpPr>
          <p:spPr>
            <a:xfrm>
              <a:off x="12930" y="4572"/>
              <a:ext cx="956" cy="1972"/>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4" name="曲线连接符 13"/>
            <p:cNvCxnSpPr>
              <a:stCxn id="11" idx="1"/>
            </p:cNvCxnSpPr>
            <p:nvPr/>
          </p:nvCxnSpPr>
          <p:spPr>
            <a:xfrm rot="10800000" flipV="1">
              <a:off x="13886" y="2072"/>
              <a:ext cx="2418" cy="4471"/>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5" name="曲线连接符 14"/>
            <p:cNvCxnSpPr>
              <a:stCxn id="8" idx="1"/>
            </p:cNvCxnSpPr>
            <p:nvPr/>
          </p:nvCxnSpPr>
          <p:spPr>
            <a:xfrm rot="10800000" flipV="1">
              <a:off x="13886" y="3991"/>
              <a:ext cx="2518" cy="2551"/>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pic>
          <p:nvPicPr>
            <p:cNvPr id="68" name="图片 67"/>
            <p:cNvPicPr>
              <a:picLocks noChangeAspect="1"/>
            </p:cNvPicPr>
            <p:nvPr/>
          </p:nvPicPr>
          <p:blipFill>
            <a:blip r:embed="rId5"/>
            <a:stretch>
              <a:fillRect/>
            </a:stretch>
          </p:blipFill>
          <p:spPr>
            <a:xfrm>
              <a:off x="12930" y="3319"/>
              <a:ext cx="505" cy="516"/>
            </a:xfrm>
            <a:prstGeom prst="rect">
              <a:avLst/>
            </a:prstGeom>
          </p:spPr>
        </p:pic>
        <p:pic>
          <p:nvPicPr>
            <p:cNvPr id="16" name="图片 15"/>
            <p:cNvPicPr>
              <a:picLocks noChangeAspect="1"/>
            </p:cNvPicPr>
            <p:nvPr/>
          </p:nvPicPr>
          <p:blipFill>
            <a:blip r:embed="rId5"/>
            <a:stretch>
              <a:fillRect/>
            </a:stretch>
          </p:blipFill>
          <p:spPr>
            <a:xfrm>
              <a:off x="12930" y="5009"/>
              <a:ext cx="505" cy="516"/>
            </a:xfrm>
            <a:prstGeom prst="rect">
              <a:avLst/>
            </a:prstGeom>
          </p:spPr>
        </p:pic>
        <p:pic>
          <p:nvPicPr>
            <p:cNvPr id="17" name="图片 16"/>
            <p:cNvPicPr>
              <a:picLocks noChangeAspect="1"/>
            </p:cNvPicPr>
            <p:nvPr/>
          </p:nvPicPr>
          <p:blipFill>
            <a:blip r:embed="rId5"/>
            <a:stretch>
              <a:fillRect/>
            </a:stretch>
          </p:blipFill>
          <p:spPr>
            <a:xfrm>
              <a:off x="15015" y="3060"/>
              <a:ext cx="505" cy="516"/>
            </a:xfrm>
            <a:prstGeom prst="rect">
              <a:avLst/>
            </a:prstGeom>
          </p:spPr>
        </p:pic>
        <p:pic>
          <p:nvPicPr>
            <p:cNvPr id="60" name="图片 59"/>
            <p:cNvPicPr>
              <a:picLocks noChangeAspect="1"/>
            </p:cNvPicPr>
            <p:nvPr/>
          </p:nvPicPr>
          <p:blipFill>
            <a:blip r:embed="rId6"/>
            <a:stretch>
              <a:fillRect/>
            </a:stretch>
          </p:blipFill>
          <p:spPr>
            <a:xfrm>
              <a:off x="15016" y="4572"/>
              <a:ext cx="504" cy="515"/>
            </a:xfrm>
            <a:prstGeom prst="rect">
              <a:avLst/>
            </a:prstGeom>
          </p:spPr>
        </p:pic>
      </p:grpSp>
      <p:sp>
        <p:nvSpPr>
          <p:cNvPr id="21" name="操作按钮: 后退或上一个 20">
            <a:hlinkClick r:id="rId7" action="ppaction://hlinksldjump" highlightClick="1"/>
            <a:extLst>
              <a:ext uri="{FF2B5EF4-FFF2-40B4-BE49-F238E27FC236}">
                <a16:creationId xmlns:a16="http://schemas.microsoft.com/office/drawing/2014/main" id="{123B3D45-087C-1A41-9232-0959D2E89C32}"/>
              </a:ext>
            </a:extLst>
          </p:cNvPr>
          <p:cNvSpPr/>
          <p:nvPr/>
        </p:nvSpPr>
        <p:spPr>
          <a:xfrm>
            <a:off x="57785"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0374722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14</a:t>
            </a:fld>
            <a:endParaRPr kumimoji="1" lang="zh-CN" altLang="en-US"/>
          </a:p>
        </p:txBody>
      </p:sp>
      <p:sp>
        <p:nvSpPr>
          <p:cNvPr id="3" name="文本框 2"/>
          <p:cNvSpPr txBox="1"/>
          <p:nvPr/>
        </p:nvSpPr>
        <p:spPr>
          <a:xfrm>
            <a:off x="3656380" y="-24384"/>
            <a:ext cx="487807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Fate of the glucose carbons</a:t>
            </a:r>
          </a:p>
        </p:txBody>
      </p:sp>
      <p:pic>
        <p:nvPicPr>
          <p:cNvPr id="4" name="图片 3"/>
          <p:cNvPicPr>
            <a:picLocks noChangeAspect="1"/>
          </p:cNvPicPr>
          <p:nvPr/>
        </p:nvPicPr>
        <p:blipFill>
          <a:blip r:embed="rId3"/>
          <a:srcRect l="3201" t="5858" r="2530"/>
          <a:stretch>
            <a:fillRect/>
          </a:stretch>
        </p:blipFill>
        <p:spPr>
          <a:xfrm>
            <a:off x="132715" y="847090"/>
            <a:ext cx="5407025" cy="5354320"/>
          </a:xfrm>
          <a:prstGeom prst="rect">
            <a:avLst/>
          </a:prstGeom>
        </p:spPr>
      </p:pic>
      <p:pic>
        <p:nvPicPr>
          <p:cNvPr id="5" name="图片 4"/>
          <p:cNvPicPr>
            <a:picLocks noChangeAspect="1"/>
          </p:cNvPicPr>
          <p:nvPr/>
        </p:nvPicPr>
        <p:blipFill>
          <a:blip r:embed="rId4"/>
          <a:stretch>
            <a:fillRect/>
          </a:stretch>
        </p:blipFill>
        <p:spPr>
          <a:xfrm>
            <a:off x="5705475" y="4359910"/>
            <a:ext cx="4934585" cy="2483485"/>
          </a:xfrm>
          <a:prstGeom prst="rect">
            <a:avLst/>
          </a:prstGeom>
        </p:spPr>
      </p:pic>
      <p:sp>
        <p:nvSpPr>
          <p:cNvPr id="7" name="文本框 6"/>
          <p:cNvSpPr txBox="1"/>
          <p:nvPr/>
        </p:nvSpPr>
        <p:spPr>
          <a:xfrm>
            <a:off x="5705475" y="752475"/>
            <a:ext cx="6183630" cy="341503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Just remember the phosphorylated carbons (C-1 and C-6 in hexose) remain phosphorylated in the triose (C-3)</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After the triose isomerase reaction, the carbon atoms derived from C-1, C-2 and C-3 of the starting glucose cannot be chemically distinguished from the C-6, C-5 and C-4, coordinatedly.</a:t>
            </a:r>
          </a:p>
        </p:txBody>
      </p:sp>
      <p:sp>
        <p:nvSpPr>
          <p:cNvPr id="9" name="操作按钮: 后退或上一个 8">
            <a:hlinkClick r:id="rId5" action="ppaction://hlinksldjump" highlightClick="1"/>
            <a:extLst>
              <a:ext uri="{FF2B5EF4-FFF2-40B4-BE49-F238E27FC236}">
                <a16:creationId xmlns:a16="http://schemas.microsoft.com/office/drawing/2014/main" id="{92F10EC5-CB1C-A649-A855-7DCFEF5122B4}"/>
              </a:ext>
            </a:extLst>
          </p:cNvPr>
          <p:cNvSpPr/>
          <p:nvPr/>
        </p:nvSpPr>
        <p:spPr>
          <a:xfrm>
            <a:off x="132715" y="6179279"/>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30390877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15</a:t>
            </a:fld>
            <a:endParaRPr kumimoji="1" lang="zh-CN" altLang="en-US"/>
          </a:p>
        </p:txBody>
      </p:sp>
      <p:sp>
        <p:nvSpPr>
          <p:cNvPr id="3" name="文本框 2"/>
          <p:cNvSpPr txBox="1"/>
          <p:nvPr/>
        </p:nvSpPr>
        <p:spPr>
          <a:xfrm>
            <a:off x="4609832" y="-24384"/>
            <a:ext cx="297116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Pyruvate kinase</a:t>
            </a:r>
          </a:p>
        </p:txBody>
      </p:sp>
      <p:pic>
        <p:nvPicPr>
          <p:cNvPr id="4" name="图片 3"/>
          <p:cNvPicPr>
            <a:picLocks noChangeAspect="1"/>
          </p:cNvPicPr>
          <p:nvPr/>
        </p:nvPicPr>
        <p:blipFill>
          <a:blip r:embed="rId3"/>
          <a:srcRect l="773" b="7508"/>
          <a:stretch>
            <a:fillRect/>
          </a:stretch>
        </p:blipFill>
        <p:spPr>
          <a:xfrm>
            <a:off x="7928610" y="-24130"/>
            <a:ext cx="3425190" cy="4075430"/>
          </a:xfrm>
          <a:prstGeom prst="rect">
            <a:avLst/>
          </a:prstGeom>
        </p:spPr>
      </p:pic>
      <p:sp>
        <p:nvSpPr>
          <p:cNvPr id="5" name="文本框 4"/>
          <p:cNvSpPr txBox="1"/>
          <p:nvPr/>
        </p:nvSpPr>
        <p:spPr>
          <a:xfrm>
            <a:off x="244475" y="64770"/>
            <a:ext cx="6216015" cy="255333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solidFill>
                  <a:srgbClr val="C00000"/>
                </a:solidFill>
                <a:latin typeface="Times New Roman" panose="02020503050405090304" pitchFamily="18" charset="0"/>
                <a:cs typeface="Times New Roman" panose="02020503050405090304" pitchFamily="18" charset="0"/>
              </a:rPr>
              <a:t>Irreversible</a:t>
            </a: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Pyruvate kinase requires K+ and either Mg2+ or Mn2+</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 product pyruvate first appears in its enol form, then tautomerizes rapidly and nonenzymeticly to its keto form, which predominates at neutral pH</a:t>
            </a:r>
          </a:p>
        </p:txBody>
      </p:sp>
      <p:pic>
        <p:nvPicPr>
          <p:cNvPr id="6" name="图片 5"/>
          <p:cNvPicPr>
            <a:picLocks noChangeAspect="1"/>
          </p:cNvPicPr>
          <p:nvPr/>
        </p:nvPicPr>
        <p:blipFill>
          <a:blip r:embed="rId4">
            <a:lum bright="-12000" contrast="42000"/>
          </a:blip>
          <a:srcRect l="7753" t="4282" r="2638" b="3056"/>
          <a:stretch>
            <a:fillRect/>
          </a:stretch>
        </p:blipFill>
        <p:spPr>
          <a:xfrm>
            <a:off x="31750" y="2703830"/>
            <a:ext cx="7418070" cy="4104640"/>
          </a:xfrm>
          <a:prstGeom prst="rect">
            <a:avLst/>
          </a:prstGeom>
        </p:spPr>
      </p:pic>
      <p:sp>
        <p:nvSpPr>
          <p:cNvPr id="7" name="文本框 6"/>
          <p:cNvSpPr txBox="1"/>
          <p:nvPr/>
        </p:nvSpPr>
        <p:spPr>
          <a:xfrm>
            <a:off x="7150100" y="4051300"/>
            <a:ext cx="4982845" cy="2861310"/>
          </a:xfrm>
          <a:prstGeom prst="rect">
            <a:avLst/>
          </a:prstGeom>
          <a:noFill/>
        </p:spPr>
        <p:txBody>
          <a:bodyPr wrap="square" rtlCol="0" anchor="t">
            <a:spAutoFit/>
          </a:bodyPr>
          <a:lstStyle/>
          <a:p>
            <a:pPr indent="0" algn="l">
              <a:buFont typeface="Arial" panose="020B0604020202090204" pitchFamily="34" charset="0"/>
              <a:buNone/>
            </a:pPr>
            <a:r>
              <a:rPr kumimoji="1" lang="en-US" altLang="zh-CN" sz="2000" b="1" dirty="0">
                <a:latin typeface="Times New Roman" panose="02020503050405090304" pitchFamily="18" charset="0"/>
                <a:cs typeface="Times New Roman" panose="02020503050405090304" pitchFamily="18" charset="0"/>
                <a:sym typeface="+mn-ea"/>
              </a:rPr>
              <a:t>Pyruvate kinase is under tight </a:t>
            </a:r>
            <a:r>
              <a:rPr kumimoji="1" lang="en-US" altLang="zh-CN" sz="2000" b="1" dirty="0">
                <a:solidFill>
                  <a:srgbClr val="C00000"/>
                </a:solidFill>
                <a:latin typeface="Times New Roman" panose="02020503050405090304" pitchFamily="18" charset="0"/>
                <a:cs typeface="Times New Roman" panose="02020503050405090304" pitchFamily="18" charset="0"/>
                <a:sym typeface="+mn-ea"/>
              </a:rPr>
              <a:t>regulation</a:t>
            </a:r>
            <a:r>
              <a:rPr kumimoji="1" lang="en-US" altLang="zh-CN" sz="2000" b="1" dirty="0">
                <a:latin typeface="Times New Roman" panose="02020503050405090304" pitchFamily="18" charset="0"/>
                <a:cs typeface="Times New Roman" panose="02020503050405090304" pitchFamily="18" charset="0"/>
                <a:sym typeface="+mn-ea"/>
              </a:rPr>
              <a:t> </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sym typeface="+mn-ea"/>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sym typeface="+mn-ea"/>
              </a:rPr>
              <a:t>High concentrations of ATP, acetyl-CoA and long-chain fatty acids can allosterically inhibit all isozymes </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sym typeface="+mn-ea"/>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sym typeface="+mn-ea"/>
              </a:rPr>
              <a:t>The liver isozyme is subject to phos-phorylation regulation, which occurs when glucagon is excreted</a:t>
            </a:r>
            <a:endParaRPr kumimoji="1" lang="zh-CN" altLang="en-US" b="1" dirty="0">
              <a:latin typeface="Times New Roman" panose="02020503050405090304" pitchFamily="18" charset="0"/>
              <a:cs typeface="Times New Roman" panose="02020503050405090304" pitchFamily="18" charset="0"/>
            </a:endParaRPr>
          </a:p>
        </p:txBody>
      </p:sp>
      <p:sp>
        <p:nvSpPr>
          <p:cNvPr id="9" name="操作按钮: 后退或上一个 8">
            <a:hlinkClick r:id="rId5" action="ppaction://hlinksldjump" highlightClick="1"/>
            <a:extLst>
              <a:ext uri="{FF2B5EF4-FFF2-40B4-BE49-F238E27FC236}">
                <a16:creationId xmlns:a16="http://schemas.microsoft.com/office/drawing/2014/main" id="{123B3D45-087C-1A41-9232-0959D2E89C32}"/>
              </a:ext>
            </a:extLst>
          </p:cNvPr>
          <p:cNvSpPr/>
          <p:nvPr/>
        </p:nvSpPr>
        <p:spPr>
          <a:xfrm>
            <a:off x="31750" y="618839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23735228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16</a:t>
            </a:fld>
            <a:endParaRPr kumimoji="1" lang="zh-CN" altLang="en-US"/>
          </a:p>
        </p:txBody>
      </p:sp>
      <p:sp>
        <p:nvSpPr>
          <p:cNvPr id="3" name="文本框 2"/>
          <p:cNvSpPr txBox="1"/>
          <p:nvPr/>
        </p:nvSpPr>
        <p:spPr>
          <a:xfrm>
            <a:off x="2968040" y="-24384"/>
            <a:ext cx="625475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Entry of some other carbohydrates</a:t>
            </a:r>
          </a:p>
        </p:txBody>
      </p:sp>
      <p:pic>
        <p:nvPicPr>
          <p:cNvPr id="4" name="图片 3"/>
          <p:cNvPicPr>
            <a:picLocks noChangeAspect="1"/>
          </p:cNvPicPr>
          <p:nvPr/>
        </p:nvPicPr>
        <p:blipFill>
          <a:blip r:embed="rId3"/>
          <a:srcRect t="2667"/>
          <a:stretch>
            <a:fillRect/>
          </a:stretch>
        </p:blipFill>
        <p:spPr>
          <a:xfrm>
            <a:off x="2050415" y="692785"/>
            <a:ext cx="7472680" cy="6165215"/>
          </a:xfrm>
          <a:prstGeom prst="rect">
            <a:avLst/>
          </a:prstGeom>
        </p:spPr>
      </p:pic>
      <p:sp>
        <p:nvSpPr>
          <p:cNvPr id="6" name="操作按钮: 后退或上一个 5">
            <a:hlinkClick r:id="rId4" action="ppaction://hlinksldjump" highlightClick="1"/>
            <a:extLst>
              <a:ext uri="{FF2B5EF4-FFF2-40B4-BE49-F238E27FC236}">
                <a16:creationId xmlns:a16="http://schemas.microsoft.com/office/drawing/2014/main" id="{123B3D45-087C-1A41-9232-0959D2E89C32}"/>
              </a:ext>
            </a:extLst>
          </p:cNvPr>
          <p:cNvSpPr/>
          <p:nvPr/>
        </p:nvSpPr>
        <p:spPr>
          <a:xfrm>
            <a:off x="116519"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20069877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17</a:t>
            </a:fld>
            <a:endParaRPr kumimoji="1" lang="zh-CN" altLang="en-US"/>
          </a:p>
        </p:txBody>
      </p:sp>
      <p:sp>
        <p:nvSpPr>
          <p:cNvPr id="3" name="文本框 2"/>
          <p:cNvSpPr txBox="1"/>
          <p:nvPr/>
        </p:nvSpPr>
        <p:spPr>
          <a:xfrm>
            <a:off x="2854692" y="-24384"/>
            <a:ext cx="648144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Some important figures of glycolysis</a:t>
            </a:r>
          </a:p>
        </p:txBody>
      </p:sp>
      <p:grpSp>
        <p:nvGrpSpPr>
          <p:cNvPr id="151" name="组合 150"/>
          <p:cNvGrpSpPr/>
          <p:nvPr/>
        </p:nvGrpSpPr>
        <p:grpSpPr>
          <a:xfrm>
            <a:off x="1550035" y="753745"/>
            <a:ext cx="8577580" cy="5967730"/>
            <a:chOff x="3258" y="183"/>
            <a:chExt cx="13508" cy="9398"/>
          </a:xfrm>
        </p:grpSpPr>
        <p:grpSp>
          <p:nvGrpSpPr>
            <p:cNvPr id="43" name="组合 42"/>
            <p:cNvGrpSpPr/>
            <p:nvPr/>
          </p:nvGrpSpPr>
          <p:grpSpPr>
            <a:xfrm>
              <a:off x="10549" y="183"/>
              <a:ext cx="5219" cy="7166"/>
              <a:chOff x="0" y="255"/>
              <a:chExt cx="5219" cy="7166"/>
            </a:xfrm>
          </p:grpSpPr>
          <p:sp>
            <p:nvSpPr>
              <p:cNvPr id="13" name="文本框 12"/>
              <p:cNvSpPr txBox="1"/>
              <p:nvPr/>
            </p:nvSpPr>
            <p:spPr>
              <a:xfrm>
                <a:off x="1378" y="255"/>
                <a:ext cx="1430"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19" name="文本框 18"/>
              <p:cNvSpPr txBox="1"/>
              <p:nvPr/>
            </p:nvSpPr>
            <p:spPr>
              <a:xfrm>
                <a:off x="346" y="2369"/>
                <a:ext cx="3462"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20" name="文本框 19"/>
              <p:cNvSpPr txBox="1"/>
              <p:nvPr/>
            </p:nvSpPr>
            <p:spPr>
              <a:xfrm>
                <a:off x="284" y="4484"/>
                <a:ext cx="3584"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22" name="文本框 21"/>
              <p:cNvSpPr txBox="1"/>
              <p:nvPr/>
            </p:nvSpPr>
            <p:spPr>
              <a:xfrm>
                <a:off x="0" y="6841"/>
                <a:ext cx="4143"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grpSp>
            <p:nvGrpSpPr>
              <p:cNvPr id="31" name="组合 30"/>
              <p:cNvGrpSpPr/>
              <p:nvPr/>
            </p:nvGrpSpPr>
            <p:grpSpPr>
              <a:xfrm>
                <a:off x="4361" y="4224"/>
                <a:ext cx="858" cy="1767"/>
                <a:chOff x="4557" y="4202"/>
                <a:chExt cx="1199" cy="2492"/>
              </a:xfrm>
            </p:grpSpPr>
            <p:sp>
              <p:nvSpPr>
                <p:cNvPr id="28" name="矩形 2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 name="矩形 2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44" name="文本框 43"/>
            <p:cNvSpPr txBox="1"/>
            <p:nvPr/>
          </p:nvSpPr>
          <p:spPr>
            <a:xfrm>
              <a:off x="6157" y="9001"/>
              <a:ext cx="473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53" name="曲线连接符 52"/>
            <p:cNvCxnSpPr>
              <a:stCxn id="22"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6" name="曲线连接符 75"/>
            <p:cNvCxnSpPr>
              <a:stCxn id="22" idx="2"/>
              <a:endCxn id="44"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6" name="曲线连接符 85"/>
            <p:cNvCxnSpPr>
              <a:stCxn id="44" idx="1"/>
              <a:endCxn id="79"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111" name="组合 110"/>
            <p:cNvGrpSpPr/>
            <p:nvPr/>
          </p:nvGrpSpPr>
          <p:grpSpPr>
            <a:xfrm>
              <a:off x="3258" y="183"/>
              <a:ext cx="4196" cy="7507"/>
              <a:chOff x="2295" y="183"/>
              <a:chExt cx="4196" cy="7507"/>
            </a:xfrm>
          </p:grpSpPr>
          <p:grpSp>
            <p:nvGrpSpPr>
              <p:cNvPr id="84" name="组合 83"/>
              <p:cNvGrpSpPr/>
              <p:nvPr/>
            </p:nvGrpSpPr>
            <p:grpSpPr>
              <a:xfrm>
                <a:off x="2295" y="183"/>
                <a:ext cx="3998" cy="7507"/>
                <a:chOff x="2276" y="959"/>
                <a:chExt cx="3998" cy="6925"/>
              </a:xfrm>
            </p:grpSpPr>
            <p:sp>
              <p:nvSpPr>
                <p:cNvPr id="79" name="文本框 78"/>
                <p:cNvSpPr txBox="1"/>
                <p:nvPr/>
              </p:nvSpPr>
              <p:spPr>
                <a:xfrm>
                  <a:off x="2276" y="7349"/>
                  <a:ext cx="399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80" name="文本框 79"/>
                <p:cNvSpPr txBox="1"/>
                <p:nvPr/>
              </p:nvSpPr>
              <p:spPr>
                <a:xfrm>
                  <a:off x="2631" y="5741"/>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81" name="文本框 80"/>
                <p:cNvSpPr txBox="1"/>
                <p:nvPr/>
              </p:nvSpPr>
              <p:spPr>
                <a:xfrm>
                  <a:off x="2631" y="4152"/>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82" name="文本框 81"/>
                <p:cNvSpPr txBox="1"/>
                <p:nvPr/>
              </p:nvSpPr>
              <p:spPr>
                <a:xfrm>
                  <a:off x="2471" y="2556"/>
                  <a:ext cx="360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83" name="文本框 82"/>
                <p:cNvSpPr txBox="1"/>
                <p:nvPr/>
              </p:nvSpPr>
              <p:spPr>
                <a:xfrm>
                  <a:off x="3441" y="959"/>
                  <a:ext cx="166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grpSp>
          <p:sp>
            <p:nvSpPr>
              <p:cNvPr id="91" name="左弧形箭头 90"/>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左弧形箭头 91"/>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文本框 93"/>
              <p:cNvSpPr txBox="1"/>
              <p:nvPr/>
            </p:nvSpPr>
            <p:spPr>
              <a:xfrm>
                <a:off x="5458" y="785"/>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5" name="文本框 94"/>
              <p:cNvSpPr txBox="1"/>
              <p:nvPr/>
            </p:nvSpPr>
            <p:spPr>
              <a:xfrm>
                <a:off x="5463" y="1365"/>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96" name="文本框 95"/>
              <p:cNvSpPr txBox="1"/>
              <p:nvPr/>
            </p:nvSpPr>
            <p:spPr>
              <a:xfrm>
                <a:off x="5458" y="5950"/>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7" name="文本框 96"/>
              <p:cNvSpPr txBox="1"/>
              <p:nvPr/>
            </p:nvSpPr>
            <p:spPr>
              <a:xfrm>
                <a:off x="5438" y="6713"/>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grpSp>
        <p:grpSp>
          <p:nvGrpSpPr>
            <p:cNvPr id="102" name="组合 101"/>
            <p:cNvGrpSpPr/>
            <p:nvPr/>
          </p:nvGrpSpPr>
          <p:grpSpPr>
            <a:xfrm>
              <a:off x="5685" y="7689"/>
              <a:ext cx="3319" cy="1402"/>
              <a:chOff x="6177" y="7245"/>
              <a:chExt cx="3319" cy="1402"/>
            </a:xfrm>
          </p:grpSpPr>
          <p:sp>
            <p:nvSpPr>
              <p:cNvPr id="93" name="左弧形箭头 92"/>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文本框 98"/>
              <p:cNvSpPr txBox="1"/>
              <p:nvPr/>
            </p:nvSpPr>
            <p:spPr>
              <a:xfrm>
                <a:off x="7393" y="7245"/>
                <a:ext cx="2103" cy="58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100" name="文本框 99"/>
              <p:cNvSpPr txBox="1"/>
              <p:nvPr/>
            </p:nvSpPr>
            <p:spPr>
              <a:xfrm>
                <a:off x="7453" y="8021"/>
                <a:ext cx="1273"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grpSp>
      </p:grpSp>
      <p:cxnSp>
        <p:nvCxnSpPr>
          <p:cNvPr id="4" name="直接箭头连接符 3"/>
          <p:cNvCxnSpPr>
            <a:stCxn id="82" idx="0"/>
            <a:endCxn id="83" idx="2"/>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5" name="直接箭头连接符 4"/>
          <p:cNvCxnSpPr>
            <a:stCxn id="81" idx="0"/>
            <a:endCxn id="82" idx="2"/>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6" name="直接箭头连接符 5"/>
          <p:cNvCxnSpPr>
            <a:stCxn id="80" idx="0"/>
            <a:endCxn id="81" idx="2"/>
          </p:cNvCxnSpPr>
          <p:nvPr/>
        </p:nvCxnSpPr>
        <p:spPr>
          <a:xfrm flipV="1">
            <a:off x="2819400" y="331978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 name="直接箭头连接符 6"/>
          <p:cNvCxnSpPr>
            <a:stCxn id="79" idx="0"/>
            <a:endCxn id="80" idx="2"/>
          </p:cNvCxnSpPr>
          <p:nvPr/>
        </p:nvCxnSpPr>
        <p:spPr>
          <a:xfrm flipV="1">
            <a:off x="2819400" y="4413885"/>
            <a:ext cx="0" cy="7385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 name="直接箭头连接符 7"/>
          <p:cNvCxnSpPr>
            <a:stCxn id="20" idx="0"/>
            <a:endCxn id="19" idx="2"/>
          </p:cNvCxnSpPr>
          <p:nvPr/>
        </p:nvCxnSpPr>
        <p:spPr>
          <a:xfrm flipV="1">
            <a:off x="7498080" y="2464435"/>
            <a:ext cx="635" cy="97472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10" name="直接箭头连接符 9"/>
          <p:cNvCxnSpPr>
            <a:stCxn id="13" idx="2"/>
            <a:endCxn id="19" idx="0"/>
          </p:cNvCxnSpPr>
          <p:nvPr/>
        </p:nvCxnSpPr>
        <p:spPr>
          <a:xfrm flipH="1">
            <a:off x="7498715" y="1122045"/>
            <a:ext cx="10160" cy="974090"/>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20" idx="2"/>
            <a:endCxn id="22" idx="0"/>
          </p:cNvCxnSpPr>
          <p:nvPr/>
        </p:nvCxnSpPr>
        <p:spPr>
          <a:xfrm flipH="1">
            <a:off x="7495540" y="3807460"/>
            <a:ext cx="2540" cy="112839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grpSp>
        <p:nvGrpSpPr>
          <p:cNvPr id="61" name="组合 60"/>
          <p:cNvGrpSpPr/>
          <p:nvPr/>
        </p:nvGrpSpPr>
        <p:grpSpPr>
          <a:xfrm>
            <a:off x="6346190" y="1152525"/>
            <a:ext cx="1149350" cy="849630"/>
            <a:chOff x="10649" y="781"/>
            <a:chExt cx="1810" cy="1338"/>
          </a:xfrm>
        </p:grpSpPr>
        <p:sp>
          <p:nvSpPr>
            <p:cNvPr id="54" name="文本框 53"/>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55" name="文本框 54"/>
            <p:cNvSpPr txBox="1"/>
            <p:nvPr/>
          </p:nvSpPr>
          <p:spPr>
            <a:xfrm>
              <a:off x="10649" y="1539"/>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60" name="右弧形箭头 59"/>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 name="组合 11"/>
          <p:cNvGrpSpPr/>
          <p:nvPr/>
        </p:nvGrpSpPr>
        <p:grpSpPr>
          <a:xfrm>
            <a:off x="6346190" y="3963670"/>
            <a:ext cx="1149350" cy="849630"/>
            <a:chOff x="10649" y="781"/>
            <a:chExt cx="1810" cy="1338"/>
          </a:xfrm>
        </p:grpSpPr>
        <p:sp>
          <p:nvSpPr>
            <p:cNvPr id="14" name="文本框 13"/>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15" name="文本框 14"/>
            <p:cNvSpPr txBox="1"/>
            <p:nvPr/>
          </p:nvSpPr>
          <p:spPr>
            <a:xfrm>
              <a:off x="10649" y="1539"/>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16" name="右弧形箭头 15"/>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5" name="文本框 44"/>
          <p:cNvSpPr txBox="1"/>
          <p:nvPr/>
        </p:nvSpPr>
        <p:spPr>
          <a:xfrm>
            <a:off x="8180070" y="6352540"/>
            <a:ext cx="298323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dihydroxyacetone phosphate</a:t>
            </a:r>
          </a:p>
        </p:txBody>
      </p:sp>
      <p:grpSp>
        <p:nvGrpSpPr>
          <p:cNvPr id="17" name="组合 16"/>
          <p:cNvGrpSpPr/>
          <p:nvPr/>
        </p:nvGrpSpPr>
        <p:grpSpPr>
          <a:xfrm>
            <a:off x="1550035" y="753745"/>
            <a:ext cx="8577580" cy="5967730"/>
            <a:chOff x="3258" y="183"/>
            <a:chExt cx="13508" cy="9398"/>
          </a:xfrm>
        </p:grpSpPr>
        <p:grpSp>
          <p:nvGrpSpPr>
            <p:cNvPr id="18" name="组合 17"/>
            <p:cNvGrpSpPr/>
            <p:nvPr/>
          </p:nvGrpSpPr>
          <p:grpSpPr>
            <a:xfrm>
              <a:off x="10549" y="183"/>
              <a:ext cx="5219" cy="7166"/>
              <a:chOff x="0" y="255"/>
              <a:chExt cx="5219" cy="7166"/>
            </a:xfrm>
          </p:grpSpPr>
          <p:sp>
            <p:nvSpPr>
              <p:cNvPr id="21" name="文本框 20"/>
              <p:cNvSpPr txBox="1"/>
              <p:nvPr/>
            </p:nvSpPr>
            <p:spPr>
              <a:xfrm>
                <a:off x="1378" y="255"/>
                <a:ext cx="1430"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24" name="文本框 23"/>
              <p:cNvSpPr txBox="1"/>
              <p:nvPr/>
            </p:nvSpPr>
            <p:spPr>
              <a:xfrm>
                <a:off x="346" y="2369"/>
                <a:ext cx="3462"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25" name="文本框 24"/>
              <p:cNvSpPr txBox="1"/>
              <p:nvPr/>
            </p:nvSpPr>
            <p:spPr>
              <a:xfrm>
                <a:off x="284" y="4484"/>
                <a:ext cx="3584"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27" name="文本框 26"/>
              <p:cNvSpPr txBox="1"/>
              <p:nvPr/>
            </p:nvSpPr>
            <p:spPr>
              <a:xfrm>
                <a:off x="0" y="6841"/>
                <a:ext cx="4143"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grpSp>
            <p:nvGrpSpPr>
              <p:cNvPr id="37" name="组合 36"/>
              <p:cNvGrpSpPr/>
              <p:nvPr/>
            </p:nvGrpSpPr>
            <p:grpSpPr>
              <a:xfrm>
                <a:off x="4361" y="4224"/>
                <a:ext cx="858" cy="1767"/>
                <a:chOff x="4557" y="4202"/>
                <a:chExt cx="1199" cy="2492"/>
              </a:xfrm>
            </p:grpSpPr>
            <p:sp>
              <p:nvSpPr>
                <p:cNvPr id="38" name="矩形 3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9" name="矩形 3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40" name="文本框 39"/>
            <p:cNvSpPr txBox="1"/>
            <p:nvPr/>
          </p:nvSpPr>
          <p:spPr>
            <a:xfrm>
              <a:off x="6157" y="9001"/>
              <a:ext cx="473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41" name="曲线连接符 40"/>
            <p:cNvCxnSpPr>
              <a:stCxn id="27"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46" name="曲线连接符 45"/>
            <p:cNvCxnSpPr>
              <a:stCxn id="27" idx="2"/>
              <a:endCxn id="40"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47" name="曲线连接符 46"/>
            <p:cNvCxnSpPr>
              <a:stCxn id="40" idx="1"/>
              <a:endCxn id="50"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48" name="组合 47"/>
            <p:cNvGrpSpPr/>
            <p:nvPr/>
          </p:nvGrpSpPr>
          <p:grpSpPr>
            <a:xfrm>
              <a:off x="3258" y="183"/>
              <a:ext cx="4196" cy="7507"/>
              <a:chOff x="2295" y="183"/>
              <a:chExt cx="4196" cy="7507"/>
            </a:xfrm>
          </p:grpSpPr>
          <p:grpSp>
            <p:nvGrpSpPr>
              <p:cNvPr id="49" name="组合 48"/>
              <p:cNvGrpSpPr/>
              <p:nvPr/>
            </p:nvGrpSpPr>
            <p:grpSpPr>
              <a:xfrm>
                <a:off x="2295" y="183"/>
                <a:ext cx="3998" cy="7507"/>
                <a:chOff x="2276" y="959"/>
                <a:chExt cx="3998" cy="6925"/>
              </a:xfrm>
            </p:grpSpPr>
            <p:sp>
              <p:nvSpPr>
                <p:cNvPr id="50" name="文本框 49"/>
                <p:cNvSpPr txBox="1"/>
                <p:nvPr/>
              </p:nvSpPr>
              <p:spPr>
                <a:xfrm>
                  <a:off x="2276" y="7349"/>
                  <a:ext cx="399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51" name="文本框 50"/>
                <p:cNvSpPr txBox="1"/>
                <p:nvPr/>
              </p:nvSpPr>
              <p:spPr>
                <a:xfrm>
                  <a:off x="2631" y="5741"/>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52" name="文本框 51"/>
                <p:cNvSpPr txBox="1"/>
                <p:nvPr/>
              </p:nvSpPr>
              <p:spPr>
                <a:xfrm>
                  <a:off x="2631" y="4152"/>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56" name="文本框 55"/>
                <p:cNvSpPr txBox="1"/>
                <p:nvPr/>
              </p:nvSpPr>
              <p:spPr>
                <a:xfrm>
                  <a:off x="2471" y="2556"/>
                  <a:ext cx="360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57" name="文本框 56"/>
                <p:cNvSpPr txBox="1"/>
                <p:nvPr/>
              </p:nvSpPr>
              <p:spPr>
                <a:xfrm>
                  <a:off x="3441" y="959"/>
                  <a:ext cx="166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grpSp>
          <p:sp>
            <p:nvSpPr>
              <p:cNvPr id="58" name="左弧形箭头 57"/>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左弧形箭头 58"/>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文本框 61"/>
              <p:cNvSpPr txBox="1"/>
              <p:nvPr/>
            </p:nvSpPr>
            <p:spPr>
              <a:xfrm>
                <a:off x="5458" y="785"/>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63" name="文本框 62"/>
              <p:cNvSpPr txBox="1"/>
              <p:nvPr/>
            </p:nvSpPr>
            <p:spPr>
              <a:xfrm>
                <a:off x="5463" y="1365"/>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64" name="文本框 63"/>
              <p:cNvSpPr txBox="1"/>
              <p:nvPr/>
            </p:nvSpPr>
            <p:spPr>
              <a:xfrm>
                <a:off x="5458" y="5950"/>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65" name="文本框 64"/>
              <p:cNvSpPr txBox="1"/>
              <p:nvPr/>
            </p:nvSpPr>
            <p:spPr>
              <a:xfrm>
                <a:off x="5438" y="6713"/>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grpSp>
        <p:grpSp>
          <p:nvGrpSpPr>
            <p:cNvPr id="66" name="组合 65"/>
            <p:cNvGrpSpPr/>
            <p:nvPr/>
          </p:nvGrpSpPr>
          <p:grpSpPr>
            <a:xfrm>
              <a:off x="5685" y="7689"/>
              <a:ext cx="3319" cy="1402"/>
              <a:chOff x="6177" y="7245"/>
              <a:chExt cx="3319" cy="1402"/>
            </a:xfrm>
          </p:grpSpPr>
          <p:sp>
            <p:nvSpPr>
              <p:cNvPr id="67" name="左弧形箭头 66"/>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文本框 67"/>
              <p:cNvSpPr txBox="1"/>
              <p:nvPr/>
            </p:nvSpPr>
            <p:spPr>
              <a:xfrm>
                <a:off x="7393" y="7245"/>
                <a:ext cx="2103" cy="58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69" name="文本框 68"/>
              <p:cNvSpPr txBox="1"/>
              <p:nvPr/>
            </p:nvSpPr>
            <p:spPr>
              <a:xfrm>
                <a:off x="7453" y="8021"/>
                <a:ext cx="1273"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grpSp>
      </p:grpSp>
      <p:cxnSp>
        <p:nvCxnSpPr>
          <p:cNvPr id="70" name="直接箭头连接符 69"/>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1" name="直接箭头连接符 70"/>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flipV="1">
            <a:off x="2819400" y="331978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3" name="直接箭头连接符 72"/>
          <p:cNvCxnSpPr/>
          <p:nvPr/>
        </p:nvCxnSpPr>
        <p:spPr>
          <a:xfrm flipV="1">
            <a:off x="2819400" y="4413885"/>
            <a:ext cx="0" cy="7385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74" name="组合 73"/>
          <p:cNvGrpSpPr/>
          <p:nvPr/>
        </p:nvGrpSpPr>
        <p:grpSpPr>
          <a:xfrm>
            <a:off x="1550035" y="753745"/>
            <a:ext cx="8577580" cy="5967730"/>
            <a:chOff x="3258" y="183"/>
            <a:chExt cx="13508" cy="9398"/>
          </a:xfrm>
        </p:grpSpPr>
        <p:grpSp>
          <p:nvGrpSpPr>
            <p:cNvPr id="75" name="组合 74"/>
            <p:cNvGrpSpPr/>
            <p:nvPr/>
          </p:nvGrpSpPr>
          <p:grpSpPr>
            <a:xfrm>
              <a:off x="10549" y="183"/>
              <a:ext cx="5219" cy="7166"/>
              <a:chOff x="0" y="255"/>
              <a:chExt cx="5219" cy="7166"/>
            </a:xfrm>
          </p:grpSpPr>
          <p:sp>
            <p:nvSpPr>
              <p:cNvPr id="77" name="文本框 76"/>
              <p:cNvSpPr txBox="1"/>
              <p:nvPr/>
            </p:nvSpPr>
            <p:spPr>
              <a:xfrm>
                <a:off x="1378" y="255"/>
                <a:ext cx="1430"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78" name="文本框 77"/>
              <p:cNvSpPr txBox="1"/>
              <p:nvPr/>
            </p:nvSpPr>
            <p:spPr>
              <a:xfrm>
                <a:off x="346" y="2369"/>
                <a:ext cx="3462"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85" name="文本框 84"/>
              <p:cNvSpPr txBox="1"/>
              <p:nvPr/>
            </p:nvSpPr>
            <p:spPr>
              <a:xfrm>
                <a:off x="284" y="4484"/>
                <a:ext cx="3584"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87" name="文本框 86"/>
              <p:cNvSpPr txBox="1"/>
              <p:nvPr/>
            </p:nvSpPr>
            <p:spPr>
              <a:xfrm>
                <a:off x="0" y="6841"/>
                <a:ext cx="4143"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grpSp>
            <p:nvGrpSpPr>
              <p:cNvPr id="88" name="组合 87"/>
              <p:cNvGrpSpPr/>
              <p:nvPr/>
            </p:nvGrpSpPr>
            <p:grpSpPr>
              <a:xfrm>
                <a:off x="4361" y="4224"/>
                <a:ext cx="858" cy="1767"/>
                <a:chOff x="4557" y="4202"/>
                <a:chExt cx="1199" cy="2492"/>
              </a:xfrm>
            </p:grpSpPr>
            <p:sp>
              <p:nvSpPr>
                <p:cNvPr id="89" name="矩形 88"/>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0" name="矩形 89"/>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98" name="文本框 97"/>
            <p:cNvSpPr txBox="1"/>
            <p:nvPr/>
          </p:nvSpPr>
          <p:spPr>
            <a:xfrm>
              <a:off x="6157" y="9001"/>
              <a:ext cx="473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101" name="曲线连接符 100"/>
            <p:cNvCxnSpPr>
              <a:stCxn id="87"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03" name="曲线连接符 102"/>
            <p:cNvCxnSpPr>
              <a:stCxn id="87" idx="2"/>
              <a:endCxn id="98"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104" name="曲线连接符 103"/>
            <p:cNvCxnSpPr>
              <a:stCxn id="98" idx="1"/>
              <a:endCxn id="107"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105" name="组合 104"/>
            <p:cNvGrpSpPr/>
            <p:nvPr/>
          </p:nvGrpSpPr>
          <p:grpSpPr>
            <a:xfrm>
              <a:off x="3258" y="183"/>
              <a:ext cx="4196" cy="7507"/>
              <a:chOff x="2295" y="183"/>
              <a:chExt cx="4196" cy="7507"/>
            </a:xfrm>
          </p:grpSpPr>
          <p:grpSp>
            <p:nvGrpSpPr>
              <p:cNvPr id="106" name="组合 105"/>
              <p:cNvGrpSpPr/>
              <p:nvPr/>
            </p:nvGrpSpPr>
            <p:grpSpPr>
              <a:xfrm>
                <a:off x="2295" y="183"/>
                <a:ext cx="3998" cy="7507"/>
                <a:chOff x="2276" y="959"/>
                <a:chExt cx="3998" cy="6925"/>
              </a:xfrm>
            </p:grpSpPr>
            <p:sp>
              <p:nvSpPr>
                <p:cNvPr id="107" name="文本框 106"/>
                <p:cNvSpPr txBox="1"/>
                <p:nvPr/>
              </p:nvSpPr>
              <p:spPr>
                <a:xfrm>
                  <a:off x="2276" y="7349"/>
                  <a:ext cx="399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108" name="文本框 107"/>
                <p:cNvSpPr txBox="1"/>
                <p:nvPr/>
              </p:nvSpPr>
              <p:spPr>
                <a:xfrm>
                  <a:off x="2631" y="5741"/>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109" name="文本框 108"/>
                <p:cNvSpPr txBox="1"/>
                <p:nvPr/>
              </p:nvSpPr>
              <p:spPr>
                <a:xfrm>
                  <a:off x="2631" y="4152"/>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110" name="文本框 109"/>
                <p:cNvSpPr txBox="1"/>
                <p:nvPr/>
              </p:nvSpPr>
              <p:spPr>
                <a:xfrm>
                  <a:off x="2471" y="2556"/>
                  <a:ext cx="360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112" name="文本框 111"/>
                <p:cNvSpPr txBox="1"/>
                <p:nvPr/>
              </p:nvSpPr>
              <p:spPr>
                <a:xfrm>
                  <a:off x="3441" y="959"/>
                  <a:ext cx="166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grpSp>
          <p:sp>
            <p:nvSpPr>
              <p:cNvPr id="113" name="左弧形箭头 112"/>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左弧形箭头 113"/>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文本框 114"/>
              <p:cNvSpPr txBox="1"/>
              <p:nvPr/>
            </p:nvSpPr>
            <p:spPr>
              <a:xfrm>
                <a:off x="5458" y="785"/>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116" name="文本框 115"/>
              <p:cNvSpPr txBox="1"/>
              <p:nvPr/>
            </p:nvSpPr>
            <p:spPr>
              <a:xfrm>
                <a:off x="5463" y="1365"/>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117" name="文本框 116"/>
              <p:cNvSpPr txBox="1"/>
              <p:nvPr/>
            </p:nvSpPr>
            <p:spPr>
              <a:xfrm>
                <a:off x="5458" y="5950"/>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118" name="文本框 117"/>
              <p:cNvSpPr txBox="1"/>
              <p:nvPr/>
            </p:nvSpPr>
            <p:spPr>
              <a:xfrm>
                <a:off x="5438" y="6713"/>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grpSp>
        <p:grpSp>
          <p:nvGrpSpPr>
            <p:cNvPr id="119" name="组合 118"/>
            <p:cNvGrpSpPr/>
            <p:nvPr/>
          </p:nvGrpSpPr>
          <p:grpSpPr>
            <a:xfrm>
              <a:off x="5685" y="7689"/>
              <a:ext cx="3319" cy="1402"/>
              <a:chOff x="6177" y="7245"/>
              <a:chExt cx="3319" cy="1402"/>
            </a:xfrm>
          </p:grpSpPr>
          <p:sp>
            <p:nvSpPr>
              <p:cNvPr id="120" name="左弧形箭头 119"/>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1" name="文本框 120"/>
              <p:cNvSpPr txBox="1"/>
              <p:nvPr/>
            </p:nvSpPr>
            <p:spPr>
              <a:xfrm>
                <a:off x="7393" y="7245"/>
                <a:ext cx="2103" cy="58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122" name="文本框 121"/>
              <p:cNvSpPr txBox="1"/>
              <p:nvPr/>
            </p:nvSpPr>
            <p:spPr>
              <a:xfrm>
                <a:off x="7453" y="8021"/>
                <a:ext cx="1273"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grpSp>
      </p:grpSp>
      <p:cxnSp>
        <p:nvCxnSpPr>
          <p:cNvPr id="123" name="直接箭头连接符 122"/>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24" name="直接箭头连接符 123"/>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sp>
        <p:nvSpPr>
          <p:cNvPr id="125" name="文本框 124"/>
          <p:cNvSpPr txBox="1"/>
          <p:nvPr/>
        </p:nvSpPr>
        <p:spPr>
          <a:xfrm>
            <a:off x="8949055" y="1738630"/>
            <a:ext cx="2735580" cy="2306955"/>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net energy change:</a:t>
            </a:r>
          </a:p>
          <a:p>
            <a:pPr algn="l"/>
            <a:endParaRPr kumimoji="1" lang="en-US" altLang="zh-CN" b="1" dirty="0">
              <a:latin typeface="Times New Roman" panose="02020503050405090304" pitchFamily="18" charset="0"/>
              <a:cs typeface="Times New Roman" panose="02020503050405090304" pitchFamily="18" charset="0"/>
            </a:endParaRPr>
          </a:p>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- 2ATP + </a:t>
            </a:r>
            <a:r>
              <a:rPr kumimoji="1" lang="en-US" altLang="zh-CN" b="1" dirty="0">
                <a:solidFill>
                  <a:srgbClr val="C00000"/>
                </a:solidFill>
                <a:latin typeface="Times New Roman" panose="02020503050405090304" pitchFamily="18" charset="0"/>
                <a:cs typeface="Times New Roman" panose="02020503050405090304" pitchFamily="18" charset="0"/>
              </a:rPr>
              <a:t>4ATP + 2NADH</a:t>
            </a:r>
          </a:p>
          <a:p>
            <a:pPr algn="l"/>
            <a:endParaRPr kumimoji="1" lang="en-US" altLang="zh-CN" b="1" dirty="0">
              <a:solidFill>
                <a:schemeClr val="tx1"/>
              </a:solidFill>
              <a:latin typeface="Times New Roman" panose="02020503050405090304" pitchFamily="18" charset="0"/>
              <a:cs typeface="Times New Roman" panose="02020503050405090304" pitchFamily="18" charset="0"/>
            </a:endParaRPr>
          </a:p>
          <a:p>
            <a:pPr algn="l"/>
            <a:r>
              <a:rPr kumimoji="1" lang="en-US" altLang="zh-CN" b="1" dirty="0">
                <a:solidFill>
                  <a:schemeClr val="tx1"/>
                </a:solidFill>
                <a:latin typeface="Times New Roman" panose="02020503050405090304" pitchFamily="18" charset="0"/>
                <a:cs typeface="Times New Roman" panose="02020503050405090304" pitchFamily="18" charset="0"/>
              </a:rPr>
              <a:t>(1NADH = 2.5 ATP)</a:t>
            </a:r>
          </a:p>
          <a:p>
            <a:pPr algn="l"/>
            <a:endParaRPr kumimoji="1" lang="en-US" altLang="zh-CN" b="1" dirty="0">
              <a:solidFill>
                <a:schemeClr val="tx1"/>
              </a:solidFill>
              <a:latin typeface="Times New Roman" panose="02020503050405090304" pitchFamily="18" charset="0"/>
              <a:cs typeface="Times New Roman" panose="02020503050405090304" pitchFamily="18" charset="0"/>
            </a:endParaRPr>
          </a:p>
          <a:p>
            <a:pPr algn="l"/>
            <a:r>
              <a:rPr kumimoji="1" lang="en-US" altLang="zh-CN" b="1" dirty="0">
                <a:solidFill>
                  <a:schemeClr val="tx1"/>
                </a:solidFill>
                <a:latin typeface="Times New Roman" panose="02020503050405090304" pitchFamily="18" charset="0"/>
                <a:cs typeface="Times New Roman" panose="02020503050405090304" pitchFamily="18" charset="0"/>
              </a:rPr>
              <a:t>= 7ATP/Glucose</a:t>
            </a:r>
            <a:endParaRPr kumimoji="1" lang="en-US" altLang="zh-CN" b="1" dirty="0">
              <a:solidFill>
                <a:srgbClr val="C00000"/>
              </a:solidFill>
              <a:latin typeface="Times New Roman" panose="02020503050405090304" pitchFamily="18" charset="0"/>
              <a:cs typeface="Times New Roman" panose="02020503050405090304" pitchFamily="18" charset="0"/>
            </a:endParaRPr>
          </a:p>
          <a:p>
            <a:pPr algn="l"/>
            <a:endParaRPr kumimoji="1" lang="en-US" altLang="zh-CN" b="1" dirty="0">
              <a:solidFill>
                <a:srgbClr val="C00000"/>
              </a:solidFill>
              <a:latin typeface="Times New Roman" panose="02020503050405090304" pitchFamily="18" charset="0"/>
              <a:cs typeface="Times New Roman" panose="02020503050405090304" pitchFamily="18" charset="0"/>
            </a:endParaRPr>
          </a:p>
        </p:txBody>
      </p:sp>
      <p:sp>
        <p:nvSpPr>
          <p:cNvPr id="127" name="操作按钮: 后退或上一个 126">
            <a:hlinkClick r:id="rId3" action="ppaction://hlinksldjump" highlightClick="1"/>
            <a:extLst>
              <a:ext uri="{FF2B5EF4-FFF2-40B4-BE49-F238E27FC236}">
                <a16:creationId xmlns:a16="http://schemas.microsoft.com/office/drawing/2014/main" id="{123B3D45-087C-1A41-9232-0959D2E89C32}"/>
              </a:ext>
            </a:extLst>
          </p:cNvPr>
          <p:cNvSpPr/>
          <p:nvPr/>
        </p:nvSpPr>
        <p:spPr>
          <a:xfrm>
            <a:off x="102186" y="619696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44385197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18</a:t>
            </a:fld>
            <a:endParaRPr kumimoji="1" lang="zh-CN" altLang="en-US"/>
          </a:p>
        </p:txBody>
      </p:sp>
      <p:sp>
        <p:nvSpPr>
          <p:cNvPr id="3" name="文本框 2"/>
          <p:cNvSpPr txBox="1"/>
          <p:nvPr/>
        </p:nvSpPr>
        <p:spPr>
          <a:xfrm>
            <a:off x="4384407" y="-24384"/>
            <a:ext cx="34220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Preparatory phase</a:t>
            </a:r>
          </a:p>
        </p:txBody>
      </p:sp>
      <p:pic>
        <p:nvPicPr>
          <p:cNvPr id="5" name="图片 4"/>
          <p:cNvPicPr>
            <a:picLocks noChangeAspect="1"/>
          </p:cNvPicPr>
          <p:nvPr/>
        </p:nvPicPr>
        <p:blipFill>
          <a:blip r:embed="rId3"/>
          <a:stretch>
            <a:fillRect/>
          </a:stretch>
        </p:blipFill>
        <p:spPr>
          <a:xfrm>
            <a:off x="27940" y="617855"/>
            <a:ext cx="6362700" cy="6103620"/>
          </a:xfrm>
          <a:prstGeom prst="rect">
            <a:avLst/>
          </a:prstGeom>
        </p:spPr>
      </p:pic>
      <p:sp>
        <p:nvSpPr>
          <p:cNvPr id="6" name="文本框 5"/>
          <p:cNvSpPr txBox="1"/>
          <p:nvPr/>
        </p:nvSpPr>
        <p:spPr>
          <a:xfrm>
            <a:off x="6772275" y="617855"/>
            <a:ext cx="5334000" cy="624713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Two priming reactions in this phase, phosphorylation of glucose and phosphory-lation of F-6-P, each consumes an ATP.</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In the preparatory phase of glycolysis, two ATPs are required for stimulation. No substrate level phosphorylation, no oxidative phosphorylation.</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 hexose is finally hydrolyzed to two triose, glyceraldehyde 3-phosphate and dihydroxy-acetone phosphate after four steps.</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Phosphorylation can retain the intermediates in cell, conserve energy in the formation of phosphate esters and activates the reactions by providing binding energy between phosphate groups and certain sites in the enzyme.</a:t>
            </a:r>
          </a:p>
        </p:txBody>
      </p:sp>
      <p:sp>
        <p:nvSpPr>
          <p:cNvPr id="8" name="操作按钮: 后退或上一个 7">
            <a:hlinkClick r:id="rId4" action="ppaction://hlinksldjump" highlightClick="1"/>
            <a:extLst>
              <a:ext uri="{FF2B5EF4-FFF2-40B4-BE49-F238E27FC236}">
                <a16:creationId xmlns:a16="http://schemas.microsoft.com/office/drawing/2014/main" id="{123B3D45-087C-1A41-9232-0959D2E89C32}"/>
              </a:ext>
            </a:extLst>
          </p:cNvPr>
          <p:cNvSpPr/>
          <p:nvPr/>
        </p:nvSpPr>
        <p:spPr>
          <a:xfrm>
            <a:off x="143023" y="6160069"/>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44239334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19</a:t>
            </a:fld>
            <a:endParaRPr kumimoji="1" lang="zh-CN" altLang="en-US"/>
          </a:p>
        </p:txBody>
      </p:sp>
      <p:sp>
        <p:nvSpPr>
          <p:cNvPr id="3" name="文本框 2"/>
          <p:cNvSpPr txBox="1"/>
          <p:nvPr/>
        </p:nvSpPr>
        <p:spPr>
          <a:xfrm>
            <a:off x="4892090" y="-24384"/>
            <a:ext cx="240665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Payoff phase</a:t>
            </a:r>
          </a:p>
        </p:txBody>
      </p:sp>
      <p:sp>
        <p:nvSpPr>
          <p:cNvPr id="4" name="文本框 3"/>
          <p:cNvSpPr txBox="1"/>
          <p:nvPr/>
        </p:nvSpPr>
        <p:spPr>
          <a:xfrm>
            <a:off x="7538085" y="1727200"/>
            <a:ext cx="4483735" cy="403098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Remember that one glucose has been converted to two glyceraldehyde-3-phosphate in the preparatory phase.</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Each phospho-triose generates 2ATP and 1 NADH through two substrate level phosphorylation reactions and one dehydrogenation reaction.</a:t>
            </a: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3"/>
          <a:stretch>
            <a:fillRect/>
          </a:stretch>
        </p:blipFill>
        <p:spPr>
          <a:xfrm>
            <a:off x="159385" y="763905"/>
            <a:ext cx="7378700" cy="5957570"/>
          </a:xfrm>
          <a:prstGeom prst="rect">
            <a:avLst/>
          </a:prstGeom>
        </p:spPr>
      </p:pic>
      <p:sp>
        <p:nvSpPr>
          <p:cNvPr id="7" name="操作按钮: 后退或上一个 6">
            <a:hlinkClick r:id="rId4" action="ppaction://hlinksldjump" highlightClick="1"/>
            <a:extLst>
              <a:ext uri="{FF2B5EF4-FFF2-40B4-BE49-F238E27FC236}">
                <a16:creationId xmlns:a16="http://schemas.microsoft.com/office/drawing/2014/main" id="{123B3D45-087C-1A41-9232-0959D2E89C32}"/>
              </a:ext>
            </a:extLst>
          </p:cNvPr>
          <p:cNvSpPr/>
          <p:nvPr/>
        </p:nvSpPr>
        <p:spPr>
          <a:xfrm>
            <a:off x="0" y="624054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7988009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7CE5386-FA79-A14E-93A2-1DE0509727FA}"/>
              </a:ext>
            </a:extLst>
          </p:cNvPr>
          <p:cNvPicPr>
            <a:picLocks noChangeAspect="1"/>
          </p:cNvPicPr>
          <p:nvPr/>
        </p:nvPicPr>
        <p:blipFill rotWithShape="1">
          <a:blip r:embed="rId3">
            <a:alphaModFix amt="45000"/>
          </a:blip>
          <a:srcRect t="14841" b="10335"/>
          <a:stretch/>
        </p:blipFill>
        <p:spPr>
          <a:xfrm>
            <a:off x="1911685" y="0"/>
            <a:ext cx="8839199" cy="6858000"/>
          </a:xfrm>
          <a:prstGeom prst="rect">
            <a:avLst/>
          </a:prstGeom>
        </p:spPr>
      </p:pic>
      <p:sp>
        <p:nvSpPr>
          <p:cNvPr id="5" name="文本框 4">
            <a:extLst>
              <a:ext uri="{FF2B5EF4-FFF2-40B4-BE49-F238E27FC236}">
                <a16:creationId xmlns:a16="http://schemas.microsoft.com/office/drawing/2014/main" id="{211124CA-B119-BD4A-A1E3-7A7D6F0F9126}"/>
              </a:ext>
            </a:extLst>
          </p:cNvPr>
          <p:cNvSpPr txBox="1"/>
          <p:nvPr/>
        </p:nvSpPr>
        <p:spPr>
          <a:xfrm>
            <a:off x="3538087" y="0"/>
            <a:ext cx="5115824" cy="923330"/>
          </a:xfrm>
          <a:prstGeom prst="rect">
            <a:avLst/>
          </a:prstGeom>
          <a:noFill/>
        </p:spPr>
        <p:txBody>
          <a:bodyPr wrap="none" rtlCol="0">
            <a:spAutoFit/>
          </a:bodyPr>
          <a:lstStyle/>
          <a:p>
            <a:r>
              <a:rPr kumimoji="1" lang="en-US" altLang="zh-CN" sz="5400" b="1" dirty="0">
                <a:latin typeface="Times New Roman" panose="02020603050405020304" pitchFamily="18" charset="0"/>
                <a:cs typeface="Times New Roman" panose="02020603050405020304" pitchFamily="18" charset="0"/>
              </a:rPr>
              <a:t>Group</a:t>
            </a:r>
            <a:r>
              <a:rPr kumimoji="1" lang="zh-CN" altLang="en-US" sz="5400" b="1" dirty="0">
                <a:latin typeface="Times New Roman" panose="02020603050405020304" pitchFamily="18" charset="0"/>
                <a:cs typeface="Times New Roman" panose="02020603050405020304" pitchFamily="18" charset="0"/>
              </a:rPr>
              <a:t> </a:t>
            </a:r>
            <a:r>
              <a:rPr kumimoji="1" lang="en-US" altLang="zh-CN" sz="5400" b="1" dirty="0">
                <a:latin typeface="Times New Roman" panose="02020603050405020304" pitchFamily="18" charset="0"/>
                <a:cs typeface="Times New Roman" panose="02020603050405020304" pitchFamily="18" charset="0"/>
              </a:rPr>
              <a:t>Members</a:t>
            </a:r>
            <a:endParaRPr kumimoji="1" lang="zh-CN" altLang="en-US" sz="54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B2C1EE4-71C0-2142-B1AC-380EB323016F}"/>
              </a:ext>
            </a:extLst>
          </p:cNvPr>
          <p:cNvSpPr txBox="1"/>
          <p:nvPr/>
        </p:nvSpPr>
        <p:spPr>
          <a:xfrm>
            <a:off x="1996158" y="1923508"/>
            <a:ext cx="8199681" cy="2062103"/>
          </a:xfrm>
          <a:prstGeom prst="rect">
            <a:avLst/>
          </a:prstGeom>
          <a:noFill/>
        </p:spPr>
        <p:txBody>
          <a:bodyPr wrap="none" rtlCol="0">
            <a:spAutoFit/>
          </a:bodyPr>
          <a:lstStyle/>
          <a:p>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崔逸丰</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Amino</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Acid</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Metabolism</a:t>
            </a:r>
          </a:p>
          <a:p>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戴玥</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Carbohydrate</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Degradation</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Metabolism</a:t>
            </a:r>
          </a:p>
          <a:p>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吴亦乐</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Lipid</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Metabolism</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endPar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endParaRPr>
          </a:p>
          <a:p>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钟子涵</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Carbohydrate</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Synthesis</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Metabolism</a:t>
            </a:r>
            <a:endPar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BC199B62-1D97-044D-A64B-0AC1A5BBC228}"/>
              </a:ext>
            </a:extLst>
          </p:cNvPr>
          <p:cNvSpPr>
            <a:spLocks noGrp="1"/>
          </p:cNvSpPr>
          <p:nvPr>
            <p:ph type="sldNum" sz="quarter" idx="12"/>
          </p:nvPr>
        </p:nvSpPr>
        <p:spPr/>
        <p:txBody>
          <a:bodyPr/>
          <a:lstStyle/>
          <a:p>
            <a:fld id="{5E76B1EE-AE3B-394A-A436-A181DB799049}" type="slidenum">
              <a:rPr kumimoji="1" lang="zh-CN" altLang="en-US" smtClean="0"/>
              <a:t>2</a:t>
            </a:fld>
            <a:endParaRPr kumimoji="1" lang="zh-CN" altLang="en-US"/>
          </a:p>
        </p:txBody>
      </p:sp>
    </p:spTree>
    <p:extLst>
      <p:ext uri="{BB962C8B-B14F-4D97-AF65-F5344CB8AC3E}">
        <p14:creationId xmlns:p14="http://schemas.microsoft.com/office/powerpoint/2010/main" val="233851619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38"/>
          <p:cNvGrpSpPr/>
          <p:nvPr/>
        </p:nvGrpSpPr>
        <p:grpSpPr>
          <a:xfrm>
            <a:off x="488950" y="59690"/>
            <a:ext cx="11130280" cy="6692900"/>
            <a:chOff x="1058" y="306"/>
            <a:chExt cx="16991" cy="10540"/>
          </a:xfrm>
        </p:grpSpPr>
        <p:grpSp>
          <p:nvGrpSpPr>
            <p:cNvPr id="143" name="组合 142"/>
            <p:cNvGrpSpPr/>
            <p:nvPr/>
          </p:nvGrpSpPr>
          <p:grpSpPr>
            <a:xfrm>
              <a:off x="1821" y="822"/>
              <a:ext cx="14507" cy="8912"/>
              <a:chOff x="2160" y="1243"/>
              <a:chExt cx="14507" cy="8912"/>
            </a:xfrm>
          </p:grpSpPr>
          <p:pic>
            <p:nvPicPr>
              <p:cNvPr id="131" name="图片 130"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660000">
                <a:off x="10710" y="760"/>
                <a:ext cx="1437" cy="3665"/>
              </a:xfrm>
              <a:prstGeom prst="rect">
                <a:avLst/>
              </a:prstGeom>
            </p:spPr>
          </p:pic>
          <p:grpSp>
            <p:nvGrpSpPr>
              <p:cNvPr id="142" name="组合 141"/>
              <p:cNvGrpSpPr/>
              <p:nvPr/>
            </p:nvGrpSpPr>
            <p:grpSpPr>
              <a:xfrm>
                <a:off x="2160" y="1243"/>
                <a:ext cx="14507" cy="8912"/>
                <a:chOff x="2160" y="1243"/>
                <a:chExt cx="14507" cy="8912"/>
              </a:xfrm>
            </p:grpSpPr>
            <p:grpSp>
              <p:nvGrpSpPr>
                <p:cNvPr id="135" name="组合 134"/>
                <p:cNvGrpSpPr/>
                <p:nvPr/>
              </p:nvGrpSpPr>
              <p:grpSpPr>
                <a:xfrm>
                  <a:off x="2160" y="1243"/>
                  <a:ext cx="14507" cy="8912"/>
                  <a:chOff x="2160" y="1435"/>
                  <a:chExt cx="14507" cy="8912"/>
                </a:xfrm>
              </p:grpSpPr>
              <p:sp>
                <p:nvSpPr>
                  <p:cNvPr id="3" name="文本框 2"/>
                  <p:cNvSpPr txBox="1"/>
                  <p:nvPr/>
                </p:nvSpPr>
                <p:spPr>
                  <a:xfrm>
                    <a:off x="6892" y="5450"/>
                    <a:ext cx="4695" cy="919"/>
                  </a:xfrm>
                  <a:prstGeom prst="rect">
                    <a:avLst/>
                  </a:prstGeom>
                  <a:noFill/>
                  <a:ln>
                    <a:solidFill>
                      <a:schemeClr val="accent5"/>
                    </a:solidFill>
                  </a:ln>
                </p:spPr>
                <p:txBody>
                  <a:bodyPr wrap="square" rtlCol="0">
                    <a:spAutoFit/>
                  </a:bodyPr>
                  <a:lstStyle/>
                  <a:p>
                    <a:pPr algn="ctr"/>
                    <a:r>
                      <a:rPr kumimoji="1" lang="en-US" altLang="zh-CN" sz="3200" b="1" dirty="0">
                        <a:solidFill>
                          <a:schemeClr val="tx1"/>
                        </a:solidFill>
                        <a:latin typeface="Times New Roman" panose="02020503050405090304" pitchFamily="18" charset="0"/>
                        <a:cs typeface="Times New Roman" panose="02020503050405090304" pitchFamily="18" charset="0"/>
                      </a:rPr>
                      <a:t>Citric acid cycle</a:t>
                    </a:r>
                  </a:p>
                </p:txBody>
              </p:sp>
              <p:grpSp>
                <p:nvGrpSpPr>
                  <p:cNvPr id="134" name="组合 133"/>
                  <p:cNvGrpSpPr/>
                  <p:nvPr/>
                </p:nvGrpSpPr>
                <p:grpSpPr>
                  <a:xfrm>
                    <a:off x="2160" y="1435"/>
                    <a:ext cx="14507" cy="8912"/>
                    <a:chOff x="2143" y="1051"/>
                    <a:chExt cx="14507" cy="8912"/>
                  </a:xfrm>
                </p:grpSpPr>
                <p:grpSp>
                  <p:nvGrpSpPr>
                    <p:cNvPr id="129" name="组合 128"/>
                    <p:cNvGrpSpPr/>
                    <p:nvPr/>
                  </p:nvGrpSpPr>
                  <p:grpSpPr>
                    <a:xfrm>
                      <a:off x="2143" y="1051"/>
                      <a:ext cx="14507" cy="8912"/>
                      <a:chOff x="449" y="1665"/>
                      <a:chExt cx="12337" cy="8724"/>
                    </a:xfrm>
                  </p:grpSpPr>
                  <p:pic>
                    <p:nvPicPr>
                      <p:cNvPr id="61" name="图片 60"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440000">
                        <a:off x="2916" y="1195"/>
                        <a:ext cx="1440" cy="3587"/>
                      </a:xfrm>
                      <a:prstGeom prst="rect">
                        <a:avLst/>
                      </a:prstGeom>
                    </p:spPr>
                  </p:pic>
                  <p:sp>
                    <p:nvSpPr>
                      <p:cNvPr id="107" name="文本框 106"/>
                      <p:cNvSpPr txBox="1"/>
                      <p:nvPr/>
                    </p:nvSpPr>
                    <p:spPr>
                      <a:xfrm>
                        <a:off x="9713" y="8431"/>
                        <a:ext cx="2467" cy="568"/>
                      </a:xfrm>
                      <a:prstGeom prst="rect">
                        <a:avLst/>
                      </a:prstGeom>
                      <a:noFill/>
                    </p:spPr>
                    <p:txBody>
                      <a:bodyPr wrap="square" rtlCol="0" anchor="t">
                        <a:spAutoFit/>
                      </a:bodyPr>
                      <a:lstStyle/>
                      <a:p>
                        <a:pPr algn="l"/>
                        <a:r>
                          <a:rPr kumimoji="1" lang="en-US" altLang="zh-CN" b="1" dirty="0">
                            <a:latin typeface="Times New Roman" panose="02020503050405090304" pitchFamily="18" charset="0"/>
                            <a:cs typeface="Times New Roman" panose="02020503050405090304" pitchFamily="18" charset="0"/>
                          </a:rPr>
                          <a:t>ɑ-ketoglutarate</a:t>
                        </a:r>
                      </a:p>
                    </p:txBody>
                  </p:sp>
                  <p:grpSp>
                    <p:nvGrpSpPr>
                      <p:cNvPr id="108" name="组合 107"/>
                      <p:cNvGrpSpPr/>
                      <p:nvPr/>
                    </p:nvGrpSpPr>
                    <p:grpSpPr>
                      <a:xfrm>
                        <a:off x="449" y="1665"/>
                        <a:ext cx="12337" cy="8724"/>
                        <a:chOff x="449" y="1665"/>
                        <a:chExt cx="12337" cy="8725"/>
                      </a:xfrm>
                    </p:grpSpPr>
                    <p:sp>
                      <p:nvSpPr>
                        <p:cNvPr id="109" name="文本框 108"/>
                        <p:cNvSpPr txBox="1"/>
                        <p:nvPr/>
                      </p:nvSpPr>
                      <p:spPr>
                        <a:xfrm>
                          <a:off x="6195" y="1665"/>
                          <a:ext cx="208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p>
                      </p:txBody>
                    </p:sp>
                    <p:grpSp>
                      <p:nvGrpSpPr>
                        <p:cNvPr id="111" name="组合 110"/>
                        <p:cNvGrpSpPr/>
                        <p:nvPr/>
                      </p:nvGrpSpPr>
                      <p:grpSpPr>
                        <a:xfrm>
                          <a:off x="5087" y="2269"/>
                          <a:ext cx="5779" cy="8121"/>
                          <a:chOff x="9863" y="-192"/>
                          <a:chExt cx="5525" cy="5563"/>
                        </a:xfrm>
                      </p:grpSpPr>
                      <p:grpSp>
                        <p:nvGrpSpPr>
                          <p:cNvPr id="112" name="组合 111"/>
                          <p:cNvGrpSpPr/>
                          <p:nvPr/>
                        </p:nvGrpSpPr>
                        <p:grpSpPr>
                          <a:xfrm>
                            <a:off x="9863" y="-192"/>
                            <a:ext cx="5525" cy="1116"/>
                            <a:chOff x="9447" y="-186"/>
                            <a:chExt cx="5525" cy="1116"/>
                          </a:xfrm>
                        </p:grpSpPr>
                        <p:sp>
                          <p:nvSpPr>
                            <p:cNvPr id="113" name="文本框 112"/>
                            <p:cNvSpPr txBox="1"/>
                            <p:nvPr/>
                          </p:nvSpPr>
                          <p:spPr>
                            <a:xfrm>
                              <a:off x="13684" y="541"/>
                              <a:ext cx="1288" cy="389"/>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citrate</a:t>
                              </a:r>
                            </a:p>
                          </p:txBody>
                        </p:sp>
                        <p:sp>
                          <p:nvSpPr>
                            <p:cNvPr id="114" name="文本框 113"/>
                            <p:cNvSpPr txBox="1"/>
                            <p:nvPr/>
                          </p:nvSpPr>
                          <p:spPr>
                            <a:xfrm>
                              <a:off x="9447" y="-186"/>
                              <a:ext cx="2188" cy="389"/>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oxaloacetate</a:t>
                              </a:r>
                            </a:p>
                          </p:txBody>
                        </p:sp>
                      </p:grpSp>
                      <p:sp>
                        <p:nvSpPr>
                          <p:cNvPr id="115" name="文本框 114"/>
                          <p:cNvSpPr txBox="1"/>
                          <p:nvPr/>
                        </p:nvSpPr>
                        <p:spPr>
                          <a:xfrm>
                            <a:off x="10288" y="4982"/>
                            <a:ext cx="2357" cy="389"/>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succinyl-CoA</a:t>
                            </a:r>
                          </a:p>
                        </p:txBody>
                      </p:sp>
                    </p:grpSp>
                    <p:sp>
                      <p:nvSpPr>
                        <p:cNvPr id="117" name="文本框 116"/>
                        <p:cNvSpPr txBox="1"/>
                        <p:nvPr/>
                      </p:nvSpPr>
                      <p:spPr>
                        <a:xfrm>
                          <a:off x="11078" y="5596"/>
                          <a:ext cx="170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isocitrate</a:t>
                          </a:r>
                        </a:p>
                      </p:txBody>
                    </p:sp>
                    <p:sp>
                      <p:nvSpPr>
                        <p:cNvPr id="118" name="文本框 117"/>
                        <p:cNvSpPr txBox="1"/>
                        <p:nvPr/>
                      </p:nvSpPr>
                      <p:spPr>
                        <a:xfrm>
                          <a:off x="449" y="6539"/>
                          <a:ext cx="170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fumarate</a:t>
                          </a:r>
                        </a:p>
                      </p:txBody>
                    </p:sp>
                    <p:sp>
                      <p:nvSpPr>
                        <p:cNvPr id="119" name="文本框 118"/>
                        <p:cNvSpPr txBox="1"/>
                        <p:nvPr/>
                      </p:nvSpPr>
                      <p:spPr>
                        <a:xfrm>
                          <a:off x="1473" y="3844"/>
                          <a:ext cx="132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malate</a:t>
                          </a:r>
                        </a:p>
                      </p:txBody>
                    </p:sp>
                  </p:grpSp>
                  <p:pic>
                    <p:nvPicPr>
                      <p:cNvPr id="122" name="图片 121"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540000">
                        <a:off x="10885" y="6094"/>
                        <a:ext cx="1440" cy="2671"/>
                      </a:xfrm>
                      <a:prstGeom prst="rect">
                        <a:avLst/>
                      </a:prstGeom>
                    </p:spPr>
                  </p:pic>
                  <p:pic>
                    <p:nvPicPr>
                      <p:cNvPr id="126" name="图片 125"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080000" flipH="1">
                        <a:off x="7979" y="1752"/>
                        <a:ext cx="1245" cy="2480"/>
                      </a:xfrm>
                      <a:prstGeom prst="rect">
                        <a:avLst/>
                      </a:prstGeom>
                    </p:spPr>
                  </p:pic>
                </p:grpSp>
                <p:sp>
                  <p:nvSpPr>
                    <p:cNvPr id="133" name="文本框 132"/>
                    <p:cNvSpPr txBox="1"/>
                    <p:nvPr/>
                  </p:nvSpPr>
                  <p:spPr>
                    <a:xfrm>
                      <a:off x="3983" y="8542"/>
                      <a:ext cx="1708"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succinate</a:t>
                      </a:r>
                    </a:p>
                  </p:txBody>
                </p:sp>
              </p:grpSp>
            </p:grpSp>
            <p:sp>
              <p:nvSpPr>
                <p:cNvPr id="136" name="文本框 135">
                  <a:hlinkClick r:id="rId5" action="ppaction://hlinksldjump"/>
                </p:cNvPr>
                <p:cNvSpPr txBox="1"/>
                <p:nvPr/>
              </p:nvSpPr>
              <p:spPr>
                <a:xfrm>
                  <a:off x="4547" y="3060"/>
                  <a:ext cx="3718" cy="580"/>
                </a:xfrm>
                <a:prstGeom prst="rect">
                  <a:avLst/>
                </a:prstGeom>
                <a:noFill/>
                <a:ln>
                  <a:solidFill>
                    <a:schemeClr val="accent5"/>
                  </a:solidFill>
                </a:ln>
              </p:spPr>
              <p:txBody>
                <a:bodyPr wrap="squar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malate dehydrogenase</a:t>
                  </a:r>
                </a:p>
              </p:txBody>
            </p:sp>
            <p:sp>
              <p:nvSpPr>
                <p:cNvPr id="137" name="文本框 136">
                  <a:hlinkClick r:id="rId6" action="ppaction://hlinksldjump"/>
                </p:cNvPr>
                <p:cNvSpPr txBox="1"/>
                <p:nvPr/>
              </p:nvSpPr>
              <p:spPr>
                <a:xfrm>
                  <a:off x="9132" y="2716"/>
                  <a:ext cx="2698" cy="580"/>
                </a:xfrm>
                <a:prstGeom prst="rect">
                  <a:avLst/>
                </a:prstGeom>
                <a:noFill/>
                <a:ln>
                  <a:solidFill>
                    <a:schemeClr val="accent5"/>
                  </a:solidFill>
                </a:ln>
              </p:spPr>
              <p:txBody>
                <a:bodyPr wrap="squar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citrate synthase</a:t>
                  </a:r>
                </a:p>
              </p:txBody>
            </p:sp>
            <p:sp>
              <p:nvSpPr>
                <p:cNvPr id="138" name="文本框 137"/>
                <p:cNvSpPr txBox="1"/>
                <p:nvPr/>
              </p:nvSpPr>
              <p:spPr>
                <a:xfrm>
                  <a:off x="3453" y="5261"/>
                  <a:ext cx="1728" cy="580"/>
                </a:xfrm>
                <a:prstGeom prst="rect">
                  <a:avLst/>
                </a:prstGeom>
                <a:noFill/>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fumarase</a:t>
                  </a:r>
                </a:p>
              </p:txBody>
            </p:sp>
            <p:sp>
              <p:nvSpPr>
                <p:cNvPr id="139" name="文本框 138">
                  <a:hlinkClick r:id="rId7" action="ppaction://hlinksldjump"/>
                </p:cNvPr>
                <p:cNvSpPr txBox="1"/>
                <p:nvPr/>
              </p:nvSpPr>
              <p:spPr>
                <a:xfrm>
                  <a:off x="4115" y="7082"/>
                  <a:ext cx="4098" cy="580"/>
                </a:xfrm>
                <a:prstGeom prst="rect">
                  <a:avLst/>
                </a:prstGeom>
                <a:noFill/>
                <a:ln>
                  <a:solidFill>
                    <a:schemeClr val="accent5"/>
                  </a:solidFill>
                </a:ln>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succinate dehydrogenase</a:t>
                  </a:r>
                </a:p>
              </p:txBody>
            </p:sp>
            <p:sp>
              <p:nvSpPr>
                <p:cNvPr id="141" name="文本框 140">
                  <a:hlinkClick r:id="rId8" action="ppaction://hlinksldjump"/>
                </p:cNvPr>
                <p:cNvSpPr txBox="1"/>
                <p:nvPr/>
              </p:nvSpPr>
              <p:spPr>
                <a:xfrm>
                  <a:off x="6479" y="8298"/>
                  <a:ext cx="2438" cy="1016"/>
                </a:xfrm>
                <a:prstGeom prst="rect">
                  <a:avLst/>
                </a:prstGeom>
                <a:noFill/>
                <a:ln>
                  <a:solidFill>
                    <a:schemeClr val="accent5"/>
                  </a:solidFill>
                </a:ln>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succinyl-CoA </a:t>
                  </a:r>
                </a:p>
                <a:p>
                  <a:pPr algn="l"/>
                  <a:r>
                    <a:rPr kumimoji="1" lang="en-US" altLang="zh-CN" b="1" dirty="0">
                      <a:solidFill>
                        <a:srgbClr val="0070C0"/>
                      </a:solidFill>
                      <a:latin typeface="Times New Roman" panose="02020503050405090304" pitchFamily="18" charset="0"/>
                      <a:cs typeface="Times New Roman" panose="02020503050405090304" pitchFamily="18" charset="0"/>
                    </a:rPr>
                    <a:t>synthetase</a:t>
                  </a:r>
                </a:p>
              </p:txBody>
            </p:sp>
          </p:grpSp>
        </p:grpSp>
        <p:sp>
          <p:nvSpPr>
            <p:cNvPr id="145" name="文本框 144">
              <a:hlinkClick r:id="rId9" action="ppaction://hlinksldjump"/>
            </p:cNvPr>
            <p:cNvSpPr txBox="1"/>
            <p:nvPr/>
          </p:nvSpPr>
          <p:spPr>
            <a:xfrm>
              <a:off x="8578" y="7539"/>
              <a:ext cx="4400" cy="1016"/>
            </a:xfrm>
            <a:prstGeom prst="rect">
              <a:avLst/>
            </a:prstGeom>
            <a:noFill/>
            <a:ln>
              <a:solidFill>
                <a:schemeClr val="accent5"/>
              </a:solidFill>
            </a:ln>
          </p:spPr>
          <p:txBody>
            <a:bodyPr wrap="square" rtlCol="0" anchor="t">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sym typeface="+mn-ea"/>
                </a:rPr>
                <a:t>ɑ-ketoglutarate </a:t>
              </a:r>
              <a:r>
                <a:rPr kumimoji="1" lang="en-US" altLang="zh-CN" b="1" dirty="0">
                  <a:solidFill>
                    <a:srgbClr val="0070C0"/>
                  </a:solidFill>
                  <a:latin typeface="Times New Roman" panose="02020503050405090304" pitchFamily="18" charset="0"/>
                  <a:cs typeface="Times New Roman" panose="02020503050405090304" pitchFamily="18" charset="0"/>
                </a:rPr>
                <a:t>dehydrogenase complex</a:t>
              </a:r>
            </a:p>
          </p:txBody>
        </p:sp>
        <p:sp>
          <p:nvSpPr>
            <p:cNvPr id="147" name="文本框 146">
              <a:hlinkClick r:id="rId10" action="ppaction://hlinksldjump"/>
            </p:cNvPr>
            <p:cNvSpPr txBox="1"/>
            <p:nvPr/>
          </p:nvSpPr>
          <p:spPr>
            <a:xfrm>
              <a:off x="10697" y="6081"/>
              <a:ext cx="4098" cy="580"/>
            </a:xfrm>
            <a:prstGeom prst="rect">
              <a:avLst/>
            </a:prstGeom>
            <a:noFill/>
            <a:ln>
              <a:solidFill>
                <a:schemeClr val="accent5"/>
              </a:solidFill>
            </a:ln>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isocitrate dehydrogenase</a:t>
              </a:r>
            </a:p>
          </p:txBody>
        </p:sp>
        <p:sp>
          <p:nvSpPr>
            <p:cNvPr id="150" name="文本框 149"/>
            <p:cNvSpPr txBox="1"/>
            <p:nvPr/>
          </p:nvSpPr>
          <p:spPr>
            <a:xfrm>
              <a:off x="12239" y="3994"/>
              <a:ext cx="1708" cy="580"/>
            </a:xfrm>
            <a:prstGeom prst="rect">
              <a:avLst/>
            </a:prstGeom>
            <a:noFill/>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aconitase</a:t>
              </a:r>
            </a:p>
          </p:txBody>
        </p:sp>
        <p:pic>
          <p:nvPicPr>
            <p:cNvPr id="154" name="图片 153"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460000">
              <a:off x="12952" y="3535"/>
              <a:ext cx="2462" cy="870"/>
            </a:xfrm>
            <a:prstGeom prst="rect">
              <a:avLst/>
            </a:prstGeom>
          </p:spPr>
        </p:pic>
        <p:pic>
          <p:nvPicPr>
            <p:cNvPr id="161" name="图片 160"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700000">
              <a:off x="10139" y="8535"/>
              <a:ext cx="3596" cy="728"/>
            </a:xfrm>
            <a:prstGeom prst="rect">
              <a:avLst/>
            </a:prstGeom>
          </p:spPr>
        </p:pic>
        <p:pic>
          <p:nvPicPr>
            <p:cNvPr id="162" name="图片 161"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960000">
              <a:off x="5220" y="8745"/>
              <a:ext cx="2614" cy="672"/>
            </a:xfrm>
            <a:prstGeom prst="rect">
              <a:avLst/>
            </a:prstGeom>
          </p:spPr>
        </p:pic>
        <p:pic>
          <p:nvPicPr>
            <p:cNvPr id="163" name="图片 162"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940000">
              <a:off x="2441" y="6884"/>
              <a:ext cx="2519" cy="870"/>
            </a:xfrm>
            <a:prstGeom prst="rect">
              <a:avLst/>
            </a:prstGeom>
          </p:spPr>
        </p:pic>
        <p:pic>
          <p:nvPicPr>
            <p:cNvPr id="164" name="图片 163"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7640000">
              <a:off x="1712" y="4338"/>
              <a:ext cx="2476" cy="870"/>
            </a:xfrm>
            <a:prstGeom prst="rect">
              <a:avLst/>
            </a:prstGeom>
          </p:spPr>
        </p:pic>
        <p:sp>
          <p:nvSpPr>
            <p:cNvPr id="165" name="文本框 164"/>
            <p:cNvSpPr txBox="1"/>
            <p:nvPr/>
          </p:nvSpPr>
          <p:spPr>
            <a:xfrm>
              <a:off x="14468" y="1094"/>
              <a:ext cx="1668"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pic>
          <p:nvPicPr>
            <p:cNvPr id="168" name="图片 167"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flipV="1">
              <a:off x="11667" y="-994"/>
              <a:ext cx="1612" cy="4211"/>
            </a:xfrm>
            <a:prstGeom prst="rect">
              <a:avLst/>
            </a:prstGeom>
          </p:spPr>
        </p:pic>
        <p:sp>
          <p:nvSpPr>
            <p:cNvPr id="169" name="文本框 168">
              <a:hlinkClick r:id="rId13" action="ppaction://hlinksldjump"/>
            </p:cNvPr>
            <p:cNvSpPr txBox="1"/>
            <p:nvPr/>
          </p:nvSpPr>
          <p:spPr>
            <a:xfrm>
              <a:off x="11621" y="306"/>
              <a:ext cx="5428" cy="580"/>
            </a:xfrm>
            <a:prstGeom prst="rect">
              <a:avLst/>
            </a:prstGeom>
            <a:noFill/>
            <a:ln>
              <a:solidFill>
                <a:schemeClr val="accent5"/>
              </a:solidFill>
            </a:ln>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pyruvate dehydrogenase complex</a:t>
              </a:r>
            </a:p>
          </p:txBody>
        </p:sp>
        <p:sp>
          <p:nvSpPr>
            <p:cNvPr id="176" name="左弧形箭头 175"/>
            <p:cNvSpPr/>
            <p:nvPr/>
          </p:nvSpPr>
          <p:spPr>
            <a:xfrm rot="14580000">
              <a:off x="4722" y="752"/>
              <a:ext cx="867" cy="1885"/>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77" name="左弧形箭头 176"/>
            <p:cNvSpPr/>
            <p:nvPr/>
          </p:nvSpPr>
          <p:spPr>
            <a:xfrm rot="8400000">
              <a:off x="2400" y="6860"/>
              <a:ext cx="1100" cy="1812"/>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78" name="左弧形箭头 177"/>
            <p:cNvSpPr/>
            <p:nvPr/>
          </p:nvSpPr>
          <p:spPr>
            <a:xfrm rot="6600000">
              <a:off x="6017" y="8919"/>
              <a:ext cx="750" cy="1505"/>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79" name="文本框 178"/>
            <p:cNvSpPr txBox="1"/>
            <p:nvPr/>
          </p:nvSpPr>
          <p:spPr>
            <a:xfrm>
              <a:off x="3169" y="1211"/>
              <a:ext cx="127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sp>
          <p:nvSpPr>
            <p:cNvPr id="180" name="文本框 179"/>
            <p:cNvSpPr txBox="1"/>
            <p:nvPr/>
          </p:nvSpPr>
          <p:spPr>
            <a:xfrm>
              <a:off x="4894" y="514"/>
              <a:ext cx="134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NADH</a:t>
              </a:r>
            </a:p>
          </p:txBody>
        </p:sp>
        <p:grpSp>
          <p:nvGrpSpPr>
            <p:cNvPr id="225" name="组合 224"/>
            <p:cNvGrpSpPr/>
            <p:nvPr/>
          </p:nvGrpSpPr>
          <p:grpSpPr>
            <a:xfrm>
              <a:off x="14809" y="5773"/>
              <a:ext cx="3240" cy="2406"/>
              <a:chOff x="14809" y="5771"/>
              <a:chExt cx="3240" cy="2406"/>
            </a:xfrm>
          </p:grpSpPr>
          <p:sp>
            <p:nvSpPr>
              <p:cNvPr id="181" name="左弧形箭头 180"/>
              <p:cNvSpPr/>
              <p:nvPr/>
            </p:nvSpPr>
            <p:spPr>
              <a:xfrm rot="900000">
                <a:off x="15335" y="5771"/>
                <a:ext cx="1184" cy="1278"/>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82" name="文本框 181"/>
              <p:cNvSpPr txBox="1"/>
              <p:nvPr/>
            </p:nvSpPr>
            <p:spPr>
              <a:xfrm>
                <a:off x="16664" y="5849"/>
                <a:ext cx="127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sp>
            <p:nvSpPr>
              <p:cNvPr id="183" name="文本框 182"/>
              <p:cNvSpPr txBox="1"/>
              <p:nvPr/>
            </p:nvSpPr>
            <p:spPr>
              <a:xfrm>
                <a:off x="16341" y="6661"/>
                <a:ext cx="170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NADH</a:t>
                </a:r>
                <a:r>
                  <a:rPr kumimoji="1" lang="en-US" altLang="zh-CN" b="1" dirty="0">
                    <a:latin typeface="Times New Roman" panose="02020503050405090304" pitchFamily="18" charset="0"/>
                    <a:cs typeface="Times New Roman" panose="02020503050405090304" pitchFamily="18" charset="0"/>
                  </a:rPr>
                  <a:t>    </a:t>
                </a:r>
              </a:p>
            </p:txBody>
          </p:sp>
          <p:pic>
            <p:nvPicPr>
              <p:cNvPr id="184" name="图片 183" descr="19977498"/>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9440000" flipV="1">
                <a:off x="14809" y="6328"/>
                <a:ext cx="1361" cy="1602"/>
              </a:xfrm>
              <a:prstGeom prst="rect">
                <a:avLst/>
              </a:prstGeom>
            </p:spPr>
          </p:pic>
          <p:sp>
            <p:nvSpPr>
              <p:cNvPr id="185" name="文本框 184"/>
              <p:cNvSpPr txBox="1"/>
              <p:nvPr/>
            </p:nvSpPr>
            <p:spPr>
              <a:xfrm>
                <a:off x="15656" y="7597"/>
                <a:ext cx="1008" cy="580"/>
              </a:xfrm>
              <a:prstGeom prst="rect">
                <a:avLst/>
              </a:prstGeom>
              <a:noFill/>
            </p:spPr>
            <p:txBody>
              <a:bodyPr wrap="square" rtlCol="0">
                <a:spAutoFit/>
              </a:bodyPr>
              <a:lstStyle/>
              <a:p>
                <a:pPr algn="l"/>
                <a:r>
                  <a:rPr kumimoji="1" lang="en-US" altLang="zh-CN" b="1" dirty="0">
                    <a:solidFill>
                      <a:srgbClr val="00B0F0"/>
                    </a:solidFill>
                    <a:latin typeface="Times New Roman" panose="02020503050405090304" pitchFamily="18" charset="0"/>
                    <a:cs typeface="Times New Roman" panose="02020503050405090304" pitchFamily="18" charset="0"/>
                  </a:rPr>
                  <a:t>CO2</a:t>
                </a:r>
              </a:p>
            </p:txBody>
          </p:sp>
        </p:grpSp>
        <p:grpSp>
          <p:nvGrpSpPr>
            <p:cNvPr id="226" name="组合 225"/>
            <p:cNvGrpSpPr/>
            <p:nvPr/>
          </p:nvGrpSpPr>
          <p:grpSpPr>
            <a:xfrm rot="3240000">
              <a:off x="11426" y="8208"/>
              <a:ext cx="1364" cy="2502"/>
              <a:chOff x="14517" y="5766"/>
              <a:chExt cx="2051" cy="1343"/>
            </a:xfrm>
          </p:grpSpPr>
          <p:sp>
            <p:nvSpPr>
              <p:cNvPr id="227" name="左弧形箭头 226"/>
              <p:cNvSpPr/>
              <p:nvPr/>
            </p:nvSpPr>
            <p:spPr>
              <a:xfrm rot="900000">
                <a:off x="15385" y="5766"/>
                <a:ext cx="1183" cy="1021"/>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pic>
            <p:nvPicPr>
              <p:cNvPr id="230" name="图片 229" descr="19977498"/>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20940000" flipV="1">
                <a:off x="14517" y="6245"/>
                <a:ext cx="1361" cy="864"/>
              </a:xfrm>
              <a:prstGeom prst="rect">
                <a:avLst/>
              </a:prstGeom>
            </p:spPr>
          </p:pic>
        </p:grpSp>
        <p:sp>
          <p:nvSpPr>
            <p:cNvPr id="232" name="文本框 231"/>
            <p:cNvSpPr txBox="1"/>
            <p:nvPr/>
          </p:nvSpPr>
          <p:spPr>
            <a:xfrm>
              <a:off x="12978" y="9678"/>
              <a:ext cx="127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sp>
          <p:nvSpPr>
            <p:cNvPr id="233" name="文本框 232"/>
            <p:cNvSpPr txBox="1"/>
            <p:nvPr/>
          </p:nvSpPr>
          <p:spPr>
            <a:xfrm>
              <a:off x="11621" y="10132"/>
              <a:ext cx="134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NADH</a:t>
              </a:r>
            </a:p>
          </p:txBody>
        </p:sp>
        <p:sp>
          <p:nvSpPr>
            <p:cNvPr id="234" name="文本框 233"/>
            <p:cNvSpPr txBox="1"/>
            <p:nvPr/>
          </p:nvSpPr>
          <p:spPr>
            <a:xfrm>
              <a:off x="10483" y="10132"/>
              <a:ext cx="1008" cy="580"/>
            </a:xfrm>
            <a:prstGeom prst="rect">
              <a:avLst/>
            </a:prstGeom>
            <a:noFill/>
          </p:spPr>
          <p:txBody>
            <a:bodyPr wrap="square" rtlCol="0">
              <a:spAutoFit/>
            </a:bodyPr>
            <a:lstStyle/>
            <a:p>
              <a:pPr algn="l"/>
              <a:r>
                <a:rPr kumimoji="1" lang="en-US" altLang="zh-CN" b="1" dirty="0">
                  <a:solidFill>
                    <a:srgbClr val="00B0F0"/>
                  </a:solidFill>
                  <a:latin typeface="Times New Roman" panose="02020503050405090304" pitchFamily="18" charset="0"/>
                  <a:cs typeface="Times New Roman" panose="02020503050405090304" pitchFamily="18" charset="0"/>
                </a:rPr>
                <a:t>CO2</a:t>
              </a:r>
            </a:p>
          </p:txBody>
        </p:sp>
        <p:sp>
          <p:nvSpPr>
            <p:cNvPr id="235" name="文本框 234"/>
            <p:cNvSpPr txBox="1"/>
            <p:nvPr/>
          </p:nvSpPr>
          <p:spPr>
            <a:xfrm>
              <a:off x="1936" y="8791"/>
              <a:ext cx="123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FAD+</a:t>
              </a:r>
            </a:p>
          </p:txBody>
        </p:sp>
        <p:sp>
          <p:nvSpPr>
            <p:cNvPr id="236" name="文本框 235"/>
            <p:cNvSpPr txBox="1"/>
            <p:nvPr/>
          </p:nvSpPr>
          <p:spPr>
            <a:xfrm>
              <a:off x="1058" y="7733"/>
              <a:ext cx="148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FADH2</a:t>
              </a:r>
            </a:p>
          </p:txBody>
        </p:sp>
        <p:sp>
          <p:nvSpPr>
            <p:cNvPr id="237" name="文本框 236"/>
            <p:cNvSpPr txBox="1"/>
            <p:nvPr/>
          </p:nvSpPr>
          <p:spPr>
            <a:xfrm>
              <a:off x="6095" y="10266"/>
              <a:ext cx="2028"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GDP(ADP)</a:t>
              </a:r>
            </a:p>
          </p:txBody>
        </p:sp>
        <p:sp>
          <p:nvSpPr>
            <p:cNvPr id="238" name="文本框 237"/>
            <p:cNvSpPr txBox="1"/>
            <p:nvPr/>
          </p:nvSpPr>
          <p:spPr>
            <a:xfrm>
              <a:off x="4337" y="9764"/>
              <a:ext cx="198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GTP(ATP)</a:t>
              </a:r>
            </a:p>
          </p:txBody>
        </p:sp>
      </p:grpSp>
      <p:sp>
        <p:nvSpPr>
          <p:cNvPr id="62" name="操作按钮: 后退或上一个 61">
            <a:hlinkClick r:id="rId16" action="ppaction://hlinksldjump" highlightClick="1"/>
            <a:extLst>
              <a:ext uri="{FF2B5EF4-FFF2-40B4-BE49-F238E27FC236}">
                <a16:creationId xmlns:a16="http://schemas.microsoft.com/office/drawing/2014/main" id="{C2302B29-3226-884F-8A25-DB5B31C161C0}"/>
              </a:ext>
            </a:extLst>
          </p:cNvPr>
          <p:cNvSpPr/>
          <p:nvPr/>
        </p:nvSpPr>
        <p:spPr>
          <a:xfrm>
            <a:off x="181399" y="608910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2" name="灯片编号占位符 1">
            <a:extLst>
              <a:ext uri="{FF2B5EF4-FFF2-40B4-BE49-F238E27FC236}">
                <a16:creationId xmlns:a16="http://schemas.microsoft.com/office/drawing/2014/main" id="{C2C78C8F-BADD-2B4E-BF2C-C368092595C9}"/>
              </a:ext>
            </a:extLst>
          </p:cNvPr>
          <p:cNvSpPr>
            <a:spLocks noGrp="1"/>
          </p:cNvSpPr>
          <p:nvPr>
            <p:ph type="sldNum" sz="quarter" idx="12"/>
          </p:nvPr>
        </p:nvSpPr>
        <p:spPr/>
        <p:txBody>
          <a:bodyPr/>
          <a:lstStyle/>
          <a:p>
            <a:fld id="{5E76B1EE-AE3B-394A-A436-A181DB799049}" type="slidenum">
              <a:rPr kumimoji="1" lang="zh-CN" altLang="en-US" smtClean="0"/>
              <a:t>20</a:t>
            </a:fld>
            <a:endParaRPr kumimoji="1" lang="zh-CN" altLang="en-US"/>
          </a:p>
        </p:txBody>
      </p:sp>
    </p:spTree>
    <p:extLst>
      <p:ext uri="{BB962C8B-B14F-4D97-AF65-F5344CB8AC3E}">
        <p14:creationId xmlns:p14="http://schemas.microsoft.com/office/powerpoint/2010/main" val="18634144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39"/>
                                        </p:tgtEl>
                                        <p:attrNameLst>
                                          <p:attrName>style.visibility</p:attrName>
                                        </p:attrNameLst>
                                      </p:cBhvr>
                                      <p:to>
                                        <p:strVal val="visible"/>
                                      </p:to>
                                    </p:set>
                                    <p:anim calcmode="lin" valueType="num">
                                      <p:cBhvr>
                                        <p:cTn id="7" dur="750" fill="hold"/>
                                        <p:tgtEl>
                                          <p:spTgt spid="239"/>
                                        </p:tgtEl>
                                        <p:attrNameLst>
                                          <p:attrName>ppt_w</p:attrName>
                                        </p:attrNameLst>
                                      </p:cBhvr>
                                      <p:tavLst>
                                        <p:tav tm="0">
                                          <p:val>
                                            <p:fltVal val="0"/>
                                          </p:val>
                                        </p:tav>
                                        <p:tav tm="100000">
                                          <p:val>
                                            <p:strVal val="#ppt_w"/>
                                          </p:val>
                                        </p:tav>
                                      </p:tavLst>
                                    </p:anim>
                                    <p:anim calcmode="lin" valueType="num">
                                      <p:cBhvr>
                                        <p:cTn id="8" dur="750" fill="hold"/>
                                        <p:tgtEl>
                                          <p:spTgt spid="239"/>
                                        </p:tgtEl>
                                        <p:attrNameLst>
                                          <p:attrName>ppt_h</p:attrName>
                                        </p:attrNameLst>
                                      </p:cBhvr>
                                      <p:tavLst>
                                        <p:tav tm="0">
                                          <p:val>
                                            <p:fltVal val="0"/>
                                          </p:val>
                                        </p:tav>
                                        <p:tav tm="100000">
                                          <p:val>
                                            <p:strVal val="#ppt_h"/>
                                          </p:val>
                                        </p:tav>
                                      </p:tavLst>
                                    </p:anim>
                                    <p:anim calcmode="lin" valueType="num">
                                      <p:cBhvr>
                                        <p:cTn id="9" dur="750" fill="hold"/>
                                        <p:tgtEl>
                                          <p:spTgt spid="239"/>
                                        </p:tgtEl>
                                        <p:attrNameLst>
                                          <p:attrName>style.rotation</p:attrName>
                                        </p:attrNameLst>
                                      </p:cBhvr>
                                      <p:tavLst>
                                        <p:tav tm="0">
                                          <p:val>
                                            <p:fltVal val="90"/>
                                          </p:val>
                                        </p:tav>
                                        <p:tav tm="100000">
                                          <p:val>
                                            <p:fltVal val="0"/>
                                          </p:val>
                                        </p:tav>
                                      </p:tavLst>
                                    </p:anim>
                                    <p:animEffect transition="in" filter="fade">
                                      <p:cBhvr>
                                        <p:cTn id="10" dur="75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417050" y="6425565"/>
            <a:ext cx="2743200" cy="365125"/>
          </a:xfrm>
        </p:spPr>
        <p:txBody>
          <a:bodyPr/>
          <a:lstStyle/>
          <a:p>
            <a:fld id="{95179704-EFDC-584D-9064-A59D55EEFD70}" type="slidenum">
              <a:rPr kumimoji="1" lang="zh-CN" altLang="en-US" smtClean="0"/>
              <a:t>21</a:t>
            </a:fld>
            <a:endParaRPr kumimoji="1" lang="zh-CN" altLang="en-US"/>
          </a:p>
        </p:txBody>
      </p:sp>
      <p:sp>
        <p:nvSpPr>
          <p:cNvPr id="3" name="文本框 2"/>
          <p:cNvSpPr txBox="1"/>
          <p:nvPr/>
        </p:nvSpPr>
        <p:spPr>
          <a:xfrm>
            <a:off x="3520807" y="-24384"/>
            <a:ext cx="51492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Decarboxylation of pyruvate</a:t>
            </a:r>
          </a:p>
        </p:txBody>
      </p:sp>
      <p:pic>
        <p:nvPicPr>
          <p:cNvPr id="10242" name="Picture 2"/>
          <p:cNvPicPr>
            <a:picLocks noChangeAspect="1" noChangeArrowheads="1"/>
          </p:cNvPicPr>
          <p:nvPr/>
        </p:nvPicPr>
        <p:blipFill>
          <a:blip r:embed="rId31"/>
          <a:srcRect b="18185"/>
          <a:stretch>
            <a:fillRect/>
          </a:stretch>
        </p:blipFill>
        <p:spPr bwMode="auto">
          <a:xfrm>
            <a:off x="413385" y="726440"/>
            <a:ext cx="5323840" cy="2142490"/>
          </a:xfrm>
          <a:prstGeom prst="rect">
            <a:avLst/>
          </a:prstGeom>
          <a:noFill/>
          <a:ln w="9525">
            <a:noFill/>
            <a:miter lim="800000"/>
            <a:headEnd/>
            <a:tailEnd/>
          </a:ln>
        </p:spPr>
      </p:pic>
      <p:grpSp>
        <p:nvGrpSpPr>
          <p:cNvPr id="68" name="组合 67"/>
          <p:cNvGrpSpPr/>
          <p:nvPr/>
        </p:nvGrpSpPr>
        <p:grpSpPr>
          <a:xfrm>
            <a:off x="5894070" y="726440"/>
            <a:ext cx="5916295" cy="4314190"/>
            <a:chOff x="9953" y="3216"/>
            <a:chExt cx="9317" cy="6794"/>
          </a:xfrm>
        </p:grpSpPr>
        <p:cxnSp>
          <p:nvCxnSpPr>
            <p:cNvPr id="42" name="直接连接符 41"/>
            <p:cNvCxnSpPr/>
            <p:nvPr>
              <p:custDataLst>
                <p:tags r:id="rId1"/>
              </p:custDataLst>
            </p:nvPr>
          </p:nvCxnSpPr>
          <p:spPr>
            <a:xfrm>
              <a:off x="11825" y="6890"/>
              <a:ext cx="414"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7" name="椭圆 6"/>
            <p:cNvSpPr/>
            <p:nvPr>
              <p:custDataLst>
                <p:tags r:id="rId2"/>
              </p:custDataLst>
            </p:nvPr>
          </p:nvSpPr>
          <p:spPr>
            <a:xfrm>
              <a:off x="9953" y="6010"/>
              <a:ext cx="1828" cy="1828"/>
            </a:xfrm>
            <a:prstGeom prst="ellipse">
              <a:avLst/>
            </a:prstGeom>
            <a:solidFill>
              <a:sysClr val="window" lastClr="FFFFFF"/>
            </a:solidFill>
            <a:ln w="57150">
              <a:solidFill>
                <a:srgbClr val="1F74AD"/>
              </a:solid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algn="ctr">
                <a:lnSpc>
                  <a:spcPct val="130000"/>
                </a:lnSpc>
              </a:pPr>
              <a:endParaRPr lang="zh-CN" altLang="en-US" sz="2000" dirty="0">
                <a:solidFill>
                  <a:srgbClr val="000000"/>
                </a:solidFill>
                <a:latin typeface="微软雅黑" charset="-122"/>
                <a:ea typeface="微软雅黑" charset="-122"/>
                <a:cs typeface="+mn-ea"/>
              </a:endParaRPr>
            </a:p>
          </p:txBody>
        </p:sp>
        <p:cxnSp>
          <p:nvCxnSpPr>
            <p:cNvPr id="65" name="直接连接符 64"/>
            <p:cNvCxnSpPr/>
            <p:nvPr>
              <p:custDataLst>
                <p:tags r:id="rId3"/>
              </p:custDataLst>
            </p:nvPr>
          </p:nvCxnSpPr>
          <p:spPr>
            <a:xfrm>
              <a:off x="12238" y="9061"/>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4" name="直接连接符 63"/>
            <p:cNvCxnSpPr/>
            <p:nvPr>
              <p:custDataLst>
                <p:tags r:id="rId4"/>
              </p:custDataLst>
            </p:nvPr>
          </p:nvCxnSpPr>
          <p:spPr>
            <a:xfrm>
              <a:off x="12238" y="7772"/>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3" name="直接连接符 62"/>
            <p:cNvCxnSpPr/>
            <p:nvPr>
              <p:custDataLst>
                <p:tags r:id="rId5"/>
              </p:custDataLst>
            </p:nvPr>
          </p:nvCxnSpPr>
          <p:spPr>
            <a:xfrm>
              <a:off x="12238" y="6387"/>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2" name="直接连接符 61"/>
            <p:cNvCxnSpPr/>
            <p:nvPr>
              <p:custDataLst>
                <p:tags r:id="rId6"/>
              </p:custDataLst>
            </p:nvPr>
          </p:nvCxnSpPr>
          <p:spPr>
            <a:xfrm>
              <a:off x="12239" y="4980"/>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1" name="直接连接符 60"/>
            <p:cNvCxnSpPr/>
            <p:nvPr>
              <p:custDataLst>
                <p:tags r:id="rId7"/>
              </p:custDataLst>
            </p:nvPr>
          </p:nvCxnSpPr>
          <p:spPr>
            <a:xfrm>
              <a:off x="12239" y="3584"/>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18" name="椭圆 17"/>
            <p:cNvSpPr/>
            <p:nvPr>
              <p:custDataLst>
                <p:tags r:id="rId8"/>
              </p:custDataLst>
            </p:nvPr>
          </p:nvSpPr>
          <p:spPr>
            <a:xfrm>
              <a:off x="12780" y="3277"/>
              <a:ext cx="654" cy="654"/>
            </a:xfrm>
            <a:prstGeom prst="ellipse">
              <a:avLst/>
            </a:prstGeom>
            <a:solidFill>
              <a:srgbClr val="1F74AD"/>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19" name="任意多边形 18"/>
            <p:cNvSpPr/>
            <p:nvPr>
              <p:custDataLst>
                <p:tags r:id="rId9"/>
              </p:custDataLst>
            </p:nvPr>
          </p:nvSpPr>
          <p:spPr bwMode="auto">
            <a:xfrm>
              <a:off x="12915" y="3419"/>
              <a:ext cx="384" cy="370"/>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sp>
          <p:nvSpPr>
            <p:cNvPr id="16" name="椭圆 15"/>
            <p:cNvSpPr/>
            <p:nvPr>
              <p:custDataLst>
                <p:tags r:id="rId10"/>
              </p:custDataLst>
            </p:nvPr>
          </p:nvSpPr>
          <p:spPr>
            <a:xfrm>
              <a:off x="12780" y="7415"/>
              <a:ext cx="654" cy="654"/>
            </a:xfrm>
            <a:prstGeom prst="ellipse">
              <a:avLst/>
            </a:prstGeom>
            <a:solidFill>
              <a:srgbClr val="69A35B"/>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9" name="文本框 8"/>
            <p:cNvSpPr txBox="1"/>
            <p:nvPr>
              <p:custDataLst>
                <p:tags r:id="rId11"/>
              </p:custDataLst>
            </p:nvPr>
          </p:nvSpPr>
          <p:spPr>
            <a:xfrm>
              <a:off x="14882" y="3216"/>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latin typeface="微软雅黑" charset="-122"/>
                  <a:ea typeface="微软雅黑" charset="-122"/>
                </a:rPr>
                <a:t>CoA-SH</a:t>
              </a:r>
            </a:p>
          </p:txBody>
        </p:sp>
        <p:sp>
          <p:nvSpPr>
            <p:cNvPr id="29" name="文本框 28"/>
            <p:cNvSpPr txBox="1"/>
            <p:nvPr>
              <p:custDataLst>
                <p:tags r:id="rId12"/>
              </p:custDataLst>
            </p:nvPr>
          </p:nvSpPr>
          <p:spPr>
            <a:xfrm>
              <a:off x="14917" y="7364"/>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69A35B"/>
                  </a:solidFill>
                  <a:latin typeface="微软雅黑" charset="-122"/>
                  <a:ea typeface="微软雅黑" charset="-122"/>
                </a:rPr>
                <a:t>TPP</a:t>
              </a:r>
            </a:p>
          </p:txBody>
        </p:sp>
        <p:cxnSp>
          <p:nvCxnSpPr>
            <p:cNvPr id="33" name="直接连接符 32"/>
            <p:cNvCxnSpPr/>
            <p:nvPr>
              <p:custDataLst>
                <p:tags r:id="rId13"/>
              </p:custDataLst>
            </p:nvPr>
          </p:nvCxnSpPr>
          <p:spPr>
            <a:xfrm>
              <a:off x="13587" y="3584"/>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30" name="椭圆 29"/>
            <p:cNvSpPr/>
            <p:nvPr>
              <p:custDataLst>
                <p:tags r:id="rId14"/>
              </p:custDataLst>
            </p:nvPr>
          </p:nvSpPr>
          <p:spPr>
            <a:xfrm>
              <a:off x="12799" y="8747"/>
              <a:ext cx="654" cy="654"/>
            </a:xfrm>
            <a:prstGeom prst="ellipse">
              <a:avLst/>
            </a:prstGeom>
            <a:solidFill>
              <a:srgbClr val="9BBB59"/>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36" name="文本框 35"/>
            <p:cNvSpPr txBox="1"/>
            <p:nvPr>
              <p:custDataLst>
                <p:tags r:id="rId15"/>
              </p:custDataLst>
            </p:nvPr>
          </p:nvSpPr>
          <p:spPr>
            <a:xfrm>
              <a:off x="14882" y="8488"/>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9BBB59"/>
                  </a:solidFill>
                  <a:latin typeface="微软雅黑" charset="-122"/>
                  <a:ea typeface="微软雅黑" charset="-122"/>
                </a:rPr>
                <a:t>lipoate</a:t>
              </a:r>
            </a:p>
          </p:txBody>
        </p:sp>
        <p:sp>
          <p:nvSpPr>
            <p:cNvPr id="41" name="椭圆 40"/>
            <p:cNvSpPr/>
            <p:nvPr>
              <p:custDataLst>
                <p:tags r:id="rId16"/>
              </p:custDataLst>
            </p:nvPr>
          </p:nvSpPr>
          <p:spPr>
            <a:xfrm>
              <a:off x="12799" y="4656"/>
              <a:ext cx="654" cy="654"/>
            </a:xfrm>
            <a:prstGeom prst="ellipse">
              <a:avLst/>
            </a:prstGeom>
            <a:solidFill>
              <a:srgbClr val="3498DB"/>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17" name="任意多边形 16"/>
            <p:cNvSpPr/>
            <p:nvPr>
              <p:custDataLst>
                <p:tags r:id="rId17"/>
              </p:custDataLst>
            </p:nvPr>
          </p:nvSpPr>
          <p:spPr bwMode="auto">
            <a:xfrm>
              <a:off x="12937" y="4805"/>
              <a:ext cx="384" cy="370"/>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cxnSp>
          <p:nvCxnSpPr>
            <p:cNvPr id="43" name="直接连接符 42"/>
            <p:cNvCxnSpPr/>
            <p:nvPr>
              <p:custDataLst>
                <p:tags r:id="rId18"/>
              </p:custDataLst>
            </p:nvPr>
          </p:nvCxnSpPr>
          <p:spPr>
            <a:xfrm flipH="1">
              <a:off x="13584" y="4980"/>
              <a:ext cx="1128"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45" name="文本框 44"/>
            <p:cNvSpPr txBox="1"/>
            <p:nvPr>
              <p:custDataLst>
                <p:tags r:id="rId19"/>
              </p:custDataLst>
            </p:nvPr>
          </p:nvSpPr>
          <p:spPr>
            <a:xfrm>
              <a:off x="14882" y="5971"/>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1AA3AA"/>
                  </a:solidFill>
                  <a:latin typeface="微软雅黑" charset="-122"/>
                  <a:ea typeface="微软雅黑" charset="-122"/>
                </a:rPr>
                <a:t>FAD</a:t>
              </a:r>
            </a:p>
          </p:txBody>
        </p:sp>
        <p:sp>
          <p:nvSpPr>
            <p:cNvPr id="52" name="iphone-and-ipad-tools-couple_36130"/>
            <p:cNvSpPr>
              <a:spLocks noChangeAspect="1"/>
            </p:cNvSpPr>
            <p:nvPr>
              <p:custDataLst>
                <p:tags r:id="rId20"/>
              </p:custDataLst>
            </p:nvPr>
          </p:nvSpPr>
          <p:spPr bwMode="auto">
            <a:xfrm>
              <a:off x="12904" y="8911"/>
              <a:ext cx="387" cy="326"/>
            </a:xfrm>
            <a:custGeom>
              <a:avLst/>
              <a:gdLst>
                <a:gd name="connsiteX0" fmla="*/ 113469 w 605169"/>
                <a:gd name="connsiteY0" fmla="*/ 141705 h 509835"/>
                <a:gd name="connsiteX1" fmla="*/ 133468 w 605169"/>
                <a:gd name="connsiteY1" fmla="*/ 149989 h 509835"/>
                <a:gd name="connsiteX2" fmla="*/ 133468 w 605169"/>
                <a:gd name="connsiteY2" fmla="*/ 190065 h 509835"/>
                <a:gd name="connsiteX3" fmla="*/ 96874 w 605169"/>
                <a:gd name="connsiteY3" fmla="*/ 226600 h 509835"/>
                <a:gd name="connsiteX4" fmla="*/ 425510 w 605169"/>
                <a:gd name="connsiteY4" fmla="*/ 226600 h 509835"/>
                <a:gd name="connsiteX5" fmla="*/ 453877 w 605169"/>
                <a:gd name="connsiteY5" fmla="*/ 254922 h 509835"/>
                <a:gd name="connsiteX6" fmla="*/ 425510 w 605169"/>
                <a:gd name="connsiteY6" fmla="*/ 283244 h 509835"/>
                <a:gd name="connsiteX7" fmla="*/ 96874 w 605169"/>
                <a:gd name="connsiteY7" fmla="*/ 283244 h 509835"/>
                <a:gd name="connsiteX8" fmla="*/ 133468 w 605169"/>
                <a:gd name="connsiteY8" fmla="*/ 319921 h 509835"/>
                <a:gd name="connsiteX9" fmla="*/ 133468 w 605169"/>
                <a:gd name="connsiteY9" fmla="*/ 359997 h 509835"/>
                <a:gd name="connsiteX10" fmla="*/ 113469 w 605169"/>
                <a:gd name="connsiteY10" fmla="*/ 368210 h 509835"/>
                <a:gd name="connsiteX11" fmla="*/ 93470 w 605169"/>
                <a:gd name="connsiteY11" fmla="*/ 359997 h 509835"/>
                <a:gd name="connsiteX12" fmla="*/ 8368 w 605169"/>
                <a:gd name="connsiteY12" fmla="*/ 275031 h 509835"/>
                <a:gd name="connsiteX13" fmla="*/ 8227 w 605169"/>
                <a:gd name="connsiteY13" fmla="*/ 274889 h 509835"/>
                <a:gd name="connsiteX14" fmla="*/ 6383 w 605169"/>
                <a:gd name="connsiteY14" fmla="*/ 272907 h 509835"/>
                <a:gd name="connsiteX15" fmla="*/ 5673 w 605169"/>
                <a:gd name="connsiteY15" fmla="*/ 271915 h 509835"/>
                <a:gd name="connsiteX16" fmla="*/ 4822 w 605169"/>
                <a:gd name="connsiteY16" fmla="*/ 270641 h 509835"/>
                <a:gd name="connsiteX17" fmla="*/ 3971 w 605169"/>
                <a:gd name="connsiteY17" fmla="*/ 269508 h 509835"/>
                <a:gd name="connsiteX18" fmla="*/ 3404 w 605169"/>
                <a:gd name="connsiteY18" fmla="*/ 268375 h 509835"/>
                <a:gd name="connsiteX19" fmla="*/ 2695 w 605169"/>
                <a:gd name="connsiteY19" fmla="*/ 267101 h 509835"/>
                <a:gd name="connsiteX20" fmla="*/ 2128 w 605169"/>
                <a:gd name="connsiteY20" fmla="*/ 265826 h 509835"/>
                <a:gd name="connsiteX21" fmla="*/ 1702 w 605169"/>
                <a:gd name="connsiteY21" fmla="*/ 264552 h 509835"/>
                <a:gd name="connsiteX22" fmla="*/ 1277 w 605169"/>
                <a:gd name="connsiteY22" fmla="*/ 263135 h 509835"/>
                <a:gd name="connsiteX23" fmla="*/ 851 w 605169"/>
                <a:gd name="connsiteY23" fmla="*/ 261861 h 509835"/>
                <a:gd name="connsiteX24" fmla="*/ 567 w 605169"/>
                <a:gd name="connsiteY24" fmla="*/ 260445 h 509835"/>
                <a:gd name="connsiteX25" fmla="*/ 284 w 605169"/>
                <a:gd name="connsiteY25" fmla="*/ 259029 h 509835"/>
                <a:gd name="connsiteX26" fmla="*/ 142 w 605169"/>
                <a:gd name="connsiteY26" fmla="*/ 257754 h 509835"/>
                <a:gd name="connsiteX27" fmla="*/ 0 w 605169"/>
                <a:gd name="connsiteY27" fmla="*/ 255064 h 509835"/>
                <a:gd name="connsiteX28" fmla="*/ 0 w 605169"/>
                <a:gd name="connsiteY28" fmla="*/ 254922 h 509835"/>
                <a:gd name="connsiteX29" fmla="*/ 142 w 605169"/>
                <a:gd name="connsiteY29" fmla="*/ 252231 h 509835"/>
                <a:gd name="connsiteX30" fmla="*/ 284 w 605169"/>
                <a:gd name="connsiteY30" fmla="*/ 250957 h 509835"/>
                <a:gd name="connsiteX31" fmla="*/ 567 w 605169"/>
                <a:gd name="connsiteY31" fmla="*/ 249399 h 509835"/>
                <a:gd name="connsiteX32" fmla="*/ 851 w 605169"/>
                <a:gd name="connsiteY32" fmla="*/ 247983 h 509835"/>
                <a:gd name="connsiteX33" fmla="*/ 1277 w 605169"/>
                <a:gd name="connsiteY33" fmla="*/ 246709 h 509835"/>
                <a:gd name="connsiteX34" fmla="*/ 1702 w 605169"/>
                <a:gd name="connsiteY34" fmla="*/ 245434 h 509835"/>
                <a:gd name="connsiteX35" fmla="*/ 2128 w 605169"/>
                <a:gd name="connsiteY35" fmla="*/ 244160 h 509835"/>
                <a:gd name="connsiteX36" fmla="*/ 2695 w 605169"/>
                <a:gd name="connsiteY36" fmla="*/ 242885 h 509835"/>
                <a:gd name="connsiteX37" fmla="*/ 3404 w 605169"/>
                <a:gd name="connsiteY37" fmla="*/ 241611 h 509835"/>
                <a:gd name="connsiteX38" fmla="*/ 3971 w 605169"/>
                <a:gd name="connsiteY38" fmla="*/ 240478 h 509835"/>
                <a:gd name="connsiteX39" fmla="*/ 4822 w 605169"/>
                <a:gd name="connsiteY39" fmla="*/ 239203 h 509835"/>
                <a:gd name="connsiteX40" fmla="*/ 5673 w 605169"/>
                <a:gd name="connsiteY40" fmla="*/ 237929 h 509835"/>
                <a:gd name="connsiteX41" fmla="*/ 6383 w 605169"/>
                <a:gd name="connsiteY41" fmla="*/ 237079 h 509835"/>
                <a:gd name="connsiteX42" fmla="*/ 8368 w 605169"/>
                <a:gd name="connsiteY42" fmla="*/ 234955 h 509835"/>
                <a:gd name="connsiteX43" fmla="*/ 93470 w 605169"/>
                <a:gd name="connsiteY43" fmla="*/ 149989 h 509835"/>
                <a:gd name="connsiteX44" fmla="*/ 113469 w 605169"/>
                <a:gd name="connsiteY44" fmla="*/ 141705 h 509835"/>
                <a:gd name="connsiteX45" fmla="*/ 217411 w 605169"/>
                <a:gd name="connsiteY45" fmla="*/ 0 h 509835"/>
                <a:gd name="connsiteX46" fmla="*/ 576803 w 605169"/>
                <a:gd name="connsiteY46" fmla="*/ 0 h 509835"/>
                <a:gd name="connsiteX47" fmla="*/ 605169 w 605169"/>
                <a:gd name="connsiteY47" fmla="*/ 28324 h 509835"/>
                <a:gd name="connsiteX48" fmla="*/ 605169 w 605169"/>
                <a:gd name="connsiteY48" fmla="*/ 481511 h 509835"/>
                <a:gd name="connsiteX49" fmla="*/ 576803 w 605169"/>
                <a:gd name="connsiteY49" fmla="*/ 509835 h 509835"/>
                <a:gd name="connsiteX50" fmla="*/ 217411 w 605169"/>
                <a:gd name="connsiteY50" fmla="*/ 509835 h 509835"/>
                <a:gd name="connsiteX51" fmla="*/ 189045 w 605169"/>
                <a:gd name="connsiteY51" fmla="*/ 481511 h 509835"/>
                <a:gd name="connsiteX52" fmla="*/ 189045 w 605169"/>
                <a:gd name="connsiteY52" fmla="*/ 368214 h 509835"/>
                <a:gd name="connsiteX53" fmla="*/ 217411 w 605169"/>
                <a:gd name="connsiteY53" fmla="*/ 339890 h 509835"/>
                <a:gd name="connsiteX54" fmla="*/ 245776 w 605169"/>
                <a:gd name="connsiteY54" fmla="*/ 368214 h 509835"/>
                <a:gd name="connsiteX55" fmla="*/ 245776 w 605169"/>
                <a:gd name="connsiteY55" fmla="*/ 453187 h 509835"/>
                <a:gd name="connsiteX56" fmla="*/ 548438 w 605169"/>
                <a:gd name="connsiteY56" fmla="*/ 453187 h 509835"/>
                <a:gd name="connsiteX57" fmla="*/ 548438 w 605169"/>
                <a:gd name="connsiteY57" fmla="*/ 56649 h 509835"/>
                <a:gd name="connsiteX58" fmla="*/ 245776 w 605169"/>
                <a:gd name="connsiteY58" fmla="*/ 56649 h 509835"/>
                <a:gd name="connsiteX59" fmla="*/ 245776 w 605169"/>
                <a:gd name="connsiteY59" fmla="*/ 141621 h 509835"/>
                <a:gd name="connsiteX60" fmla="*/ 217411 w 605169"/>
                <a:gd name="connsiteY60" fmla="*/ 169945 h 509835"/>
                <a:gd name="connsiteX61" fmla="*/ 189045 w 605169"/>
                <a:gd name="connsiteY61" fmla="*/ 141621 h 509835"/>
                <a:gd name="connsiteX62" fmla="*/ 189045 w 605169"/>
                <a:gd name="connsiteY62" fmla="*/ 28324 h 509835"/>
                <a:gd name="connsiteX63" fmla="*/ 217411 w 605169"/>
                <a:gd name="connsiteY63" fmla="*/ 0 h 50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5169" h="509835">
                  <a:moveTo>
                    <a:pt x="113469" y="141705"/>
                  </a:moveTo>
                  <a:cubicBezTo>
                    <a:pt x="120703" y="141705"/>
                    <a:pt x="127937" y="144466"/>
                    <a:pt x="133468" y="149989"/>
                  </a:cubicBezTo>
                  <a:cubicBezTo>
                    <a:pt x="144673" y="161034"/>
                    <a:pt x="144673" y="179019"/>
                    <a:pt x="133468" y="190065"/>
                  </a:cubicBezTo>
                  <a:lnTo>
                    <a:pt x="96874" y="226600"/>
                  </a:lnTo>
                  <a:lnTo>
                    <a:pt x="425510" y="226600"/>
                  </a:lnTo>
                  <a:cubicBezTo>
                    <a:pt x="441112" y="226600"/>
                    <a:pt x="453877" y="239345"/>
                    <a:pt x="453877" y="254922"/>
                  </a:cubicBezTo>
                  <a:cubicBezTo>
                    <a:pt x="453877" y="270641"/>
                    <a:pt x="441112" y="283244"/>
                    <a:pt x="425510" y="283244"/>
                  </a:cubicBezTo>
                  <a:lnTo>
                    <a:pt x="96874" y="283244"/>
                  </a:lnTo>
                  <a:lnTo>
                    <a:pt x="133468" y="319921"/>
                  </a:lnTo>
                  <a:cubicBezTo>
                    <a:pt x="144673" y="330967"/>
                    <a:pt x="144673" y="348951"/>
                    <a:pt x="133468" y="359997"/>
                  </a:cubicBezTo>
                  <a:cubicBezTo>
                    <a:pt x="127937" y="365520"/>
                    <a:pt x="120703" y="368210"/>
                    <a:pt x="113469" y="368210"/>
                  </a:cubicBezTo>
                  <a:cubicBezTo>
                    <a:pt x="106236" y="368210"/>
                    <a:pt x="99002" y="365520"/>
                    <a:pt x="93470" y="359997"/>
                  </a:cubicBezTo>
                  <a:lnTo>
                    <a:pt x="8368" y="275031"/>
                  </a:lnTo>
                  <a:cubicBezTo>
                    <a:pt x="8227" y="275031"/>
                    <a:pt x="8227" y="274889"/>
                    <a:pt x="8227" y="274889"/>
                  </a:cubicBezTo>
                  <a:cubicBezTo>
                    <a:pt x="7659" y="274323"/>
                    <a:pt x="6950" y="273615"/>
                    <a:pt x="6383" y="272907"/>
                  </a:cubicBezTo>
                  <a:cubicBezTo>
                    <a:pt x="6099" y="272623"/>
                    <a:pt x="5957" y="272198"/>
                    <a:pt x="5673" y="271915"/>
                  </a:cubicBezTo>
                  <a:cubicBezTo>
                    <a:pt x="5390" y="271490"/>
                    <a:pt x="5106" y="271066"/>
                    <a:pt x="4822" y="270641"/>
                  </a:cubicBezTo>
                  <a:cubicBezTo>
                    <a:pt x="4539" y="270358"/>
                    <a:pt x="4255" y="269933"/>
                    <a:pt x="3971" y="269508"/>
                  </a:cubicBezTo>
                  <a:cubicBezTo>
                    <a:pt x="3830" y="269083"/>
                    <a:pt x="3546" y="268658"/>
                    <a:pt x="3404" y="268375"/>
                  </a:cubicBezTo>
                  <a:cubicBezTo>
                    <a:pt x="3120" y="267950"/>
                    <a:pt x="2979" y="267525"/>
                    <a:pt x="2695" y="267101"/>
                  </a:cubicBezTo>
                  <a:cubicBezTo>
                    <a:pt x="2553" y="266676"/>
                    <a:pt x="2269" y="266251"/>
                    <a:pt x="2128" y="265826"/>
                  </a:cubicBezTo>
                  <a:cubicBezTo>
                    <a:pt x="1986" y="265401"/>
                    <a:pt x="1844" y="264976"/>
                    <a:pt x="1702" y="264552"/>
                  </a:cubicBezTo>
                  <a:cubicBezTo>
                    <a:pt x="1560" y="264127"/>
                    <a:pt x="1418" y="263702"/>
                    <a:pt x="1277" y="263135"/>
                  </a:cubicBezTo>
                  <a:cubicBezTo>
                    <a:pt x="1135" y="262711"/>
                    <a:pt x="993" y="262286"/>
                    <a:pt x="851" y="261861"/>
                  </a:cubicBezTo>
                  <a:cubicBezTo>
                    <a:pt x="709" y="261436"/>
                    <a:pt x="709" y="261011"/>
                    <a:pt x="567" y="260445"/>
                  </a:cubicBezTo>
                  <a:cubicBezTo>
                    <a:pt x="426" y="260020"/>
                    <a:pt x="426" y="259454"/>
                    <a:pt x="284" y="259029"/>
                  </a:cubicBezTo>
                  <a:cubicBezTo>
                    <a:pt x="284" y="258604"/>
                    <a:pt x="142" y="258179"/>
                    <a:pt x="142" y="257754"/>
                  </a:cubicBezTo>
                  <a:cubicBezTo>
                    <a:pt x="0" y="256905"/>
                    <a:pt x="0" y="255913"/>
                    <a:pt x="0" y="255064"/>
                  </a:cubicBezTo>
                  <a:cubicBezTo>
                    <a:pt x="0" y="255064"/>
                    <a:pt x="0" y="254922"/>
                    <a:pt x="0" y="254922"/>
                  </a:cubicBezTo>
                  <a:cubicBezTo>
                    <a:pt x="0" y="254072"/>
                    <a:pt x="0" y="253081"/>
                    <a:pt x="142" y="252231"/>
                  </a:cubicBezTo>
                  <a:cubicBezTo>
                    <a:pt x="142" y="251807"/>
                    <a:pt x="284" y="251382"/>
                    <a:pt x="284" y="250957"/>
                  </a:cubicBezTo>
                  <a:cubicBezTo>
                    <a:pt x="426" y="250391"/>
                    <a:pt x="426" y="249966"/>
                    <a:pt x="567" y="249399"/>
                  </a:cubicBezTo>
                  <a:cubicBezTo>
                    <a:pt x="709" y="248974"/>
                    <a:pt x="709" y="248550"/>
                    <a:pt x="851" y="247983"/>
                  </a:cubicBezTo>
                  <a:cubicBezTo>
                    <a:pt x="993" y="247558"/>
                    <a:pt x="1135" y="247133"/>
                    <a:pt x="1277" y="246709"/>
                  </a:cubicBezTo>
                  <a:cubicBezTo>
                    <a:pt x="1418" y="246284"/>
                    <a:pt x="1560" y="245859"/>
                    <a:pt x="1702" y="245434"/>
                  </a:cubicBezTo>
                  <a:cubicBezTo>
                    <a:pt x="1844" y="245009"/>
                    <a:pt x="1986" y="244584"/>
                    <a:pt x="2128" y="244160"/>
                  </a:cubicBezTo>
                  <a:cubicBezTo>
                    <a:pt x="2269" y="243735"/>
                    <a:pt x="2553" y="243310"/>
                    <a:pt x="2695" y="242885"/>
                  </a:cubicBezTo>
                  <a:cubicBezTo>
                    <a:pt x="2979" y="242460"/>
                    <a:pt x="3120" y="242036"/>
                    <a:pt x="3404" y="241611"/>
                  </a:cubicBezTo>
                  <a:cubicBezTo>
                    <a:pt x="3546" y="241186"/>
                    <a:pt x="3830" y="240903"/>
                    <a:pt x="3971" y="240478"/>
                  </a:cubicBezTo>
                  <a:cubicBezTo>
                    <a:pt x="4255" y="240053"/>
                    <a:pt x="4539" y="239628"/>
                    <a:pt x="4822" y="239203"/>
                  </a:cubicBezTo>
                  <a:cubicBezTo>
                    <a:pt x="5106" y="238778"/>
                    <a:pt x="5390" y="238354"/>
                    <a:pt x="5673" y="237929"/>
                  </a:cubicBezTo>
                  <a:cubicBezTo>
                    <a:pt x="5957" y="237646"/>
                    <a:pt x="6099" y="237362"/>
                    <a:pt x="6383" y="237079"/>
                  </a:cubicBezTo>
                  <a:cubicBezTo>
                    <a:pt x="7092" y="236229"/>
                    <a:pt x="7659" y="235663"/>
                    <a:pt x="8368" y="234955"/>
                  </a:cubicBezTo>
                  <a:lnTo>
                    <a:pt x="93470" y="149989"/>
                  </a:lnTo>
                  <a:cubicBezTo>
                    <a:pt x="99002" y="144466"/>
                    <a:pt x="106236" y="141705"/>
                    <a:pt x="113469" y="141705"/>
                  </a:cubicBezTo>
                  <a:close/>
                  <a:moveTo>
                    <a:pt x="217411" y="0"/>
                  </a:moveTo>
                  <a:lnTo>
                    <a:pt x="576803" y="0"/>
                  </a:lnTo>
                  <a:cubicBezTo>
                    <a:pt x="592405" y="0"/>
                    <a:pt x="605169" y="12746"/>
                    <a:pt x="605169" y="28324"/>
                  </a:cubicBezTo>
                  <a:lnTo>
                    <a:pt x="605169" y="481511"/>
                  </a:lnTo>
                  <a:cubicBezTo>
                    <a:pt x="605169" y="497231"/>
                    <a:pt x="592405" y="509835"/>
                    <a:pt x="576803" y="509835"/>
                  </a:cubicBezTo>
                  <a:lnTo>
                    <a:pt x="217411" y="509835"/>
                  </a:lnTo>
                  <a:cubicBezTo>
                    <a:pt x="201810" y="509835"/>
                    <a:pt x="189045" y="497231"/>
                    <a:pt x="189045" y="481511"/>
                  </a:cubicBezTo>
                  <a:lnTo>
                    <a:pt x="189045" y="368214"/>
                  </a:lnTo>
                  <a:cubicBezTo>
                    <a:pt x="189045" y="352636"/>
                    <a:pt x="201810" y="339890"/>
                    <a:pt x="217411" y="339890"/>
                  </a:cubicBezTo>
                  <a:cubicBezTo>
                    <a:pt x="233154" y="339890"/>
                    <a:pt x="245776" y="352636"/>
                    <a:pt x="245776" y="368214"/>
                  </a:cubicBezTo>
                  <a:lnTo>
                    <a:pt x="245776" y="453187"/>
                  </a:lnTo>
                  <a:lnTo>
                    <a:pt x="548438" y="453187"/>
                  </a:lnTo>
                  <a:lnTo>
                    <a:pt x="548438" y="56649"/>
                  </a:lnTo>
                  <a:lnTo>
                    <a:pt x="245776" y="56649"/>
                  </a:lnTo>
                  <a:lnTo>
                    <a:pt x="245776" y="141621"/>
                  </a:lnTo>
                  <a:cubicBezTo>
                    <a:pt x="245776" y="157341"/>
                    <a:pt x="233154" y="169945"/>
                    <a:pt x="217411" y="169945"/>
                  </a:cubicBezTo>
                  <a:cubicBezTo>
                    <a:pt x="201810" y="169945"/>
                    <a:pt x="189045" y="157341"/>
                    <a:pt x="189045" y="141621"/>
                  </a:cubicBezTo>
                  <a:lnTo>
                    <a:pt x="189045" y="28324"/>
                  </a:lnTo>
                  <a:cubicBezTo>
                    <a:pt x="189045" y="12746"/>
                    <a:pt x="201810" y="0"/>
                    <a:pt x="217411" y="0"/>
                  </a:cubicBezTo>
                  <a:close/>
                </a:path>
              </a:pathLst>
            </a:custGeom>
            <a:solidFill>
              <a:sysClr val="window" lastClr="FFFFFF"/>
            </a:solidFill>
            <a:ln>
              <a:noFill/>
            </a:ln>
          </p:spPr>
          <p:txBody>
            <a:bodyPr/>
            <a:lstStyle/>
            <a:p>
              <a:endParaRPr lang="zh-CN" altLang="en-US">
                <a:latin typeface="微软雅黑" charset="-122"/>
                <a:ea typeface="微软雅黑" charset="-122"/>
              </a:endParaRPr>
            </a:p>
          </p:txBody>
        </p:sp>
        <p:cxnSp>
          <p:nvCxnSpPr>
            <p:cNvPr id="47" name="直接连接符 46"/>
            <p:cNvCxnSpPr/>
            <p:nvPr>
              <p:custDataLst>
                <p:tags r:id="rId21"/>
              </p:custDataLst>
            </p:nvPr>
          </p:nvCxnSpPr>
          <p:spPr>
            <a:xfrm>
              <a:off x="13587" y="7772"/>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48" name="椭圆 47"/>
            <p:cNvSpPr/>
            <p:nvPr>
              <p:custDataLst>
                <p:tags r:id="rId22"/>
              </p:custDataLst>
            </p:nvPr>
          </p:nvSpPr>
          <p:spPr>
            <a:xfrm>
              <a:off x="12799" y="6036"/>
              <a:ext cx="654" cy="654"/>
            </a:xfrm>
            <a:prstGeom prst="ellipse">
              <a:avLst/>
            </a:prstGeom>
            <a:solidFill>
              <a:srgbClr val="1AA3AA"/>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31" name="任意多边形 20"/>
            <p:cNvSpPr/>
            <p:nvPr>
              <p:custDataLst>
                <p:tags r:id="rId23"/>
              </p:custDataLst>
            </p:nvPr>
          </p:nvSpPr>
          <p:spPr bwMode="auto">
            <a:xfrm>
              <a:off x="12935" y="6178"/>
              <a:ext cx="384" cy="370"/>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cxnSp>
          <p:nvCxnSpPr>
            <p:cNvPr id="50" name="直接连接符 49"/>
            <p:cNvCxnSpPr/>
            <p:nvPr>
              <p:custDataLst>
                <p:tags r:id="rId24"/>
              </p:custDataLst>
            </p:nvPr>
          </p:nvCxnSpPr>
          <p:spPr>
            <a:xfrm flipH="1">
              <a:off x="13584" y="6387"/>
              <a:ext cx="1128"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53" name="iphone-and-ipad-tools-couple_36130"/>
            <p:cNvSpPr>
              <a:spLocks noChangeAspect="1"/>
            </p:cNvSpPr>
            <p:nvPr>
              <p:custDataLst>
                <p:tags r:id="rId25"/>
              </p:custDataLst>
            </p:nvPr>
          </p:nvSpPr>
          <p:spPr bwMode="auto">
            <a:xfrm>
              <a:off x="12946" y="7549"/>
              <a:ext cx="322" cy="387"/>
            </a:xfrm>
            <a:custGeom>
              <a:avLst/>
              <a:gdLst>
                <a:gd name="connsiteX0" fmla="*/ 374494 w 491666"/>
                <a:gd name="connsiteY0" fmla="*/ 544612 h 590254"/>
                <a:gd name="connsiteX1" fmla="*/ 360593 w 491666"/>
                <a:gd name="connsiteY1" fmla="*/ 558503 h 590254"/>
                <a:gd name="connsiteX2" fmla="*/ 374494 w 491666"/>
                <a:gd name="connsiteY2" fmla="*/ 572394 h 590254"/>
                <a:gd name="connsiteX3" fmla="*/ 388396 w 491666"/>
                <a:gd name="connsiteY3" fmla="*/ 558503 h 590254"/>
                <a:gd name="connsiteX4" fmla="*/ 374494 w 491666"/>
                <a:gd name="connsiteY4" fmla="*/ 544612 h 590254"/>
                <a:gd name="connsiteX5" fmla="*/ 179843 w 491666"/>
                <a:gd name="connsiteY5" fmla="*/ 458270 h 590254"/>
                <a:gd name="connsiteX6" fmla="*/ 162951 w 491666"/>
                <a:gd name="connsiteY6" fmla="*/ 475133 h 590254"/>
                <a:gd name="connsiteX7" fmla="*/ 179843 w 491666"/>
                <a:gd name="connsiteY7" fmla="*/ 491996 h 590254"/>
                <a:gd name="connsiteX8" fmla="*/ 196734 w 491666"/>
                <a:gd name="connsiteY8" fmla="*/ 475133 h 590254"/>
                <a:gd name="connsiteX9" fmla="*/ 179843 w 491666"/>
                <a:gd name="connsiteY9" fmla="*/ 458270 h 590254"/>
                <a:gd name="connsiteX10" fmla="*/ 289098 w 491666"/>
                <a:gd name="connsiteY10" fmla="*/ 245952 h 590254"/>
                <a:gd name="connsiteX11" fmla="*/ 289098 w 491666"/>
                <a:gd name="connsiteY11" fmla="*/ 525759 h 590254"/>
                <a:gd name="connsiteX12" fmla="*/ 452940 w 491666"/>
                <a:gd name="connsiteY12" fmla="*/ 524767 h 590254"/>
                <a:gd name="connsiteX13" fmla="*/ 452940 w 491666"/>
                <a:gd name="connsiteY13" fmla="*/ 245952 h 590254"/>
                <a:gd name="connsiteX14" fmla="*/ 341726 w 491666"/>
                <a:gd name="connsiteY14" fmla="*/ 220154 h 590254"/>
                <a:gd name="connsiteX15" fmla="*/ 341726 w 491666"/>
                <a:gd name="connsiteY15" fmla="*/ 226107 h 590254"/>
                <a:gd name="connsiteX16" fmla="*/ 411235 w 491666"/>
                <a:gd name="connsiteY16" fmla="*/ 226107 h 590254"/>
                <a:gd name="connsiteX17" fmla="*/ 411235 w 491666"/>
                <a:gd name="connsiteY17" fmla="*/ 220154 h 590254"/>
                <a:gd name="connsiteX18" fmla="*/ 376480 w 491666"/>
                <a:gd name="connsiteY18" fmla="*/ 201302 h 590254"/>
                <a:gd name="connsiteX19" fmla="*/ 370523 w 491666"/>
                <a:gd name="connsiteY19" fmla="*/ 207255 h 590254"/>
                <a:gd name="connsiteX20" fmla="*/ 376480 w 491666"/>
                <a:gd name="connsiteY20" fmla="*/ 212216 h 590254"/>
                <a:gd name="connsiteX21" fmla="*/ 382438 w 491666"/>
                <a:gd name="connsiteY21" fmla="*/ 207255 h 590254"/>
                <a:gd name="connsiteX22" fmla="*/ 376480 w 491666"/>
                <a:gd name="connsiteY22" fmla="*/ 201302 h 590254"/>
                <a:gd name="connsiteX23" fmla="*/ 250372 w 491666"/>
                <a:gd name="connsiteY23" fmla="*/ 184434 h 590254"/>
                <a:gd name="connsiteX24" fmla="*/ 491666 w 491666"/>
                <a:gd name="connsiteY24" fmla="*/ 184434 h 590254"/>
                <a:gd name="connsiteX25" fmla="*/ 491666 w 491666"/>
                <a:gd name="connsiteY25" fmla="*/ 590254 h 590254"/>
                <a:gd name="connsiteX26" fmla="*/ 250372 w 491666"/>
                <a:gd name="connsiteY26" fmla="*/ 590254 h 590254"/>
                <a:gd name="connsiteX27" fmla="*/ 0 w 491666"/>
                <a:gd name="connsiteY27" fmla="*/ 0 h 590254"/>
                <a:gd name="connsiteX28" fmla="*/ 345775 w 491666"/>
                <a:gd name="connsiteY28" fmla="*/ 0 h 590254"/>
                <a:gd name="connsiteX29" fmla="*/ 345775 w 491666"/>
                <a:gd name="connsiteY29" fmla="*/ 157716 h 590254"/>
                <a:gd name="connsiteX30" fmla="*/ 296095 w 491666"/>
                <a:gd name="connsiteY30" fmla="*/ 157716 h 590254"/>
                <a:gd name="connsiteX31" fmla="*/ 296095 w 491666"/>
                <a:gd name="connsiteY31" fmla="*/ 49596 h 590254"/>
                <a:gd name="connsiteX32" fmla="*/ 49680 w 491666"/>
                <a:gd name="connsiteY32" fmla="*/ 49596 h 590254"/>
                <a:gd name="connsiteX33" fmla="*/ 49680 w 491666"/>
                <a:gd name="connsiteY33" fmla="*/ 431488 h 590254"/>
                <a:gd name="connsiteX34" fmla="*/ 225549 w 491666"/>
                <a:gd name="connsiteY34" fmla="*/ 431488 h 590254"/>
                <a:gd name="connsiteX35" fmla="*/ 225549 w 491666"/>
                <a:gd name="connsiteY35" fmla="*/ 517786 h 590254"/>
                <a:gd name="connsiteX36" fmla="*/ 0 w 491666"/>
                <a:gd name="connsiteY36" fmla="*/ 517786 h 59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1666" h="590254">
                  <a:moveTo>
                    <a:pt x="374494" y="544612"/>
                  </a:moveTo>
                  <a:cubicBezTo>
                    <a:pt x="366551" y="544612"/>
                    <a:pt x="360593" y="551557"/>
                    <a:pt x="360593" y="558503"/>
                  </a:cubicBezTo>
                  <a:cubicBezTo>
                    <a:pt x="360593" y="566441"/>
                    <a:pt x="366551" y="572394"/>
                    <a:pt x="374494" y="572394"/>
                  </a:cubicBezTo>
                  <a:cubicBezTo>
                    <a:pt x="381445" y="572394"/>
                    <a:pt x="388396" y="566441"/>
                    <a:pt x="388396" y="558503"/>
                  </a:cubicBezTo>
                  <a:cubicBezTo>
                    <a:pt x="388396" y="551557"/>
                    <a:pt x="381445" y="544612"/>
                    <a:pt x="374494" y="544612"/>
                  </a:cubicBezTo>
                  <a:close/>
                  <a:moveTo>
                    <a:pt x="179843" y="458270"/>
                  </a:moveTo>
                  <a:cubicBezTo>
                    <a:pt x="170900" y="458270"/>
                    <a:pt x="162951" y="466206"/>
                    <a:pt x="162951" y="475133"/>
                  </a:cubicBezTo>
                  <a:cubicBezTo>
                    <a:pt x="162951" y="484060"/>
                    <a:pt x="170900" y="491996"/>
                    <a:pt x="179843" y="491996"/>
                  </a:cubicBezTo>
                  <a:cubicBezTo>
                    <a:pt x="189779" y="491996"/>
                    <a:pt x="196734" y="484060"/>
                    <a:pt x="196734" y="475133"/>
                  </a:cubicBezTo>
                  <a:cubicBezTo>
                    <a:pt x="196734" y="466206"/>
                    <a:pt x="189779" y="458270"/>
                    <a:pt x="179843" y="458270"/>
                  </a:cubicBezTo>
                  <a:close/>
                  <a:moveTo>
                    <a:pt x="289098" y="245952"/>
                  </a:moveTo>
                  <a:lnTo>
                    <a:pt x="289098" y="525759"/>
                  </a:lnTo>
                  <a:cubicBezTo>
                    <a:pt x="319881" y="525759"/>
                    <a:pt x="390382" y="525759"/>
                    <a:pt x="452940" y="524767"/>
                  </a:cubicBezTo>
                  <a:lnTo>
                    <a:pt x="452940" y="245952"/>
                  </a:lnTo>
                  <a:close/>
                  <a:moveTo>
                    <a:pt x="341726" y="220154"/>
                  </a:moveTo>
                  <a:lnTo>
                    <a:pt x="341726" y="226107"/>
                  </a:lnTo>
                  <a:lnTo>
                    <a:pt x="411235" y="226107"/>
                  </a:lnTo>
                  <a:lnTo>
                    <a:pt x="411235" y="220154"/>
                  </a:lnTo>
                  <a:close/>
                  <a:moveTo>
                    <a:pt x="376480" y="201302"/>
                  </a:moveTo>
                  <a:cubicBezTo>
                    <a:pt x="373501" y="201302"/>
                    <a:pt x="370523" y="203286"/>
                    <a:pt x="370523" y="207255"/>
                  </a:cubicBezTo>
                  <a:cubicBezTo>
                    <a:pt x="370523" y="210232"/>
                    <a:pt x="373501" y="212216"/>
                    <a:pt x="376480" y="212216"/>
                  </a:cubicBezTo>
                  <a:cubicBezTo>
                    <a:pt x="379459" y="212216"/>
                    <a:pt x="382438" y="210232"/>
                    <a:pt x="382438" y="207255"/>
                  </a:cubicBezTo>
                  <a:cubicBezTo>
                    <a:pt x="382438" y="203286"/>
                    <a:pt x="379459" y="201302"/>
                    <a:pt x="376480" y="201302"/>
                  </a:cubicBezTo>
                  <a:close/>
                  <a:moveTo>
                    <a:pt x="250372" y="184434"/>
                  </a:moveTo>
                  <a:lnTo>
                    <a:pt x="491666" y="184434"/>
                  </a:lnTo>
                  <a:lnTo>
                    <a:pt x="491666" y="590254"/>
                  </a:lnTo>
                  <a:lnTo>
                    <a:pt x="250372" y="590254"/>
                  </a:lnTo>
                  <a:close/>
                  <a:moveTo>
                    <a:pt x="0" y="0"/>
                  </a:moveTo>
                  <a:lnTo>
                    <a:pt x="345775" y="0"/>
                  </a:lnTo>
                  <a:lnTo>
                    <a:pt x="345775" y="157716"/>
                  </a:lnTo>
                  <a:lnTo>
                    <a:pt x="296095" y="157716"/>
                  </a:lnTo>
                  <a:lnTo>
                    <a:pt x="296095" y="49596"/>
                  </a:lnTo>
                  <a:lnTo>
                    <a:pt x="49680" y="49596"/>
                  </a:lnTo>
                  <a:lnTo>
                    <a:pt x="49680" y="431488"/>
                  </a:lnTo>
                  <a:lnTo>
                    <a:pt x="225549" y="431488"/>
                  </a:lnTo>
                  <a:lnTo>
                    <a:pt x="225549" y="517786"/>
                  </a:lnTo>
                  <a:lnTo>
                    <a:pt x="0" y="517786"/>
                  </a:lnTo>
                  <a:close/>
                </a:path>
              </a:pathLst>
            </a:custGeom>
            <a:solidFill>
              <a:sysClr val="window" lastClr="FFFFFF"/>
            </a:solidFill>
            <a:ln>
              <a:noFill/>
            </a:ln>
          </p:spPr>
        </p:sp>
        <p:sp>
          <p:nvSpPr>
            <p:cNvPr id="55" name="文本框 54"/>
            <p:cNvSpPr txBox="1"/>
            <p:nvPr>
              <p:custDataLst>
                <p:tags r:id="rId26"/>
              </p:custDataLst>
            </p:nvPr>
          </p:nvSpPr>
          <p:spPr>
            <a:xfrm>
              <a:off x="14882" y="4518"/>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3498DB"/>
                  </a:solidFill>
                  <a:latin typeface="微软雅黑" charset="-122"/>
                  <a:ea typeface="微软雅黑" charset="-122"/>
                </a:rPr>
                <a:t>NAD+</a:t>
              </a:r>
            </a:p>
          </p:txBody>
        </p:sp>
        <p:cxnSp>
          <p:nvCxnSpPr>
            <p:cNvPr id="46" name="直接连接符 45"/>
            <p:cNvCxnSpPr/>
            <p:nvPr>
              <p:custDataLst>
                <p:tags r:id="rId27"/>
              </p:custDataLst>
            </p:nvPr>
          </p:nvCxnSpPr>
          <p:spPr>
            <a:xfrm>
              <a:off x="13587" y="9061"/>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10" name="文本框 9"/>
            <p:cNvSpPr txBox="1"/>
            <p:nvPr/>
          </p:nvSpPr>
          <p:spPr>
            <a:xfrm>
              <a:off x="9975" y="6543"/>
              <a:ext cx="1784" cy="580"/>
            </a:xfrm>
            <a:prstGeom prst="rect">
              <a:avLst/>
            </a:prstGeom>
            <a:noFill/>
          </p:spPr>
          <p:txBody>
            <a:bodyPr wrap="square" rtlCol="0">
              <a:spAutoFit/>
            </a:bodyPr>
            <a:lstStyle/>
            <a:p>
              <a:pPr algn="dist"/>
              <a:r>
                <a:rPr kumimoji="1" lang="en-US" altLang="zh-CN" b="1" dirty="0">
                  <a:latin typeface="Times New Roman" panose="02020503050405090304" pitchFamily="18" charset="0"/>
                  <a:cs typeface="Times New Roman" panose="02020503050405090304" pitchFamily="18" charset="0"/>
                </a:rPr>
                <a:t>cofactors</a:t>
              </a:r>
            </a:p>
          </p:txBody>
        </p:sp>
        <p:sp>
          <p:nvSpPr>
            <p:cNvPr id="11" name="文本框 10"/>
            <p:cNvSpPr txBox="1"/>
            <p:nvPr/>
          </p:nvSpPr>
          <p:spPr>
            <a:xfrm>
              <a:off x="14712" y="3599"/>
              <a:ext cx="244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 carrier </a:t>
              </a:r>
            </a:p>
          </p:txBody>
        </p:sp>
        <p:sp>
          <p:nvSpPr>
            <p:cNvPr id="13" name="文本框 12"/>
            <p:cNvSpPr txBox="1"/>
            <p:nvPr/>
          </p:nvSpPr>
          <p:spPr>
            <a:xfrm>
              <a:off x="14712" y="4980"/>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14" name="文本框 13"/>
            <p:cNvSpPr txBox="1"/>
            <p:nvPr/>
          </p:nvSpPr>
          <p:spPr>
            <a:xfrm>
              <a:off x="14712" y="6387"/>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15" name="文本框 14"/>
            <p:cNvSpPr txBox="1"/>
            <p:nvPr/>
          </p:nvSpPr>
          <p:spPr>
            <a:xfrm>
              <a:off x="14882" y="7700"/>
              <a:ext cx="426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carry hydroxyethyl group</a:t>
              </a:r>
            </a:p>
          </p:txBody>
        </p:sp>
        <p:sp>
          <p:nvSpPr>
            <p:cNvPr id="20" name="文本框 19"/>
            <p:cNvSpPr txBox="1"/>
            <p:nvPr/>
          </p:nvSpPr>
          <p:spPr>
            <a:xfrm>
              <a:off x="14882" y="8994"/>
              <a:ext cx="4388" cy="1016"/>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serves both as an electron</a:t>
              </a:r>
            </a:p>
            <a:p>
              <a:pPr algn="l"/>
              <a:r>
                <a:rPr kumimoji="1" lang="en-US" altLang="zh-CN" b="1" dirty="0">
                  <a:latin typeface="Times New Roman" panose="02020503050405090304" pitchFamily="18" charset="0"/>
                  <a:cs typeface="Times New Roman" panose="02020503050405090304" pitchFamily="18" charset="0"/>
                </a:rPr>
                <a:t>carrier and an acyl carrier</a:t>
              </a:r>
            </a:p>
          </p:txBody>
        </p:sp>
        <p:sp>
          <p:nvSpPr>
            <p:cNvPr id="23" name="文本框 22"/>
            <p:cNvSpPr txBox="1"/>
            <p:nvPr/>
          </p:nvSpPr>
          <p:spPr>
            <a:xfrm>
              <a:off x="9975" y="6528"/>
              <a:ext cx="1784" cy="580"/>
            </a:xfrm>
            <a:prstGeom prst="rect">
              <a:avLst/>
            </a:prstGeom>
            <a:noFill/>
          </p:spPr>
          <p:txBody>
            <a:bodyPr wrap="square" rtlCol="0">
              <a:spAutoFit/>
            </a:bodyPr>
            <a:lstStyle/>
            <a:p>
              <a:pPr algn="dist"/>
              <a:r>
                <a:rPr kumimoji="1" lang="en-US" altLang="zh-CN" b="1" dirty="0">
                  <a:latin typeface="Times New Roman" panose="02020503050405090304" pitchFamily="18" charset="0"/>
                  <a:cs typeface="Times New Roman" panose="02020503050405090304" pitchFamily="18" charset="0"/>
                </a:rPr>
                <a:t>cofactors</a:t>
              </a:r>
            </a:p>
          </p:txBody>
        </p:sp>
        <p:grpSp>
          <p:nvGrpSpPr>
            <p:cNvPr id="39" name="组合 38"/>
            <p:cNvGrpSpPr/>
            <p:nvPr/>
          </p:nvGrpSpPr>
          <p:grpSpPr>
            <a:xfrm>
              <a:off x="9975" y="3584"/>
              <a:ext cx="9295" cy="6426"/>
              <a:chOff x="9880" y="2530"/>
              <a:chExt cx="9295" cy="6426"/>
            </a:xfrm>
          </p:grpSpPr>
          <p:cxnSp>
            <p:nvCxnSpPr>
              <p:cNvPr id="12" name="直接连接符 11"/>
              <p:cNvCxnSpPr/>
              <p:nvPr>
                <p:custDataLst>
                  <p:tags r:id="rId28"/>
                </p:custDataLst>
              </p:nvPr>
            </p:nvCxnSpPr>
            <p:spPr>
              <a:xfrm>
                <a:off x="12143" y="2530"/>
                <a:ext cx="0" cy="5477"/>
              </a:xfrm>
              <a:prstGeom prst="line">
                <a:avLst/>
              </a:prstGeom>
              <a:ln>
                <a:solidFill>
                  <a:sysClr val="window" lastClr="FFFFFF">
                    <a:lumMod val="85000"/>
                  </a:sysClr>
                </a:solidFill>
              </a:ln>
            </p:spPr>
            <p:style>
              <a:lnRef idx="1">
                <a:srgbClr val="1F74AD"/>
              </a:lnRef>
              <a:fillRef idx="0">
                <a:srgbClr val="1F74AD"/>
              </a:fillRef>
              <a:effectRef idx="0">
                <a:srgbClr val="1F74AD"/>
              </a:effectRef>
              <a:fontRef idx="minor">
                <a:srgbClr val="000000"/>
              </a:fontRef>
            </p:style>
          </p:cxnSp>
          <p:sp>
            <p:nvSpPr>
              <p:cNvPr id="25" name="文本框 24"/>
              <p:cNvSpPr txBox="1"/>
              <p:nvPr/>
            </p:nvSpPr>
            <p:spPr>
              <a:xfrm>
                <a:off x="14617" y="3926"/>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27" name="文本框 26"/>
              <p:cNvSpPr txBox="1"/>
              <p:nvPr/>
            </p:nvSpPr>
            <p:spPr>
              <a:xfrm>
                <a:off x="14617" y="5333"/>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32" name="文本框 31"/>
              <p:cNvSpPr txBox="1"/>
              <p:nvPr/>
            </p:nvSpPr>
            <p:spPr>
              <a:xfrm>
                <a:off x="14787" y="6646"/>
                <a:ext cx="426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carry hydroxyethyl group</a:t>
                </a:r>
              </a:p>
            </p:txBody>
          </p:sp>
          <p:sp>
            <p:nvSpPr>
              <p:cNvPr id="34" name="文本框 33"/>
              <p:cNvSpPr txBox="1"/>
              <p:nvPr/>
            </p:nvSpPr>
            <p:spPr>
              <a:xfrm>
                <a:off x="14787" y="7940"/>
                <a:ext cx="4388" cy="1016"/>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serves both as an electron</a:t>
                </a:r>
              </a:p>
              <a:p>
                <a:pPr algn="l"/>
                <a:r>
                  <a:rPr kumimoji="1" lang="en-US" altLang="zh-CN" b="1" dirty="0">
                    <a:latin typeface="Times New Roman" panose="02020503050405090304" pitchFamily="18" charset="0"/>
                    <a:cs typeface="Times New Roman" panose="02020503050405090304" pitchFamily="18" charset="0"/>
                  </a:rPr>
                  <a:t>carrier and an acyl carrier</a:t>
                </a:r>
              </a:p>
            </p:txBody>
          </p:sp>
          <p:sp>
            <p:nvSpPr>
              <p:cNvPr id="37" name="文本框 36"/>
              <p:cNvSpPr txBox="1"/>
              <p:nvPr/>
            </p:nvSpPr>
            <p:spPr>
              <a:xfrm>
                <a:off x="9880" y="5474"/>
                <a:ext cx="1784" cy="580"/>
              </a:xfrm>
              <a:prstGeom prst="rect">
                <a:avLst/>
              </a:prstGeom>
              <a:noFill/>
            </p:spPr>
            <p:txBody>
              <a:bodyPr wrap="square" rtlCol="0">
                <a:spAutoFit/>
              </a:bodyPr>
              <a:lstStyle/>
              <a:p>
                <a:pPr algn="dist"/>
                <a:r>
                  <a:rPr kumimoji="1" lang="en-US" altLang="zh-CN" b="1" dirty="0">
                    <a:latin typeface="Times New Roman" panose="02020503050405090304" pitchFamily="18" charset="0"/>
                    <a:cs typeface="Times New Roman" panose="02020503050405090304" pitchFamily="18" charset="0"/>
                  </a:rPr>
                  <a:t>cofactors</a:t>
                </a:r>
              </a:p>
            </p:txBody>
          </p:sp>
        </p:grpSp>
      </p:grpSp>
      <p:sp>
        <p:nvSpPr>
          <p:cNvPr id="58" name="文本框 57"/>
          <p:cNvSpPr txBox="1"/>
          <p:nvPr/>
        </p:nvSpPr>
        <p:spPr>
          <a:xfrm>
            <a:off x="279400" y="3477895"/>
            <a:ext cx="4685030" cy="1568450"/>
          </a:xfrm>
          <a:prstGeom prst="rect">
            <a:avLst/>
          </a:prstGeom>
          <a:noFill/>
        </p:spPr>
        <p:txBody>
          <a:bodyPr wrap="none" rtlCol="0">
            <a:spAutoFit/>
          </a:bodyPr>
          <a:lstStyle/>
          <a:p>
            <a:pPr algn="l">
              <a:lnSpc>
                <a:spcPct val="100000"/>
              </a:lnSpc>
            </a:pPr>
            <a:r>
              <a:rPr kumimoji="1" lang="en-US" altLang="zh-CN" sz="2400" b="1" dirty="0">
                <a:latin typeface="Times New Roman" panose="02020503050405090304" pitchFamily="18" charset="0"/>
                <a:cs typeface="Times New Roman" panose="02020503050405090304" pitchFamily="18" charset="0"/>
              </a:rPr>
              <a:t>three enzymes:</a:t>
            </a: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E1 pyruvate dehydrogenase</a:t>
            </a: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E2 dihydrolipoyl transacetylase</a:t>
            </a: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E3 dihydrolipoyl dehydrogenase</a:t>
            </a:r>
          </a:p>
        </p:txBody>
      </p:sp>
      <p:sp>
        <p:nvSpPr>
          <p:cNvPr id="60" name="文本框 59"/>
          <p:cNvSpPr txBox="1"/>
          <p:nvPr/>
        </p:nvSpPr>
        <p:spPr>
          <a:xfrm>
            <a:off x="1810385" y="5405755"/>
            <a:ext cx="10349865" cy="1198880"/>
          </a:xfrm>
          <a:prstGeom prst="rect">
            <a:avLst/>
          </a:prstGeom>
          <a:noFill/>
        </p:spPr>
        <p:txBody>
          <a:bodyPr wrap="squar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Acetyl-CoA</a:t>
            </a:r>
            <a:r>
              <a:rPr kumimoji="1" lang="en-US" altLang="zh-CN" sz="2400" b="1" dirty="0">
                <a:latin typeface="Times New Roman" panose="02020503050405090304" pitchFamily="18" charset="0"/>
                <a:cs typeface="Times New Roman" panose="02020503050405090304" pitchFamily="18" charset="0"/>
              </a:rPr>
              <a:t> is the central intermediate of catabolism, not only carbohydrate but also amino acids and fatty acids are first degraded to acetyl group of acetyl-CoA and then enter the ctric acid cycle for further degradation. </a:t>
            </a:r>
          </a:p>
        </p:txBody>
      </p:sp>
      <p:grpSp>
        <p:nvGrpSpPr>
          <p:cNvPr id="71" name="组合 70"/>
          <p:cNvGrpSpPr/>
          <p:nvPr/>
        </p:nvGrpSpPr>
        <p:grpSpPr>
          <a:xfrm>
            <a:off x="2152015" y="2740025"/>
            <a:ext cx="1846580" cy="379730"/>
            <a:chOff x="3526" y="4057"/>
            <a:chExt cx="2908" cy="598"/>
          </a:xfrm>
        </p:grpSpPr>
        <p:sp>
          <p:nvSpPr>
            <p:cNvPr id="69" name="圆角矩形 68"/>
            <p:cNvSpPr/>
            <p:nvPr/>
          </p:nvSpPr>
          <p:spPr>
            <a:xfrm>
              <a:off x="3526" y="4057"/>
              <a:ext cx="2909" cy="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hlinkClick r:id="rId32" action="ppaction://hlinksldjump"/>
            </p:cNvPr>
            <p:cNvSpPr txBox="1"/>
            <p:nvPr/>
          </p:nvSpPr>
          <p:spPr>
            <a:xfrm>
              <a:off x="4005" y="4057"/>
              <a:ext cx="2028" cy="580"/>
            </a:xfrm>
            <a:prstGeom prst="rect">
              <a:avLst/>
            </a:prstGeom>
            <a:noFill/>
          </p:spPr>
          <p:txBody>
            <a:bodyPr wrap="none" rtlCol="0">
              <a:spAutoFit/>
            </a:bodyPr>
            <a:lstStyle/>
            <a:p>
              <a:pPr algn="l"/>
              <a:r>
                <a:rPr kumimoji="1" lang="en-US" altLang="zh-CN" b="1" dirty="0">
                  <a:solidFill>
                    <a:schemeClr val="bg1"/>
                  </a:solidFill>
                  <a:latin typeface="Times New Roman" panose="02020503050405090304" pitchFamily="18" charset="0"/>
                  <a:cs typeface="Times New Roman" panose="02020503050405090304" pitchFamily="18" charset="0"/>
                </a:rPr>
                <a:t>mechanism</a:t>
              </a:r>
            </a:p>
          </p:txBody>
        </p:sp>
      </p:grpSp>
      <p:pic>
        <p:nvPicPr>
          <p:cNvPr id="72" name="图片 71"/>
          <p:cNvPicPr>
            <a:picLocks noChangeAspect="1"/>
          </p:cNvPicPr>
          <p:nvPr/>
        </p:nvPicPr>
        <p:blipFill>
          <a:blip r:embed="rId33"/>
          <a:stretch>
            <a:fillRect/>
          </a:stretch>
        </p:blipFill>
        <p:spPr>
          <a:xfrm>
            <a:off x="279400" y="5410835"/>
            <a:ext cx="1346200" cy="1193800"/>
          </a:xfrm>
          <a:prstGeom prst="rect">
            <a:avLst/>
          </a:prstGeom>
        </p:spPr>
      </p:pic>
      <p:sp>
        <p:nvSpPr>
          <p:cNvPr id="54" name="操作按钮: 后退或上一个 53">
            <a:hlinkClick r:id="rId34" action="ppaction://hlinksldjump" highlightClick="1"/>
            <a:extLst>
              <a:ext uri="{FF2B5EF4-FFF2-40B4-BE49-F238E27FC236}">
                <a16:creationId xmlns:a16="http://schemas.microsoft.com/office/drawing/2014/main" id="{E2BDFCAE-6288-5C4B-9782-7D252E702926}"/>
              </a:ext>
            </a:extLst>
          </p:cNvPr>
          <p:cNvSpPr/>
          <p:nvPr/>
        </p:nvSpPr>
        <p:spPr>
          <a:xfrm>
            <a:off x="105834" y="11191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56" name="操作按钮: 后退或上一个 55">
            <a:hlinkClick r:id="rId35" action="ppaction://hlinksldjump" highlightClick="1"/>
            <a:extLst>
              <a:ext uri="{FF2B5EF4-FFF2-40B4-BE49-F238E27FC236}">
                <a16:creationId xmlns:a16="http://schemas.microsoft.com/office/drawing/2014/main" id="{336A016D-2139-9845-8674-52A5BFDE6EFB}"/>
              </a:ext>
            </a:extLst>
          </p:cNvPr>
          <p:cNvSpPr/>
          <p:nvPr/>
        </p:nvSpPr>
        <p:spPr>
          <a:xfrm>
            <a:off x="105834" y="1063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4" name="矩形 3">
            <a:extLst>
              <a:ext uri="{FF2B5EF4-FFF2-40B4-BE49-F238E27FC236}">
                <a16:creationId xmlns:a16="http://schemas.microsoft.com/office/drawing/2014/main" id="{8FCF0E8B-92B3-6B43-A83C-104B43C54B36}"/>
              </a:ext>
            </a:extLst>
          </p:cNvPr>
          <p:cNvSpPr/>
          <p:nvPr/>
        </p:nvSpPr>
        <p:spPr>
          <a:xfrm>
            <a:off x="1810385" y="2475865"/>
            <a:ext cx="2586803" cy="91694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3870734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22</a:t>
            </a:fld>
            <a:endParaRPr kumimoji="1" lang="zh-CN" altLang="en-US"/>
          </a:p>
        </p:txBody>
      </p:sp>
      <p:sp>
        <p:nvSpPr>
          <p:cNvPr id="3" name="文本框 2"/>
          <p:cNvSpPr txBox="1"/>
          <p:nvPr/>
        </p:nvSpPr>
        <p:spPr>
          <a:xfrm>
            <a:off x="2499092" y="-24384"/>
            <a:ext cx="719264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Mechanism of pyruvate decarboxylation</a:t>
            </a:r>
          </a:p>
        </p:txBody>
      </p:sp>
      <p:pic>
        <p:nvPicPr>
          <p:cNvPr id="5" name="图片 4"/>
          <p:cNvPicPr>
            <a:picLocks noChangeAspect="1"/>
          </p:cNvPicPr>
          <p:nvPr/>
        </p:nvPicPr>
        <p:blipFill>
          <a:blip r:embed="rId3"/>
          <a:srcRect t="3228"/>
          <a:stretch>
            <a:fillRect/>
          </a:stretch>
        </p:blipFill>
        <p:spPr>
          <a:xfrm>
            <a:off x="2239645" y="559435"/>
            <a:ext cx="7703820" cy="4509770"/>
          </a:xfrm>
          <a:prstGeom prst="rect">
            <a:avLst/>
          </a:prstGeom>
        </p:spPr>
      </p:pic>
      <p:sp>
        <p:nvSpPr>
          <p:cNvPr id="6" name="文本框 5"/>
          <p:cNvSpPr txBox="1"/>
          <p:nvPr/>
        </p:nvSpPr>
        <p:spPr>
          <a:xfrm>
            <a:off x="119380" y="5153025"/>
            <a:ext cx="11953875" cy="1568450"/>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All the enzymes and coenzymes are clustered, allowing the intermediates to react quickly without diffusing away.</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This mechnism is called substrate channeling</a:t>
            </a:r>
          </a:p>
        </p:txBody>
      </p:sp>
      <p:sp>
        <p:nvSpPr>
          <p:cNvPr id="8" name="操作按钮: 后退或上一个 7">
            <a:hlinkClick r:id="rId4" action="ppaction://hlinksldjump" highlightClick="1"/>
            <a:extLst>
              <a:ext uri="{FF2B5EF4-FFF2-40B4-BE49-F238E27FC236}">
                <a16:creationId xmlns:a16="http://schemas.microsoft.com/office/drawing/2014/main" id="{3BD8371C-FF94-FA46-A899-FC7EA6CC438B}"/>
              </a:ext>
            </a:extLst>
          </p:cNvPr>
          <p:cNvSpPr/>
          <p:nvPr/>
        </p:nvSpPr>
        <p:spPr>
          <a:xfrm>
            <a:off x="105834" y="1063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7513289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23</a:t>
            </a:fld>
            <a:endParaRPr kumimoji="1" lang="zh-CN" altLang="en-US"/>
          </a:p>
        </p:txBody>
      </p:sp>
      <p:sp>
        <p:nvSpPr>
          <p:cNvPr id="3" name="文本框 2"/>
          <p:cNvSpPr txBox="1"/>
          <p:nvPr/>
        </p:nvSpPr>
        <p:spPr>
          <a:xfrm>
            <a:off x="4244390" y="-24384"/>
            <a:ext cx="370332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Formation of citrate</a:t>
            </a:r>
          </a:p>
        </p:txBody>
      </p:sp>
      <p:pic>
        <p:nvPicPr>
          <p:cNvPr id="4" name="图片 3"/>
          <p:cNvPicPr>
            <a:picLocks noChangeAspect="1"/>
          </p:cNvPicPr>
          <p:nvPr/>
        </p:nvPicPr>
        <p:blipFill>
          <a:blip r:embed="rId3"/>
          <a:srcRect l="4828" t="5850" b="1248"/>
          <a:stretch>
            <a:fillRect/>
          </a:stretch>
        </p:blipFill>
        <p:spPr>
          <a:xfrm>
            <a:off x="8610600" y="474980"/>
            <a:ext cx="3604895" cy="6383020"/>
          </a:xfrm>
          <a:prstGeom prst="rect">
            <a:avLst/>
          </a:prstGeom>
        </p:spPr>
      </p:pic>
      <p:pic>
        <p:nvPicPr>
          <p:cNvPr id="5" name="图片 4"/>
          <p:cNvPicPr>
            <a:picLocks noChangeAspect="1"/>
          </p:cNvPicPr>
          <p:nvPr/>
        </p:nvPicPr>
        <p:blipFill>
          <a:blip r:embed="rId4"/>
          <a:srcRect l="3595" t="4627" r="1347" b="2522"/>
          <a:stretch>
            <a:fillRect/>
          </a:stretch>
        </p:blipFill>
        <p:spPr>
          <a:xfrm>
            <a:off x="2135505" y="4372610"/>
            <a:ext cx="4765675" cy="2485390"/>
          </a:xfrm>
          <a:prstGeom prst="rect">
            <a:avLst/>
          </a:prstGeom>
        </p:spPr>
      </p:pic>
      <p:sp>
        <p:nvSpPr>
          <p:cNvPr id="6" name="文本框 5"/>
          <p:cNvSpPr txBox="1"/>
          <p:nvPr/>
        </p:nvSpPr>
        <p:spPr>
          <a:xfrm>
            <a:off x="133350" y="559435"/>
            <a:ext cx="8611870" cy="3815080"/>
          </a:xfrm>
          <a:prstGeom prst="rect">
            <a:avLst/>
          </a:prstGeom>
          <a:noFill/>
        </p:spPr>
        <p:txBody>
          <a:bodyPr wrap="square" rtlCol="0">
            <a:spAutoFit/>
          </a:bodyPr>
          <a:lstStyle/>
          <a:p>
            <a:pPr marL="342900" indent="-342900" algn="l">
              <a:buFont typeface="Arial" panose="020B0604020202090204" pitchFamily="34" charset="0"/>
              <a:buChar char="•"/>
            </a:pPr>
            <a:r>
              <a:rPr kumimoji="1" lang="en-US" altLang="zh-CN" sz="2200" b="1" dirty="0">
                <a:solidFill>
                  <a:srgbClr val="C00000"/>
                </a:solidFill>
                <a:latin typeface="Times New Roman" panose="02020503050405090304" pitchFamily="18" charset="0"/>
                <a:cs typeface="Times New Roman" panose="02020503050405090304" pitchFamily="18" charset="0"/>
              </a:rPr>
              <a:t>Irreversible</a:t>
            </a:r>
            <a:r>
              <a:rPr kumimoji="1" lang="en-US" altLang="zh-CN" sz="2200" b="1" dirty="0">
                <a:latin typeface="Times New Roman" panose="02020503050405090304" pitchFamily="18" charset="0"/>
                <a:cs typeface="Times New Roman" panose="02020503050405090304" pitchFamily="18" charset="0"/>
              </a:rPr>
              <a:t> (the first regulation site in citric acid cycle)</a:t>
            </a:r>
          </a:p>
          <a:p>
            <a:pPr marL="342900" indent="-342900" algn="l">
              <a:buFont typeface="Arial" panose="020B0604020202090204" pitchFamily="34" charset="0"/>
              <a:buChar char="•"/>
            </a:pPr>
            <a:endParaRPr kumimoji="1" lang="zh-CN" altLang="en-US" sz="22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a:solidFill>
                  <a:srgbClr val="C00000"/>
                </a:solidFill>
                <a:latin typeface="Times New Roman" panose="02020503050405090304" pitchFamily="18" charset="0"/>
                <a:cs typeface="Times New Roman" panose="02020503050405090304" pitchFamily="18" charset="0"/>
              </a:rPr>
              <a:t>2C+4C=6C</a:t>
            </a:r>
            <a:r>
              <a:rPr kumimoji="1" lang="en-US" altLang="zh-CN" sz="2200" b="1" dirty="0">
                <a:latin typeface="Times New Roman" panose="02020503050405090304" pitchFamily="18" charset="0"/>
                <a:cs typeface="Times New Roman" panose="02020503050405090304" pitchFamily="18" charset="0"/>
              </a:rPr>
              <a:t>.   The methyl carbon of the acetyl-CoA is joint to the carbonyl carbon(C-2) of the oxaloacetate. In other words, C1 and C2 of the newly formed citrate molecule is from acetyl-CoA.</a:t>
            </a:r>
          </a:p>
          <a:p>
            <a:pPr marL="342900" indent="-342900" algn="l">
              <a:buFont typeface="Arial" panose="020B0604020202090204" pitchFamily="34" charset="0"/>
              <a:buChar char="•"/>
            </a:pPr>
            <a:endParaRPr kumimoji="1" lang="en-US" altLang="zh-CN" sz="22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a:latin typeface="Times New Roman" panose="02020503050405090304" pitchFamily="18" charset="0"/>
                <a:cs typeface="Times New Roman" panose="02020503050405090304" pitchFamily="18" charset="0"/>
              </a:rPr>
              <a:t>The large free energy change is essential to the reaction, as [oxaloacetate] is really low.</a:t>
            </a:r>
          </a:p>
          <a:p>
            <a:pPr indent="0" algn="l">
              <a:buFont typeface="Arial" panose="020B0604020202090204" pitchFamily="34" charset="0"/>
              <a:buNone/>
            </a:pPr>
            <a:endParaRPr kumimoji="1" lang="en-US" altLang="zh-CN" sz="22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a:latin typeface="Times New Roman" panose="02020503050405090304" pitchFamily="18" charset="0"/>
                <a:cs typeface="Times New Roman" panose="02020503050405090304" pitchFamily="18" charset="0"/>
              </a:rPr>
              <a:t>Catalyzing mechanism: oxaloacetate binds to the enzyme first, creating a binding site for acetyl-CoA.</a:t>
            </a:r>
          </a:p>
        </p:txBody>
      </p:sp>
      <p:sp>
        <p:nvSpPr>
          <p:cNvPr id="8" name="操作按钮: 后退或上一个 7">
            <a:hlinkClick r:id="rId5" action="ppaction://hlinksldjump" highlightClick="1"/>
            <a:extLst>
              <a:ext uri="{FF2B5EF4-FFF2-40B4-BE49-F238E27FC236}">
                <a16:creationId xmlns:a16="http://schemas.microsoft.com/office/drawing/2014/main" id="{A8F2EF26-081B-CA46-A2D0-86B965CD82C8}"/>
              </a:ext>
            </a:extLst>
          </p:cNvPr>
          <p:cNvSpPr/>
          <p:nvPr/>
        </p:nvSpPr>
        <p:spPr>
          <a:xfrm>
            <a:off x="118534"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79093527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24</a:t>
            </a:fld>
            <a:endParaRPr kumimoji="1" lang="zh-CN" altLang="en-US"/>
          </a:p>
        </p:txBody>
      </p:sp>
      <p:sp>
        <p:nvSpPr>
          <p:cNvPr id="3" name="文本框 2"/>
          <p:cNvSpPr txBox="1"/>
          <p:nvPr/>
        </p:nvSpPr>
        <p:spPr>
          <a:xfrm>
            <a:off x="2635300" y="-24384"/>
            <a:ext cx="69215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decarboxylation of isocitrate</a:t>
            </a:r>
          </a:p>
        </p:txBody>
      </p:sp>
      <p:pic>
        <p:nvPicPr>
          <p:cNvPr id="4" name="图片 3"/>
          <p:cNvPicPr>
            <a:picLocks noChangeAspect="1"/>
          </p:cNvPicPr>
          <p:nvPr/>
        </p:nvPicPr>
        <p:blipFill>
          <a:blip r:embed="rId3"/>
          <a:stretch>
            <a:fillRect/>
          </a:stretch>
        </p:blipFill>
        <p:spPr>
          <a:xfrm>
            <a:off x="638810" y="4030980"/>
            <a:ext cx="9664065" cy="2689860"/>
          </a:xfrm>
          <a:prstGeom prst="rect">
            <a:avLst/>
          </a:prstGeom>
        </p:spPr>
      </p:pic>
      <p:sp>
        <p:nvSpPr>
          <p:cNvPr id="5" name="文本框 4"/>
          <p:cNvSpPr txBox="1"/>
          <p:nvPr/>
        </p:nvSpPr>
        <p:spPr>
          <a:xfrm>
            <a:off x="1035685" y="1017270"/>
            <a:ext cx="9833610" cy="2984500"/>
          </a:xfrm>
          <a:prstGeom prst="rect">
            <a:avLst/>
          </a:prstGeom>
          <a:noFill/>
        </p:spPr>
        <p:txBody>
          <a:bodyPr wrap="square" rtlCol="0">
            <a:spAutoFit/>
          </a:bodyPr>
          <a:lstStyle/>
          <a:p>
            <a:pPr marL="342900" indent="-342900" algn="l">
              <a:buFont typeface="Arial" panose="020B0604020202090204" pitchFamily="34" charset="0"/>
              <a:buChar char="•"/>
            </a:pPr>
            <a:r>
              <a:rPr kumimoji="1" lang="en-US" altLang="zh-CN" sz="2400" b="1" dirty="0">
                <a:solidFill>
                  <a:srgbClr val="C00000"/>
                </a:solidFill>
                <a:latin typeface="Times New Roman" panose="02020503050405090304" pitchFamily="18" charset="0"/>
                <a:cs typeface="Times New Roman" panose="02020503050405090304" pitchFamily="18" charset="0"/>
              </a:rPr>
              <a:t>6C-1C = 5C.</a:t>
            </a:r>
            <a:endParaRPr kumimoji="1" lang="en-US" altLang="zh-CN" sz="2400"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r>
              <a:rPr kumimoji="1" lang="en-US" altLang="zh-CN" sz="2400" b="1" dirty="0">
                <a:latin typeface="Times New Roman" panose="02020503050405090304" pitchFamily="18" charset="0"/>
                <a:cs typeface="Times New Roman" panose="02020503050405090304" pitchFamily="18" charset="0"/>
              </a:rPr>
              <a:t>     First decarboxylation reaction in citric acid cycle, generating a NADH.</a:t>
            </a:r>
          </a:p>
          <a:p>
            <a:pPr indent="0" algn="l">
              <a:buFont typeface="Arial" panose="020B0604020202090204" pitchFamily="34" charset="0"/>
              <a:buNone/>
            </a:pPr>
            <a:endParaRPr kumimoji="1" lang="en-US" altLang="zh-CN" sz="24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Catalyzed by isocitrate dehydrogenase, assisted by inorganic ion Mn2+.</a:t>
            </a:r>
          </a:p>
          <a:p>
            <a:pPr marL="342900" indent="-34290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There're two isoenzymes of isocitrate dehydrogenase in vivo, one using NAD+ as oxidative reagent, the other using NADP+.</a:t>
            </a:r>
            <a:endParaRPr kumimoji="1" lang="en-US" altLang="zh-CN" sz="20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p:txBody>
      </p:sp>
      <p:sp>
        <p:nvSpPr>
          <p:cNvPr id="7" name="操作按钮: 后退或上一个 6">
            <a:hlinkClick r:id="rId4" action="ppaction://hlinksldjump" highlightClick="1"/>
            <a:extLst>
              <a:ext uri="{FF2B5EF4-FFF2-40B4-BE49-F238E27FC236}">
                <a16:creationId xmlns:a16="http://schemas.microsoft.com/office/drawing/2014/main" id="{336A016D-2139-9845-8674-52A5BFDE6EFB}"/>
              </a:ext>
            </a:extLst>
          </p:cNvPr>
          <p:cNvSpPr/>
          <p:nvPr/>
        </p:nvSpPr>
        <p:spPr>
          <a:xfrm>
            <a:off x="129771" y="61007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26999209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25</a:t>
            </a:fld>
            <a:endParaRPr kumimoji="1" lang="zh-CN" altLang="en-US"/>
          </a:p>
        </p:txBody>
      </p:sp>
      <p:sp>
        <p:nvSpPr>
          <p:cNvPr id="3" name="文本框 2"/>
          <p:cNvSpPr txBox="1"/>
          <p:nvPr/>
        </p:nvSpPr>
        <p:spPr>
          <a:xfrm>
            <a:off x="2089517" y="-24384"/>
            <a:ext cx="801306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decarboxylation of ɑ-ketoglutarate</a:t>
            </a:r>
            <a:endParaRPr kumimoji="1" lang="en-US" altLang="zh-CN" sz="3200" b="1" dirty="0">
              <a:solidFill>
                <a:srgbClr val="0070C0"/>
              </a:solidFill>
              <a:latin typeface="Arial" panose="020B0604020202090204" pitchFamily="34" charset="0"/>
              <a:cs typeface="Arial" panose="020B0604020202090204" pitchFamily="34" charset="0"/>
            </a:endParaRPr>
          </a:p>
        </p:txBody>
      </p:sp>
      <p:pic>
        <p:nvPicPr>
          <p:cNvPr id="4" name="图片 3"/>
          <p:cNvPicPr>
            <a:picLocks noChangeAspect="1"/>
          </p:cNvPicPr>
          <p:nvPr/>
        </p:nvPicPr>
        <p:blipFill>
          <a:blip r:embed="rId3"/>
          <a:srcRect l="3286" r="1267"/>
          <a:stretch>
            <a:fillRect/>
          </a:stretch>
        </p:blipFill>
        <p:spPr>
          <a:xfrm>
            <a:off x="154940" y="760095"/>
            <a:ext cx="5864225" cy="2297430"/>
          </a:xfrm>
          <a:prstGeom prst="rect">
            <a:avLst/>
          </a:prstGeom>
        </p:spPr>
      </p:pic>
      <p:sp>
        <p:nvSpPr>
          <p:cNvPr id="5" name="文本框 4"/>
          <p:cNvSpPr txBox="1"/>
          <p:nvPr/>
        </p:nvSpPr>
        <p:spPr>
          <a:xfrm>
            <a:off x="81915" y="3434715"/>
            <a:ext cx="11831320" cy="3415030"/>
          </a:xfrm>
          <a:prstGeom prst="rect">
            <a:avLst/>
          </a:prstGeom>
          <a:noFill/>
        </p:spPr>
        <p:txBody>
          <a:bodyPr wrap="square" rtlCol="0">
            <a:spAutoFit/>
          </a:bodyPr>
          <a:lstStyle/>
          <a:p>
            <a:pPr marL="285750" indent="-285750" algn="l">
              <a:lnSpc>
                <a:spcPct val="100000"/>
              </a:lnSpc>
              <a:buFont typeface="Arial" panose="020B0604020202090204" pitchFamily="34" charset="0"/>
              <a:buChar char="•"/>
            </a:pPr>
            <a:r>
              <a:rPr kumimoji="1" lang="en-US" altLang="zh-CN" sz="2400" b="1" dirty="0">
                <a:solidFill>
                  <a:srgbClr val="C00000"/>
                </a:solidFill>
                <a:latin typeface="Times New Roman" panose="02020503050405090304" pitchFamily="18" charset="0"/>
                <a:cs typeface="Times New Roman" panose="02020503050405090304" pitchFamily="18" charset="0"/>
              </a:rPr>
              <a:t>Irreversible</a:t>
            </a: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second </a:t>
            </a:r>
            <a:r>
              <a:rPr kumimoji="1" lang="en-US" altLang="zh-CN" sz="2400" b="1" dirty="0">
                <a:solidFill>
                  <a:srgbClr val="C00000"/>
                </a:solidFill>
                <a:latin typeface="Times New Roman" panose="02020503050405090304" pitchFamily="18" charset="0"/>
                <a:cs typeface="Times New Roman" panose="02020503050405090304" pitchFamily="18" charset="0"/>
              </a:rPr>
              <a:t>decarboxylation</a:t>
            </a:r>
            <a:r>
              <a:rPr kumimoji="1" lang="en-US" altLang="zh-CN" sz="2400" b="1" dirty="0">
                <a:latin typeface="Times New Roman" panose="02020503050405090304" pitchFamily="18" charset="0"/>
                <a:cs typeface="Times New Roman" panose="02020503050405090304" pitchFamily="18" charset="0"/>
              </a:rPr>
              <a:t> reaction of citric acid cycle, generating a NADH.</a:t>
            </a:r>
          </a:p>
          <a:p>
            <a:pPr indent="0" algn="l">
              <a:lnSpc>
                <a:spcPct val="100000"/>
              </a:lnSpc>
              <a:buFont typeface="Arial" panose="020B0604020202090204" pitchFamily="34" charset="0"/>
              <a:buNone/>
            </a:pP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Catalyzed by a-ketoglutarate dehydrogenase complex, with NAD+ serving as electron acceptor and CoA-SH as succinyl group carrier.</a:t>
            </a:r>
          </a:p>
          <a:p>
            <a:pPr marL="285750" indent="-285750" algn="l">
              <a:lnSpc>
                <a:spcPct val="100000"/>
              </a:lnSpc>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Energy released from oxidation is stored in the </a:t>
            </a:r>
            <a:r>
              <a:rPr kumimoji="1" lang="en-US" altLang="zh-CN" sz="2400" b="1" dirty="0">
                <a:solidFill>
                  <a:srgbClr val="C00000"/>
                </a:solidFill>
                <a:latin typeface="Times New Roman" panose="02020503050405090304" pitchFamily="18" charset="0"/>
                <a:cs typeface="Times New Roman" panose="02020503050405090304" pitchFamily="18" charset="0"/>
              </a:rPr>
              <a:t>thioester bond</a:t>
            </a:r>
            <a:r>
              <a:rPr kumimoji="1" lang="en-US" altLang="zh-CN" sz="2400" b="1" dirty="0">
                <a:latin typeface="Times New Roman" panose="02020503050405090304" pitchFamily="18" charset="0"/>
                <a:cs typeface="Times New Roman" panose="02020503050405090304" pitchFamily="18" charset="0"/>
              </a:rPr>
              <a:t> of succinyl group, which can be applied to the synthesis of ATP in the next reaction.</a:t>
            </a:r>
          </a:p>
        </p:txBody>
      </p:sp>
      <p:sp>
        <p:nvSpPr>
          <p:cNvPr id="6" name="文本框 5"/>
          <p:cNvSpPr txBox="1"/>
          <p:nvPr/>
        </p:nvSpPr>
        <p:spPr>
          <a:xfrm>
            <a:off x="6104255" y="1047115"/>
            <a:ext cx="6057900" cy="2241960"/>
          </a:xfrm>
          <a:prstGeom prst="rect">
            <a:avLst/>
          </a:prstGeom>
          <a:noFill/>
        </p:spPr>
        <p:txBody>
          <a:bodyPr wrap="square" rtlCol="0" anchor="t">
            <a:spAutoFit/>
          </a:bodyPr>
          <a:lstStyle/>
          <a:p>
            <a:pPr indent="0">
              <a:lnSpc>
                <a:spcPct val="150000"/>
              </a:lnSpc>
              <a:buFont typeface="Arial" panose="020B0604020202090204" pitchFamily="34" charset="0"/>
              <a:buNone/>
            </a:pPr>
            <a:r>
              <a:rPr kumimoji="1" lang="en-US" altLang="zh-CN" sz="2400" b="1" dirty="0">
                <a:solidFill>
                  <a:srgbClr val="0070C0"/>
                </a:solidFill>
                <a:latin typeface="Times New Roman" panose="02020503050405090304" pitchFamily="18" charset="0"/>
                <a:cs typeface="Times New Roman" panose="02020503050405090304" pitchFamily="18" charset="0"/>
                <a:sym typeface="+mn-ea"/>
              </a:rPr>
              <a:t>An typical example of divergent evolution</a:t>
            </a:r>
            <a:endParaRPr kumimoji="1" lang="en-US" altLang="zh-CN" sz="2400" b="1" dirty="0">
              <a:solidFill>
                <a:srgbClr val="0070C0"/>
              </a:solidFill>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sym typeface="+mn-ea"/>
              </a:rPr>
              <a:t>a-ketoglutarate dehydrogenase complex</a:t>
            </a: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sym typeface="+mn-ea"/>
              </a:rPr>
              <a:t>pyruvate dehydrogenase complex</a:t>
            </a:r>
          </a:p>
          <a:p>
            <a:pPr marL="285750" indent="-285750" algn="l">
              <a:lnSpc>
                <a:spcPct val="15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sym typeface="+mn-ea"/>
              </a:rPr>
              <a:t>branched-chain a-keto acid dehydrogenase</a:t>
            </a:r>
            <a:endParaRPr kumimoji="1" lang="zh-CN" altLang="en-US" sz="2400" b="1" dirty="0">
              <a:latin typeface="Times New Roman" panose="02020503050405090304" pitchFamily="18" charset="0"/>
              <a:cs typeface="Times New Roman" panose="02020503050405090304" pitchFamily="18" charset="0"/>
            </a:endParaRPr>
          </a:p>
        </p:txBody>
      </p:sp>
      <p:sp>
        <p:nvSpPr>
          <p:cNvPr id="8" name="操作按钮: 后退或上一个 7">
            <a:hlinkClick r:id="rId4" action="ppaction://hlinksldjump" highlightClick="1"/>
            <a:extLst>
              <a:ext uri="{FF2B5EF4-FFF2-40B4-BE49-F238E27FC236}">
                <a16:creationId xmlns:a16="http://schemas.microsoft.com/office/drawing/2014/main" id="{336A016D-2139-9845-8674-52A5BFDE6EFB}"/>
              </a:ext>
            </a:extLst>
          </p:cNvPr>
          <p:cNvSpPr/>
          <p:nvPr/>
        </p:nvSpPr>
        <p:spPr>
          <a:xfrm>
            <a:off x="154940" y="14001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7" name="矩形 6">
            <a:extLst>
              <a:ext uri="{FF2B5EF4-FFF2-40B4-BE49-F238E27FC236}">
                <a16:creationId xmlns:a16="http://schemas.microsoft.com/office/drawing/2014/main" id="{573B050F-48C6-004E-A86D-6FA2F7392DB1}"/>
              </a:ext>
            </a:extLst>
          </p:cNvPr>
          <p:cNvSpPr/>
          <p:nvPr/>
        </p:nvSpPr>
        <p:spPr>
          <a:xfrm>
            <a:off x="6172837" y="1210235"/>
            <a:ext cx="5606787" cy="43030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5016478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26</a:t>
            </a:fld>
            <a:endParaRPr kumimoji="1" lang="zh-CN" altLang="en-US"/>
          </a:p>
        </p:txBody>
      </p:sp>
      <p:sp>
        <p:nvSpPr>
          <p:cNvPr id="3" name="文本框 2"/>
          <p:cNvSpPr txBox="1"/>
          <p:nvPr/>
        </p:nvSpPr>
        <p:spPr>
          <a:xfrm>
            <a:off x="1303387" y="-24384"/>
            <a:ext cx="9585325" cy="107632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A conserved mechanism for oxidative decarboxylation</a:t>
            </a:r>
          </a:p>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Three homologous enzymes</a:t>
            </a:r>
          </a:p>
        </p:txBody>
      </p:sp>
      <p:pic>
        <p:nvPicPr>
          <p:cNvPr id="4" name="图片 3"/>
          <p:cNvPicPr>
            <a:picLocks noChangeAspect="1"/>
          </p:cNvPicPr>
          <p:nvPr/>
        </p:nvPicPr>
        <p:blipFill>
          <a:blip r:embed="rId3"/>
          <a:srcRect l="1308" r="1308"/>
          <a:stretch>
            <a:fillRect/>
          </a:stretch>
        </p:blipFill>
        <p:spPr>
          <a:xfrm>
            <a:off x="166370" y="1216660"/>
            <a:ext cx="7579995" cy="3566795"/>
          </a:xfrm>
          <a:prstGeom prst="rect">
            <a:avLst/>
          </a:prstGeom>
        </p:spPr>
      </p:pic>
      <p:sp>
        <p:nvSpPr>
          <p:cNvPr id="5" name="文本框 4"/>
          <p:cNvSpPr txBox="1"/>
          <p:nvPr/>
        </p:nvSpPr>
        <p:spPr>
          <a:xfrm>
            <a:off x="353695" y="4783455"/>
            <a:ext cx="10293985" cy="1938020"/>
          </a:xfrm>
          <a:prstGeom prst="rect">
            <a:avLst/>
          </a:prstGeom>
          <a:noFill/>
        </p:spPr>
        <p:txBody>
          <a:bodyPr wrap="none" rtlCol="0">
            <a:spAutoFit/>
          </a:bodyPr>
          <a:lstStyle/>
          <a:p>
            <a:pPr algn="l">
              <a:lnSpc>
                <a:spcPct val="200000"/>
              </a:lnSpc>
            </a:pPr>
            <a:r>
              <a:rPr kumimoji="1" lang="en-US" altLang="zh-CN" sz="2400" b="1" dirty="0">
                <a:latin typeface="Times New Roman" panose="02020503050405090304" pitchFamily="18" charset="0"/>
                <a:cs typeface="Times New Roman" panose="02020503050405090304" pitchFamily="18" charset="0"/>
              </a:rPr>
              <a:t>Similarities</a:t>
            </a: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Same reaction mechanism.</a:t>
            </a: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cofactors needed are identical: TPP, lipoate, CoA-SH, NAD+ and FAD.</a:t>
            </a: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three enzymes in the complex are respectively similar.</a:t>
            </a:r>
          </a:p>
        </p:txBody>
      </p:sp>
      <p:sp>
        <p:nvSpPr>
          <p:cNvPr id="6" name="文本框 5"/>
          <p:cNvSpPr txBox="1"/>
          <p:nvPr/>
        </p:nvSpPr>
        <p:spPr>
          <a:xfrm>
            <a:off x="8100060" y="1216660"/>
            <a:ext cx="3763645" cy="4154170"/>
          </a:xfrm>
          <a:prstGeom prst="rect">
            <a:avLst/>
          </a:prstGeom>
          <a:noFill/>
        </p:spPr>
        <p:txBody>
          <a:bodyPr wrap="none" rtlCol="0">
            <a:spAutoFit/>
          </a:bodyPr>
          <a:lstStyle/>
          <a:p>
            <a:pPr algn="l"/>
            <a:r>
              <a:rPr kumimoji="1" lang="en-US" altLang="zh-CN" sz="2400" b="1" dirty="0">
                <a:latin typeface="Times New Roman" panose="02020503050405090304" pitchFamily="18" charset="0"/>
                <a:cs typeface="Times New Roman" panose="02020503050405090304" pitchFamily="18" charset="0"/>
              </a:rPr>
              <a:t>E1: </a:t>
            </a:r>
          </a:p>
          <a:p>
            <a:pPr algn="l"/>
            <a:r>
              <a:rPr kumimoji="1" lang="en-US" altLang="zh-CN" sz="2400" b="1" dirty="0">
                <a:latin typeface="Times New Roman" panose="02020503050405090304" pitchFamily="18" charset="0"/>
                <a:cs typeface="Times New Roman" panose="02020503050405090304" pitchFamily="18" charset="0"/>
              </a:rPr>
              <a:t>different amino sequence</a:t>
            </a:r>
          </a:p>
          <a:p>
            <a:pPr algn="l"/>
            <a:r>
              <a:rPr kumimoji="1" lang="en-US" altLang="zh-CN" sz="2400" b="1" dirty="0">
                <a:latin typeface="Times New Roman" panose="02020503050405090304" pitchFamily="18" charset="0"/>
                <a:cs typeface="Times New Roman" panose="02020503050405090304" pitchFamily="18" charset="0"/>
              </a:rPr>
              <a:t>different binding specificty </a:t>
            </a:r>
          </a:p>
          <a:p>
            <a:pPr algn="l"/>
            <a:r>
              <a:rPr kumimoji="1" lang="en-US" altLang="zh-CN" sz="2400" b="1" dirty="0">
                <a:latin typeface="Times New Roman" panose="02020503050405090304" pitchFamily="18" charset="0"/>
                <a:cs typeface="Times New Roman" panose="02020503050405090304" pitchFamily="18" charset="0"/>
              </a:rPr>
              <a:t>similar structure</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E2:</a:t>
            </a:r>
          </a:p>
          <a:p>
            <a:pPr algn="l"/>
            <a:r>
              <a:rPr kumimoji="1" lang="en-US" altLang="zh-CN" sz="2400" b="1" dirty="0">
                <a:latin typeface="Times New Roman" panose="02020503050405090304" pitchFamily="18" charset="0"/>
                <a:cs typeface="Times New Roman" panose="02020503050405090304" pitchFamily="18" charset="0"/>
              </a:rPr>
              <a:t>similar tertiary structure</a:t>
            </a:r>
          </a:p>
          <a:p>
            <a:pPr algn="l"/>
            <a:r>
              <a:rPr kumimoji="1" lang="en-US" altLang="zh-CN" sz="2400" b="1" dirty="0">
                <a:latin typeface="Times New Roman" panose="02020503050405090304" pitchFamily="18" charset="0"/>
                <a:cs typeface="Times New Roman" panose="02020503050405090304" pitchFamily="18" charset="0"/>
              </a:rPr>
              <a:t>similar primary structure</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E3:</a:t>
            </a:r>
          </a:p>
          <a:p>
            <a:pPr algn="l"/>
            <a:r>
              <a:rPr kumimoji="1" lang="en-US" altLang="zh-CN" sz="2400" b="1" dirty="0">
                <a:latin typeface="Times New Roman" panose="02020503050405090304" pitchFamily="18" charset="0"/>
                <a:cs typeface="Times New Roman" panose="02020503050405090304" pitchFamily="18" charset="0"/>
              </a:rPr>
              <a:t>identical</a:t>
            </a:r>
          </a:p>
        </p:txBody>
      </p:sp>
      <p:sp>
        <p:nvSpPr>
          <p:cNvPr id="8" name="操作按钮: 后退或上一个 7">
            <a:hlinkClick r:id="rId4" action="ppaction://hlinksldjump" highlightClick="1"/>
            <a:extLst>
              <a:ext uri="{FF2B5EF4-FFF2-40B4-BE49-F238E27FC236}">
                <a16:creationId xmlns:a16="http://schemas.microsoft.com/office/drawing/2014/main" id="{336A016D-2139-9845-8674-52A5BFDE6EFB}"/>
              </a:ext>
            </a:extLst>
          </p:cNvPr>
          <p:cNvSpPr/>
          <p:nvPr/>
        </p:nvSpPr>
        <p:spPr>
          <a:xfrm>
            <a:off x="166370" y="20373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56667959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27</a:t>
            </a:fld>
            <a:endParaRPr kumimoji="1" lang="zh-CN" altLang="en-US"/>
          </a:p>
        </p:txBody>
      </p:sp>
      <p:sp>
        <p:nvSpPr>
          <p:cNvPr id="3" name="文本框 2"/>
          <p:cNvSpPr txBox="1"/>
          <p:nvPr/>
        </p:nvSpPr>
        <p:spPr>
          <a:xfrm>
            <a:off x="2505442" y="-24384"/>
            <a:ext cx="71812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Conversion of succinyl-CoA to succinate</a:t>
            </a:r>
          </a:p>
        </p:txBody>
      </p:sp>
      <p:pic>
        <p:nvPicPr>
          <p:cNvPr id="4" name="图片 3"/>
          <p:cNvPicPr>
            <a:picLocks noChangeAspect="1"/>
          </p:cNvPicPr>
          <p:nvPr/>
        </p:nvPicPr>
        <p:blipFill>
          <a:blip r:embed="rId3"/>
          <a:stretch>
            <a:fillRect/>
          </a:stretch>
        </p:blipFill>
        <p:spPr>
          <a:xfrm>
            <a:off x="750570" y="4786630"/>
            <a:ext cx="5732145" cy="2080260"/>
          </a:xfrm>
          <a:prstGeom prst="rect">
            <a:avLst/>
          </a:prstGeom>
        </p:spPr>
      </p:pic>
      <p:pic>
        <p:nvPicPr>
          <p:cNvPr id="5" name="图片 4"/>
          <p:cNvPicPr>
            <a:picLocks noChangeAspect="1"/>
          </p:cNvPicPr>
          <p:nvPr/>
        </p:nvPicPr>
        <p:blipFill>
          <a:blip r:embed="rId4"/>
          <a:stretch>
            <a:fillRect/>
          </a:stretch>
        </p:blipFill>
        <p:spPr>
          <a:xfrm>
            <a:off x="7531735" y="876935"/>
            <a:ext cx="4622165" cy="5479415"/>
          </a:xfrm>
          <a:prstGeom prst="rect">
            <a:avLst/>
          </a:prstGeom>
        </p:spPr>
      </p:pic>
      <p:sp>
        <p:nvSpPr>
          <p:cNvPr id="6" name="文本框 5"/>
          <p:cNvSpPr txBox="1"/>
          <p:nvPr/>
        </p:nvSpPr>
        <p:spPr>
          <a:xfrm>
            <a:off x="13970" y="559435"/>
            <a:ext cx="7739380" cy="415417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A</a:t>
            </a:r>
            <a:r>
              <a:rPr kumimoji="1" lang="en-US" altLang="zh-CN" sz="2400" b="1" dirty="0">
                <a:solidFill>
                  <a:srgbClr val="C00000"/>
                </a:solidFill>
                <a:latin typeface="Times New Roman" panose="02020503050405090304" pitchFamily="18" charset="0"/>
                <a:cs typeface="Times New Roman" panose="02020503050405090304" pitchFamily="18" charset="0"/>
              </a:rPr>
              <a:t> reversible</a:t>
            </a:r>
            <a:r>
              <a:rPr kumimoji="1" lang="en-US" altLang="zh-CN" sz="2400" b="1" dirty="0">
                <a:latin typeface="Times New Roman" panose="02020503050405090304" pitchFamily="18" charset="0"/>
                <a:cs typeface="Times New Roman" panose="02020503050405090304" pitchFamily="18" charset="0"/>
              </a:rPr>
              <a:t> substrate level phosphorylation reaction, the energy for ATP synthesis comes from the thioester bond in succinyl-CoA.</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There're two isozymes of succinyl-CoA in vivo, one using GDP as substrate, another using ADP. As GTP can directly transfer its phosphate group to ADP, the net result of activities of each enzymes is the conservation of energy as ATP.</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This reaction involves a phosphoenzyme intermediate.</a:t>
            </a:r>
          </a:p>
        </p:txBody>
      </p:sp>
      <p:sp>
        <p:nvSpPr>
          <p:cNvPr id="8" name="操作按钮: 后退或上一个 7">
            <a:hlinkClick r:id="rId5" action="ppaction://hlinksldjump" highlightClick="1"/>
            <a:extLst>
              <a:ext uri="{FF2B5EF4-FFF2-40B4-BE49-F238E27FC236}">
                <a16:creationId xmlns:a16="http://schemas.microsoft.com/office/drawing/2014/main" id="{336A016D-2139-9845-8674-52A5BFDE6EFB}"/>
              </a:ext>
            </a:extLst>
          </p:cNvPr>
          <p:cNvSpPr/>
          <p:nvPr/>
        </p:nvSpPr>
        <p:spPr>
          <a:xfrm>
            <a:off x="135468"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7079901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28</a:t>
            </a:fld>
            <a:endParaRPr kumimoji="1" lang="zh-CN" altLang="en-US"/>
          </a:p>
        </p:txBody>
      </p:sp>
      <p:sp>
        <p:nvSpPr>
          <p:cNvPr id="3" name="文本框 2"/>
          <p:cNvSpPr txBox="1"/>
          <p:nvPr/>
        </p:nvSpPr>
        <p:spPr>
          <a:xfrm>
            <a:off x="4062780" y="-24384"/>
            <a:ext cx="406654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Oxidation of succinate</a:t>
            </a:r>
          </a:p>
        </p:txBody>
      </p:sp>
      <p:pic>
        <p:nvPicPr>
          <p:cNvPr id="4" name="图片 3"/>
          <p:cNvPicPr>
            <a:picLocks noChangeAspect="1"/>
          </p:cNvPicPr>
          <p:nvPr/>
        </p:nvPicPr>
        <p:blipFill>
          <a:blip r:embed="rId3"/>
          <a:stretch>
            <a:fillRect/>
          </a:stretch>
        </p:blipFill>
        <p:spPr>
          <a:xfrm>
            <a:off x="2740660" y="815340"/>
            <a:ext cx="6711315" cy="2453005"/>
          </a:xfrm>
          <a:prstGeom prst="rect">
            <a:avLst/>
          </a:prstGeom>
        </p:spPr>
      </p:pic>
      <p:sp>
        <p:nvSpPr>
          <p:cNvPr id="5" name="文本框 4"/>
          <p:cNvSpPr txBox="1"/>
          <p:nvPr/>
        </p:nvSpPr>
        <p:spPr>
          <a:xfrm>
            <a:off x="118745" y="3679825"/>
            <a:ext cx="11955780" cy="304609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solidFill>
                  <a:schemeClr val="tx1"/>
                </a:solidFill>
                <a:latin typeface="Times New Roman" panose="02020503050405090304" pitchFamily="18" charset="0"/>
                <a:cs typeface="Times New Roman" panose="02020503050405090304" pitchFamily="18" charset="0"/>
              </a:rPr>
              <a:t>A </a:t>
            </a:r>
            <a:r>
              <a:rPr kumimoji="1" lang="en-US" altLang="zh-CN" sz="2400" b="1" dirty="0">
                <a:solidFill>
                  <a:srgbClr val="C00000"/>
                </a:solidFill>
                <a:latin typeface="Times New Roman" panose="02020503050405090304" pitchFamily="18" charset="0"/>
                <a:cs typeface="Times New Roman" panose="02020503050405090304" pitchFamily="18" charset="0"/>
              </a:rPr>
              <a:t>reversible </a:t>
            </a:r>
            <a:r>
              <a:rPr kumimoji="1" lang="en-US" altLang="zh-CN" sz="2400" b="1" dirty="0">
                <a:solidFill>
                  <a:schemeClr val="tx1"/>
                </a:solidFill>
                <a:latin typeface="Times New Roman" panose="02020503050405090304" pitchFamily="18" charset="0"/>
                <a:cs typeface="Times New Roman" panose="02020503050405090304" pitchFamily="18" charset="0"/>
              </a:rPr>
              <a:t>oxidation reaction, generating a FADH2 per succinate molecule, which energatically equals to 1.5 ATP in respiration-linked phosphorylation.</a:t>
            </a:r>
            <a:endParaRPr kumimoji="1" lang="en-US" altLang="zh-CN" sz="2400" b="1" dirty="0">
              <a:solidFill>
                <a:srgbClr val="C00000"/>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a:solidFill>
                <a:srgbClr val="C00000"/>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chemeClr val="tx1"/>
                </a:solidFill>
                <a:latin typeface="Times New Roman" panose="02020503050405090304" pitchFamily="18" charset="0"/>
                <a:cs typeface="Times New Roman" panose="02020503050405090304" pitchFamily="18" charset="0"/>
              </a:rPr>
              <a:t>Catalyzed by succinate dehydrogenase, which is tightly bound to the mitochondrial inner membrane (plasma membrane in bacteria) as a member of the complex II in the electron transfer chain.</a:t>
            </a:r>
          </a:p>
          <a:p>
            <a:pPr marL="285750" indent="-285750" algn="l">
              <a:buFont typeface="Arial" panose="020B0604020202090204" pitchFamily="34" charset="0"/>
              <a:buChar char="•"/>
            </a:pPr>
            <a:endParaRPr kumimoji="1" lang="en-US" altLang="zh-CN" sz="2400" b="1" dirty="0">
              <a:solidFill>
                <a:schemeClr val="tx1"/>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chemeClr val="tx1"/>
                </a:solidFill>
                <a:latin typeface="Times New Roman" panose="02020503050405090304" pitchFamily="18" charset="0"/>
                <a:cs typeface="Times New Roman" panose="02020503050405090304" pitchFamily="18" charset="0"/>
              </a:rPr>
              <a:t>Can be inhibited by malonate, a strong competitive inhitor, also an analog of succinate.</a:t>
            </a:r>
          </a:p>
        </p:txBody>
      </p:sp>
      <p:sp>
        <p:nvSpPr>
          <p:cNvPr id="7" name="操作按钮: 后退或上一个 6">
            <a:hlinkClick r:id="rId4" action="ppaction://hlinksldjump" highlightClick="1"/>
            <a:extLst>
              <a:ext uri="{FF2B5EF4-FFF2-40B4-BE49-F238E27FC236}">
                <a16:creationId xmlns:a16="http://schemas.microsoft.com/office/drawing/2014/main" id="{336A016D-2139-9845-8674-52A5BFDE6EFB}"/>
              </a:ext>
            </a:extLst>
          </p:cNvPr>
          <p:cNvSpPr/>
          <p:nvPr/>
        </p:nvSpPr>
        <p:spPr>
          <a:xfrm>
            <a:off x="118745" y="1952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30185914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29</a:t>
            </a:fld>
            <a:endParaRPr kumimoji="1" lang="zh-CN" altLang="en-US"/>
          </a:p>
        </p:txBody>
      </p:sp>
      <p:pic>
        <p:nvPicPr>
          <p:cNvPr id="3" name="图片 2"/>
          <p:cNvPicPr>
            <a:picLocks noChangeAspect="1"/>
          </p:cNvPicPr>
          <p:nvPr/>
        </p:nvPicPr>
        <p:blipFill>
          <a:blip r:embed="rId3"/>
          <a:stretch>
            <a:fillRect/>
          </a:stretch>
        </p:blipFill>
        <p:spPr>
          <a:xfrm>
            <a:off x="2164080" y="899795"/>
            <a:ext cx="7864475" cy="2808605"/>
          </a:xfrm>
          <a:prstGeom prst="rect">
            <a:avLst/>
          </a:prstGeom>
        </p:spPr>
      </p:pic>
      <p:sp>
        <p:nvSpPr>
          <p:cNvPr id="4" name="文本框 3"/>
          <p:cNvSpPr txBox="1"/>
          <p:nvPr/>
        </p:nvSpPr>
        <p:spPr>
          <a:xfrm>
            <a:off x="4277410" y="-24384"/>
            <a:ext cx="363728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Oxidation of malate</a:t>
            </a:r>
          </a:p>
        </p:txBody>
      </p:sp>
      <p:sp>
        <p:nvSpPr>
          <p:cNvPr id="5" name="文本框 4"/>
          <p:cNvSpPr txBox="1"/>
          <p:nvPr/>
        </p:nvSpPr>
        <p:spPr>
          <a:xfrm>
            <a:off x="1228090" y="4171315"/>
            <a:ext cx="9736455" cy="230695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last step of citric acid cycle, catalyzed by malate dehydrogenase.</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An irreversible oxidative reaction, generating a NADH.</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Equilibrium of the reaction lies far to the left, but the continue removal of oxaloacetate drives the reaction to the right.</a:t>
            </a:r>
          </a:p>
        </p:txBody>
      </p:sp>
      <p:sp>
        <p:nvSpPr>
          <p:cNvPr id="7" name="操作按钮: 后退或上一个 6">
            <a:hlinkClick r:id="rId4" action="ppaction://hlinksldjump" highlightClick="1"/>
            <a:extLst>
              <a:ext uri="{FF2B5EF4-FFF2-40B4-BE49-F238E27FC236}">
                <a16:creationId xmlns:a16="http://schemas.microsoft.com/office/drawing/2014/main" id="{336A016D-2139-9845-8674-52A5BFDE6EFB}"/>
              </a:ext>
            </a:extLst>
          </p:cNvPr>
          <p:cNvSpPr/>
          <p:nvPr/>
        </p:nvSpPr>
        <p:spPr>
          <a:xfrm>
            <a:off x="223733"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8597593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5">
            <a:extLst>
              <a:ext uri="{FF2B5EF4-FFF2-40B4-BE49-F238E27FC236}">
                <a16:creationId xmlns:a16="http://schemas.microsoft.com/office/drawing/2014/main" id="{1B4CF263-487C-B148-918A-17DC63A099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20131"/>
            <a:ext cx="12192000" cy="6553200"/>
          </a:xfrm>
          <a:prstGeom prst="rect">
            <a:avLst/>
          </a:prstGeom>
        </p:spPr>
      </p:pic>
      <p:sp>
        <p:nvSpPr>
          <p:cNvPr id="7" name="文本框 6">
            <a:hlinkClick r:id="rId5" action="ppaction://hlinksldjump"/>
            <a:extLst>
              <a:ext uri="{FF2B5EF4-FFF2-40B4-BE49-F238E27FC236}">
                <a16:creationId xmlns:a16="http://schemas.microsoft.com/office/drawing/2014/main" id="{891239D3-4307-AC43-A88D-6723D360CF71}"/>
              </a:ext>
            </a:extLst>
          </p:cNvPr>
          <p:cNvSpPr txBox="1"/>
          <p:nvPr/>
        </p:nvSpPr>
        <p:spPr>
          <a:xfrm>
            <a:off x="6897189" y="1018902"/>
            <a:ext cx="1593668" cy="646331"/>
          </a:xfrm>
          <a:prstGeom prst="rect">
            <a:avLst/>
          </a:prstGeom>
          <a:noFill/>
          <a:ln>
            <a:solidFill>
              <a:schemeClr val="accent5"/>
            </a:solidFill>
          </a:ln>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Carbohydrate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Synthesis</a:t>
            </a:r>
          </a:p>
        </p:txBody>
      </p:sp>
      <p:sp>
        <p:nvSpPr>
          <p:cNvPr id="8" name="文本框 7">
            <a:hlinkClick r:id="rId6" action="ppaction://hlinksldjump"/>
            <a:extLst>
              <a:ext uri="{FF2B5EF4-FFF2-40B4-BE49-F238E27FC236}">
                <a16:creationId xmlns:a16="http://schemas.microsoft.com/office/drawing/2014/main" id="{1AFB5B73-6B34-7E4F-85A2-411314606A8C}"/>
              </a:ext>
            </a:extLst>
          </p:cNvPr>
          <p:cNvSpPr txBox="1"/>
          <p:nvPr/>
        </p:nvSpPr>
        <p:spPr>
          <a:xfrm>
            <a:off x="3701144" y="1545770"/>
            <a:ext cx="1593668" cy="646331"/>
          </a:xfrm>
          <a:prstGeom prst="rect">
            <a:avLst/>
          </a:prstGeom>
          <a:noFill/>
          <a:ln>
            <a:solidFill>
              <a:schemeClr val="accent5"/>
            </a:solidFill>
          </a:ln>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Carbohydrate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Degradation</a:t>
            </a:r>
          </a:p>
        </p:txBody>
      </p:sp>
      <p:sp>
        <p:nvSpPr>
          <p:cNvPr id="9" name="文本框 8">
            <a:hlinkClick r:id="rId7" action="ppaction://hlinksldjump"/>
            <a:extLst>
              <a:ext uri="{FF2B5EF4-FFF2-40B4-BE49-F238E27FC236}">
                <a16:creationId xmlns:a16="http://schemas.microsoft.com/office/drawing/2014/main" id="{27025E0F-CF19-7046-A811-CDAE36CE9937}"/>
              </a:ext>
            </a:extLst>
          </p:cNvPr>
          <p:cNvSpPr txBox="1"/>
          <p:nvPr/>
        </p:nvSpPr>
        <p:spPr>
          <a:xfrm>
            <a:off x="9339944" y="4741816"/>
            <a:ext cx="1593668" cy="1200329"/>
          </a:xfrm>
          <a:prstGeom prst="rect">
            <a:avLst/>
          </a:prstGeom>
          <a:noFill/>
          <a:ln>
            <a:solidFill>
              <a:schemeClr val="accent5"/>
            </a:solidFill>
          </a:ln>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Nucleotide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and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Amino</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Acid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Metabolism</a:t>
            </a:r>
            <a:endParaRPr kumimoji="1" lang="zh-CN" altLang="en-US" b="1" dirty="0">
              <a:latin typeface="Times New Roman" panose="02020603050405020304" pitchFamily="18" charset="0"/>
              <a:cs typeface="Times New Roman" panose="02020603050405020304" pitchFamily="18" charset="0"/>
            </a:endParaRPr>
          </a:p>
        </p:txBody>
      </p:sp>
      <p:sp>
        <p:nvSpPr>
          <p:cNvPr id="10" name="文本框 9">
            <a:hlinkClick r:id="rId8" action="ppaction://hlinksldjump"/>
            <a:extLst>
              <a:ext uri="{FF2B5EF4-FFF2-40B4-BE49-F238E27FC236}">
                <a16:creationId xmlns:a16="http://schemas.microsoft.com/office/drawing/2014/main" id="{599B1F98-63B8-4848-9E0F-90EB29EBE9BE}"/>
              </a:ext>
            </a:extLst>
          </p:cNvPr>
          <p:cNvSpPr txBox="1"/>
          <p:nvPr/>
        </p:nvSpPr>
        <p:spPr>
          <a:xfrm>
            <a:off x="570412" y="1545770"/>
            <a:ext cx="1593668" cy="646331"/>
          </a:xfrm>
          <a:prstGeom prst="rect">
            <a:avLst/>
          </a:prstGeom>
          <a:noFill/>
          <a:ln>
            <a:solidFill>
              <a:schemeClr val="accent5"/>
            </a:solidFill>
          </a:ln>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Lipid</a:t>
            </a:r>
            <a:r>
              <a:rPr kumimoji="1" lang="zh-CN" altLang="en-US" b="1" dirty="0">
                <a:latin typeface="Times New Roman" panose="02020603050405020304" pitchFamily="18" charset="0"/>
                <a:cs typeface="Times New Roman" panose="02020603050405020304" pitchFamily="18" charset="0"/>
              </a:rPr>
              <a:t> </a:t>
            </a:r>
            <a:endParaRPr kumimoji="1" lang="en-US" altLang="zh-CN" b="1" dirty="0">
              <a:latin typeface="Times New Roman" panose="02020603050405020304" pitchFamily="18" charset="0"/>
              <a:cs typeface="Times New Roman" panose="02020603050405020304" pitchFamily="18" charset="0"/>
            </a:endParaRPr>
          </a:p>
          <a:p>
            <a:r>
              <a:rPr kumimoji="1" lang="en-US" altLang="zh-CN" b="1" dirty="0">
                <a:latin typeface="Times New Roman" panose="02020603050405020304" pitchFamily="18" charset="0"/>
                <a:cs typeface="Times New Roman" panose="02020603050405020304" pitchFamily="18" charset="0"/>
              </a:rPr>
              <a:t>Metabolism</a:t>
            </a:r>
          </a:p>
        </p:txBody>
      </p:sp>
      <p:sp>
        <p:nvSpPr>
          <p:cNvPr id="11" name="文本框 10">
            <a:extLst>
              <a:ext uri="{FF2B5EF4-FFF2-40B4-BE49-F238E27FC236}">
                <a16:creationId xmlns:a16="http://schemas.microsoft.com/office/drawing/2014/main" id="{701D132C-45F3-2C4F-9663-75C3EF5E98F0}"/>
              </a:ext>
            </a:extLst>
          </p:cNvPr>
          <p:cNvSpPr txBox="1"/>
          <p:nvPr/>
        </p:nvSpPr>
        <p:spPr>
          <a:xfrm>
            <a:off x="570412" y="5434149"/>
            <a:ext cx="3518262" cy="830997"/>
          </a:xfrm>
          <a:prstGeom prst="rect">
            <a:avLst/>
          </a:prstGeom>
          <a:noFill/>
        </p:spPr>
        <p:txBody>
          <a:bodyPr wrap="square" rtlCol="0">
            <a:spAutoFit/>
          </a:bodyPr>
          <a:lstStyle/>
          <a:p>
            <a:r>
              <a:rPr kumimoji="1" lang="en-US" altLang="zh-CN" sz="2400" b="1" dirty="0">
                <a:solidFill>
                  <a:schemeClr val="accent1"/>
                </a:solidFill>
                <a:latin typeface="Times New Roman" panose="02020603050405020304" pitchFamily="18" charset="0"/>
                <a:cs typeface="Times New Roman" panose="02020603050405020304" pitchFamily="18" charset="0"/>
              </a:rPr>
              <a:t>Big</a:t>
            </a:r>
            <a:r>
              <a:rPr kumimoji="1" lang="zh-CN" altLang="en-US" sz="2400" b="1" dirty="0">
                <a:solidFill>
                  <a:schemeClr val="accent1"/>
                </a:solidFill>
                <a:latin typeface="Times New Roman" panose="02020603050405020304" pitchFamily="18" charset="0"/>
                <a:cs typeface="Times New Roman" panose="02020603050405020304" pitchFamily="18" charset="0"/>
              </a:rPr>
              <a:t> </a:t>
            </a:r>
            <a:r>
              <a:rPr kumimoji="1" lang="en-US" altLang="zh-CN" sz="2400" b="1" dirty="0">
                <a:solidFill>
                  <a:schemeClr val="accent1"/>
                </a:solidFill>
                <a:latin typeface="Times New Roman" panose="02020603050405020304" pitchFamily="18" charset="0"/>
                <a:cs typeface="Times New Roman" panose="02020603050405020304" pitchFamily="18" charset="0"/>
              </a:rPr>
              <a:t>Map</a:t>
            </a:r>
            <a:r>
              <a:rPr kumimoji="1" lang="zh-CN" altLang="en-US" sz="2400" b="1" dirty="0">
                <a:solidFill>
                  <a:schemeClr val="accent1"/>
                </a:solidFill>
                <a:latin typeface="Times New Roman" panose="02020603050405020304" pitchFamily="18" charset="0"/>
                <a:cs typeface="Times New Roman" panose="02020603050405020304" pitchFamily="18" charset="0"/>
              </a:rPr>
              <a:t> </a:t>
            </a:r>
            <a:r>
              <a:rPr kumimoji="1" lang="en-US" altLang="zh-CN" sz="2400" b="1" dirty="0">
                <a:solidFill>
                  <a:schemeClr val="accent1"/>
                </a:solidFill>
                <a:latin typeface="Times New Roman" panose="02020603050405020304" pitchFamily="18" charset="0"/>
                <a:cs typeface="Times New Roman" panose="02020603050405020304" pitchFamily="18" charset="0"/>
              </a:rPr>
              <a:t>of</a:t>
            </a:r>
            <a:r>
              <a:rPr kumimoji="1" lang="zh-CN" altLang="en-US" sz="2400" b="1" dirty="0">
                <a:solidFill>
                  <a:schemeClr val="accent1"/>
                </a:solidFill>
                <a:latin typeface="Times New Roman" panose="02020603050405020304" pitchFamily="18" charset="0"/>
                <a:cs typeface="Times New Roman" panose="02020603050405020304" pitchFamily="18" charset="0"/>
              </a:rPr>
              <a:t> </a:t>
            </a:r>
            <a:r>
              <a:rPr kumimoji="1" lang="en-US" altLang="zh-CN" sz="2400" b="1" dirty="0">
                <a:solidFill>
                  <a:schemeClr val="accent1"/>
                </a:solidFill>
                <a:latin typeface="Times New Roman" panose="02020603050405020304" pitchFamily="18" charset="0"/>
                <a:cs typeface="Times New Roman" panose="02020603050405020304" pitchFamily="18" charset="0"/>
              </a:rPr>
              <a:t>Metabolism</a:t>
            </a:r>
            <a:r>
              <a:rPr kumimoji="1" lang="zh-CN" altLang="en-US" sz="2400" b="1" dirty="0">
                <a:solidFill>
                  <a:schemeClr val="accent1"/>
                </a:solidFill>
                <a:latin typeface="Times New Roman" panose="02020603050405020304" pitchFamily="18" charset="0"/>
                <a:cs typeface="Times New Roman" panose="02020603050405020304" pitchFamily="18" charset="0"/>
              </a:rPr>
              <a:t> </a:t>
            </a:r>
            <a:r>
              <a:rPr kumimoji="1" lang="en-US" altLang="zh-CN" sz="2400" b="1" dirty="0">
                <a:solidFill>
                  <a:schemeClr val="accent1"/>
                </a:solidFill>
                <a:latin typeface="Times New Roman" panose="02020603050405020304" pitchFamily="18" charset="0"/>
                <a:cs typeface="Times New Roman" panose="02020603050405020304" pitchFamily="18" charset="0"/>
              </a:rPr>
              <a:t>Biochemistry</a:t>
            </a:r>
            <a:endParaRPr kumimoji="1"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3D2DB67-169B-4F4B-91DB-22DFB90C0D29}"/>
              </a:ext>
            </a:extLst>
          </p:cNvPr>
          <p:cNvSpPr>
            <a:spLocks noGrp="1"/>
          </p:cNvSpPr>
          <p:nvPr>
            <p:ph type="sldNum" sz="quarter" idx="12"/>
          </p:nvPr>
        </p:nvSpPr>
        <p:spPr/>
        <p:txBody>
          <a:bodyPr/>
          <a:lstStyle/>
          <a:p>
            <a:fld id="{5E76B1EE-AE3B-394A-A436-A181DB799049}" type="slidenum">
              <a:rPr kumimoji="1" lang="zh-CN" altLang="en-US" smtClean="0"/>
              <a:t>3</a:t>
            </a:fld>
            <a:endParaRPr kumimoji="1" lang="zh-CN" altLang="en-US"/>
          </a:p>
        </p:txBody>
      </p:sp>
      <p:sp>
        <p:nvSpPr>
          <p:cNvPr id="3" name="文本框 2">
            <a:extLst>
              <a:ext uri="{FF2B5EF4-FFF2-40B4-BE49-F238E27FC236}">
                <a16:creationId xmlns:a16="http://schemas.microsoft.com/office/drawing/2014/main" id="{87BD0306-F2E6-8C4A-84FB-EB4AC6BF24A7}"/>
              </a:ext>
            </a:extLst>
          </p:cNvPr>
          <p:cNvSpPr txBox="1"/>
          <p:nvPr/>
        </p:nvSpPr>
        <p:spPr>
          <a:xfrm>
            <a:off x="1828800" y="-126187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7227188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30</a:t>
            </a:fld>
            <a:endParaRPr kumimoji="1" lang="zh-CN" altLang="en-US"/>
          </a:p>
        </p:txBody>
      </p:sp>
      <p:sp>
        <p:nvSpPr>
          <p:cNvPr id="4" name="文本框 3"/>
          <p:cNvSpPr txBox="1"/>
          <p:nvPr/>
        </p:nvSpPr>
        <p:spPr>
          <a:xfrm>
            <a:off x="3115360" y="-24384"/>
            <a:ext cx="596138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Product of one turn of TCA cycle</a:t>
            </a:r>
          </a:p>
        </p:txBody>
      </p:sp>
      <p:pic>
        <p:nvPicPr>
          <p:cNvPr id="5" name="图片 4"/>
          <p:cNvPicPr>
            <a:picLocks noChangeAspect="1"/>
          </p:cNvPicPr>
          <p:nvPr/>
        </p:nvPicPr>
        <p:blipFill>
          <a:blip r:embed="rId4"/>
          <a:stretch>
            <a:fillRect/>
          </a:stretch>
        </p:blipFill>
        <p:spPr>
          <a:xfrm>
            <a:off x="-65405" y="1647825"/>
            <a:ext cx="4462780" cy="3829050"/>
          </a:xfrm>
          <a:prstGeom prst="rect">
            <a:avLst/>
          </a:prstGeom>
        </p:spPr>
      </p:pic>
      <p:sp>
        <p:nvSpPr>
          <p:cNvPr id="6" name="文本框 5"/>
          <p:cNvSpPr txBox="1"/>
          <p:nvPr/>
        </p:nvSpPr>
        <p:spPr>
          <a:xfrm>
            <a:off x="4506595" y="963930"/>
            <a:ext cx="7488555" cy="2245360"/>
          </a:xfrm>
          <a:prstGeom prst="rect">
            <a:avLst/>
          </a:prstGeom>
          <a:noFill/>
        </p:spPr>
        <p:txBody>
          <a:bodyPr wrap="none" rtlCol="0">
            <a:spAutoFit/>
          </a:bodyPr>
          <a:lstStyle/>
          <a:p>
            <a:pPr algn="l"/>
            <a:r>
              <a:rPr kumimoji="1" lang="en-US" altLang="zh-CN" sz="2800" b="1" dirty="0">
                <a:latin typeface="Times New Roman" panose="02020503050405090304" pitchFamily="18" charset="0"/>
                <a:cs typeface="Times New Roman" panose="02020503050405090304" pitchFamily="18" charset="0"/>
              </a:rPr>
              <a:t>One turn of cycle includes:</a:t>
            </a:r>
          </a:p>
          <a:p>
            <a:pPr algn="l"/>
            <a:endParaRPr kumimoji="1" lang="en-US" altLang="zh-CN" sz="28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800" b="1" dirty="0">
                <a:latin typeface="Times New Roman" panose="02020503050405090304" pitchFamily="18" charset="0"/>
                <a:cs typeface="Times New Roman" panose="02020503050405090304" pitchFamily="18" charset="0"/>
              </a:rPr>
              <a:t>Two steps of </a:t>
            </a:r>
            <a:r>
              <a:rPr kumimoji="1" lang="en-US" altLang="zh-CN" sz="2800" b="1" dirty="0">
                <a:solidFill>
                  <a:srgbClr val="C00000"/>
                </a:solidFill>
                <a:latin typeface="Times New Roman" panose="02020503050405090304" pitchFamily="18" charset="0"/>
                <a:cs typeface="Times New Roman" panose="02020503050405090304" pitchFamily="18" charset="0"/>
              </a:rPr>
              <a:t>decarboxylation</a:t>
            </a:r>
            <a:r>
              <a:rPr kumimoji="1" lang="en-US" altLang="zh-CN" sz="2800" b="1" dirty="0">
                <a:latin typeface="Times New Roman" panose="02020503050405090304" pitchFamily="18" charset="0"/>
                <a:cs typeface="Times New Roman" panose="02020503050405090304" pitchFamily="18" charset="0"/>
              </a:rPr>
              <a:t> (3rd and 4th)</a:t>
            </a:r>
          </a:p>
          <a:p>
            <a:pPr marL="285750" indent="-285750" algn="l">
              <a:buFont typeface="Arial" panose="020B0604020202090204" pitchFamily="34" charset="0"/>
              <a:buChar char="•"/>
            </a:pPr>
            <a:r>
              <a:rPr kumimoji="1" lang="en-US" altLang="zh-CN" sz="2800" b="1" dirty="0">
                <a:latin typeface="Times New Roman" panose="02020503050405090304" pitchFamily="18" charset="0"/>
                <a:cs typeface="Times New Roman" panose="02020503050405090304" pitchFamily="18" charset="0"/>
              </a:rPr>
              <a:t>Four steps of  </a:t>
            </a:r>
            <a:r>
              <a:rPr kumimoji="1" lang="en-US" altLang="zh-CN" sz="2800" b="1" dirty="0">
                <a:solidFill>
                  <a:srgbClr val="C00000"/>
                </a:solidFill>
                <a:latin typeface="Times New Roman" panose="02020503050405090304" pitchFamily="18" charset="0"/>
                <a:cs typeface="Times New Roman" panose="02020503050405090304" pitchFamily="18" charset="0"/>
              </a:rPr>
              <a:t>oxidation</a:t>
            </a:r>
            <a:r>
              <a:rPr kumimoji="1" lang="en-US" altLang="zh-CN" sz="2800" b="1" dirty="0">
                <a:latin typeface="Times New Roman" panose="02020503050405090304" pitchFamily="18" charset="0"/>
                <a:cs typeface="Times New Roman" panose="02020503050405090304" pitchFamily="18" charset="0"/>
              </a:rPr>
              <a:t> (3rd, 4th, 6th and 8th)</a:t>
            </a:r>
          </a:p>
          <a:p>
            <a:pPr marL="285750" indent="-285750" algn="l">
              <a:buFont typeface="Arial" panose="020B0604020202090204" pitchFamily="34" charset="0"/>
              <a:buChar char="•"/>
            </a:pPr>
            <a:r>
              <a:rPr kumimoji="1" lang="en-US" altLang="zh-CN" sz="2800" b="1" dirty="0">
                <a:latin typeface="Times New Roman" panose="02020503050405090304" pitchFamily="18" charset="0"/>
                <a:cs typeface="Times New Roman" panose="02020503050405090304" pitchFamily="18" charset="0"/>
              </a:rPr>
              <a:t>One step of </a:t>
            </a:r>
            <a:r>
              <a:rPr kumimoji="1" lang="en-US" altLang="zh-CN" sz="2800" b="1" dirty="0">
                <a:solidFill>
                  <a:srgbClr val="C00000"/>
                </a:solidFill>
                <a:latin typeface="Times New Roman" panose="02020503050405090304" pitchFamily="18" charset="0"/>
                <a:cs typeface="Times New Roman" panose="02020503050405090304" pitchFamily="18" charset="0"/>
              </a:rPr>
              <a:t>substrate level oxidation</a:t>
            </a:r>
            <a:endParaRPr kumimoji="1" lang="en-US" altLang="zh-CN" b="1" dirty="0">
              <a:latin typeface="Times New Roman" panose="02020503050405090304" pitchFamily="18" charset="0"/>
              <a:cs typeface="Times New Roman" panose="02020503050405090304" pitchFamily="18" charset="0"/>
            </a:endParaRPr>
          </a:p>
        </p:txBody>
      </p:sp>
      <p:graphicFrame>
        <p:nvGraphicFramePr>
          <p:cNvPr id="7" name="表格 6"/>
          <p:cNvGraphicFramePr/>
          <p:nvPr>
            <p:custDataLst>
              <p:tags r:id="rId1"/>
            </p:custDataLst>
            <p:extLst>
              <p:ext uri="{D42A27DB-BD31-4B8C-83A1-F6EECF244321}">
                <p14:modId xmlns:p14="http://schemas.microsoft.com/office/powerpoint/2010/main" val="1227417655"/>
              </p:ext>
            </p:extLst>
          </p:nvPr>
        </p:nvGraphicFramePr>
        <p:xfrm>
          <a:off x="4770755" y="3449955"/>
          <a:ext cx="6960870" cy="3324860"/>
        </p:xfrm>
        <a:graphic>
          <a:graphicData uri="http://schemas.openxmlformats.org/drawingml/2006/table">
            <a:tbl>
              <a:tblPr firstRow="1" bandRow="1">
                <a:tableStyleId>{5C22544A-7EE6-4342-B048-85BDC9FD1C3A}</a:tableStyleId>
              </a:tblPr>
              <a:tblGrid>
                <a:gridCol w="3289300">
                  <a:extLst>
                    <a:ext uri="{9D8B030D-6E8A-4147-A177-3AD203B41FA5}">
                      <a16:colId xmlns:a16="http://schemas.microsoft.com/office/drawing/2014/main" val="20000"/>
                    </a:ext>
                  </a:extLst>
                </a:gridCol>
                <a:gridCol w="2356485">
                  <a:extLst>
                    <a:ext uri="{9D8B030D-6E8A-4147-A177-3AD203B41FA5}">
                      <a16:colId xmlns:a16="http://schemas.microsoft.com/office/drawing/2014/main" val="20001"/>
                    </a:ext>
                  </a:extLst>
                </a:gridCol>
                <a:gridCol w="1315085">
                  <a:extLst>
                    <a:ext uri="{9D8B030D-6E8A-4147-A177-3AD203B41FA5}">
                      <a16:colId xmlns:a16="http://schemas.microsoft.com/office/drawing/2014/main" val="20002"/>
                    </a:ext>
                  </a:extLst>
                </a:gridCol>
              </a:tblGrid>
              <a:tr h="383540">
                <a:tc>
                  <a:txBody>
                    <a:bodyPr/>
                    <a:lstStyle/>
                    <a:p>
                      <a:pPr>
                        <a:buNone/>
                      </a:pPr>
                      <a:r>
                        <a:rPr lang="en-US" altLang="zh-CN" b="0"/>
                        <a:t>STEP</a:t>
                      </a:r>
                    </a:p>
                  </a:txBody>
                  <a:tcPr/>
                </a:tc>
                <a:tc>
                  <a:txBody>
                    <a:bodyPr/>
                    <a:lstStyle/>
                    <a:p>
                      <a:pPr>
                        <a:buNone/>
                      </a:pPr>
                      <a:r>
                        <a:rPr lang="en-US" altLang="zh-CN" b="0"/>
                        <a:t>REDUCING COENZYME</a:t>
                      </a:r>
                    </a:p>
                  </a:txBody>
                  <a:tcPr/>
                </a:tc>
                <a:tc>
                  <a:txBody>
                    <a:bodyPr/>
                    <a:lstStyle/>
                    <a:p>
                      <a:pPr>
                        <a:buNone/>
                      </a:pPr>
                      <a:r>
                        <a:rPr lang="en-US" altLang="zh-CN" b="0"/>
                        <a:t>ATP (GTP)</a:t>
                      </a:r>
                    </a:p>
                  </a:txBody>
                  <a:tcPr/>
                </a:tc>
                <a:extLst>
                  <a:ext uri="{0D108BD9-81ED-4DB2-BD59-A6C34878D82A}">
                    <a16:rowId xmlns:a16="http://schemas.microsoft.com/office/drawing/2014/main" val="10000"/>
                  </a:ext>
                </a:extLst>
              </a:tr>
              <a:tr h="383540">
                <a:tc>
                  <a:txBody>
                    <a:bodyPr/>
                    <a:lstStyle/>
                    <a:p>
                      <a:pPr>
                        <a:buNone/>
                      </a:pPr>
                      <a:r>
                        <a:rPr lang="en-US" altLang="zh-CN" b="0"/>
                        <a:t>pyruvate  acetyl-CoA</a:t>
                      </a:r>
                    </a:p>
                  </a:txBody>
                  <a:tcPr/>
                </a:tc>
                <a:tc>
                  <a:txBody>
                    <a:bodyPr/>
                    <a:lstStyle/>
                    <a:p>
                      <a:pPr>
                        <a:buNone/>
                      </a:pPr>
                      <a:r>
                        <a:rPr lang="en-US" altLang="zh-CN" b="0"/>
                        <a:t>1NADH</a:t>
                      </a:r>
                    </a:p>
                  </a:txBody>
                  <a:tcPr/>
                </a:tc>
                <a:tc>
                  <a:txBody>
                    <a:bodyPr/>
                    <a:lstStyle/>
                    <a:p>
                      <a:pPr>
                        <a:buNone/>
                      </a:pPr>
                      <a:endParaRPr lang="zh-CN" altLang="en-US" b="0"/>
                    </a:p>
                  </a:txBody>
                  <a:tcPr/>
                </a:tc>
                <a:extLst>
                  <a:ext uri="{0D108BD9-81ED-4DB2-BD59-A6C34878D82A}">
                    <a16:rowId xmlns:a16="http://schemas.microsoft.com/office/drawing/2014/main" val="10001"/>
                  </a:ext>
                </a:extLst>
              </a:tr>
              <a:tr h="383540">
                <a:tc>
                  <a:txBody>
                    <a:bodyPr/>
                    <a:lstStyle/>
                    <a:p>
                      <a:pPr>
                        <a:buNone/>
                      </a:pPr>
                      <a:r>
                        <a:rPr lang="en-US" altLang="zh-CN" b="0"/>
                        <a:t>isocitrate  a-ketoglutarate</a:t>
                      </a:r>
                    </a:p>
                  </a:txBody>
                  <a:tcPr/>
                </a:tc>
                <a:tc>
                  <a:txBody>
                    <a:bodyPr/>
                    <a:lstStyle/>
                    <a:p>
                      <a:pPr>
                        <a:buNone/>
                      </a:pPr>
                      <a:r>
                        <a:rPr lang="en-US" altLang="zh-CN" b="0"/>
                        <a:t>1NADH</a:t>
                      </a:r>
                    </a:p>
                  </a:txBody>
                  <a:tcPr/>
                </a:tc>
                <a:tc>
                  <a:txBody>
                    <a:bodyPr/>
                    <a:lstStyle/>
                    <a:p>
                      <a:pPr>
                        <a:buNone/>
                      </a:pPr>
                      <a:endParaRPr lang="zh-CN" altLang="en-US" b="0"/>
                    </a:p>
                  </a:txBody>
                  <a:tcPr/>
                </a:tc>
                <a:extLst>
                  <a:ext uri="{0D108BD9-81ED-4DB2-BD59-A6C34878D82A}">
                    <a16:rowId xmlns:a16="http://schemas.microsoft.com/office/drawing/2014/main" val="10002"/>
                  </a:ext>
                </a:extLst>
              </a:tr>
              <a:tr h="383540">
                <a:tc>
                  <a:txBody>
                    <a:bodyPr/>
                    <a:lstStyle/>
                    <a:p>
                      <a:pPr>
                        <a:buNone/>
                      </a:pPr>
                      <a:r>
                        <a:rPr lang="en-US" altLang="zh-CN" b="0"/>
                        <a:t>a-ketoglutarate  succinyl-CoA</a:t>
                      </a:r>
                    </a:p>
                  </a:txBody>
                  <a:tcPr/>
                </a:tc>
                <a:tc>
                  <a:txBody>
                    <a:bodyPr/>
                    <a:lstStyle/>
                    <a:p>
                      <a:pPr>
                        <a:buNone/>
                      </a:pPr>
                      <a:r>
                        <a:rPr lang="en-US" altLang="zh-CN" b="0"/>
                        <a:t>1NADH</a:t>
                      </a:r>
                    </a:p>
                  </a:txBody>
                  <a:tcPr/>
                </a:tc>
                <a:tc>
                  <a:txBody>
                    <a:bodyPr/>
                    <a:lstStyle/>
                    <a:p>
                      <a:pPr>
                        <a:buNone/>
                      </a:pPr>
                      <a:endParaRPr lang="zh-CN" altLang="en-US" b="0"/>
                    </a:p>
                  </a:txBody>
                  <a:tcPr/>
                </a:tc>
                <a:extLst>
                  <a:ext uri="{0D108BD9-81ED-4DB2-BD59-A6C34878D82A}">
                    <a16:rowId xmlns:a16="http://schemas.microsoft.com/office/drawing/2014/main" val="10003"/>
                  </a:ext>
                </a:extLst>
              </a:tr>
              <a:tr h="383540">
                <a:tc>
                  <a:txBody>
                    <a:bodyPr/>
                    <a:lstStyle/>
                    <a:p>
                      <a:pPr>
                        <a:buNone/>
                      </a:pPr>
                      <a:r>
                        <a:rPr lang="en-US" altLang="zh-CN" b="0"/>
                        <a:t>succinyl-CoA  succinate</a:t>
                      </a:r>
                    </a:p>
                  </a:txBody>
                  <a:tcPr/>
                </a:tc>
                <a:tc>
                  <a:txBody>
                    <a:bodyPr/>
                    <a:lstStyle/>
                    <a:p>
                      <a:pPr>
                        <a:buNone/>
                      </a:pPr>
                      <a:endParaRPr lang="zh-CN" altLang="en-US" b="0"/>
                    </a:p>
                  </a:txBody>
                  <a:tcPr/>
                </a:tc>
                <a:tc>
                  <a:txBody>
                    <a:bodyPr/>
                    <a:lstStyle/>
                    <a:p>
                      <a:pPr>
                        <a:buNone/>
                      </a:pPr>
                      <a:r>
                        <a:rPr lang="en-US" altLang="zh-CN" b="0"/>
                        <a:t>1A/GTP</a:t>
                      </a:r>
                    </a:p>
                  </a:txBody>
                  <a:tcPr/>
                </a:tc>
                <a:extLst>
                  <a:ext uri="{0D108BD9-81ED-4DB2-BD59-A6C34878D82A}">
                    <a16:rowId xmlns:a16="http://schemas.microsoft.com/office/drawing/2014/main" val="10004"/>
                  </a:ext>
                </a:extLst>
              </a:tr>
              <a:tr h="383540">
                <a:tc>
                  <a:txBody>
                    <a:bodyPr/>
                    <a:lstStyle/>
                    <a:p>
                      <a:pPr>
                        <a:buNone/>
                      </a:pPr>
                      <a:r>
                        <a:rPr lang="en-US" altLang="zh-CN" b="0"/>
                        <a:t>succinate  fumarate</a:t>
                      </a:r>
                    </a:p>
                  </a:txBody>
                  <a:tcPr/>
                </a:tc>
                <a:tc>
                  <a:txBody>
                    <a:bodyPr/>
                    <a:lstStyle/>
                    <a:p>
                      <a:pPr>
                        <a:buNone/>
                      </a:pPr>
                      <a:r>
                        <a:rPr lang="en-US" altLang="zh-CN" b="0"/>
                        <a:t>1FADH2</a:t>
                      </a:r>
                    </a:p>
                  </a:txBody>
                  <a:tcPr/>
                </a:tc>
                <a:tc>
                  <a:txBody>
                    <a:bodyPr/>
                    <a:lstStyle/>
                    <a:p>
                      <a:pPr>
                        <a:buNone/>
                      </a:pPr>
                      <a:endParaRPr lang="zh-CN" altLang="en-US" b="0"/>
                    </a:p>
                  </a:txBody>
                  <a:tcPr/>
                </a:tc>
                <a:extLst>
                  <a:ext uri="{0D108BD9-81ED-4DB2-BD59-A6C34878D82A}">
                    <a16:rowId xmlns:a16="http://schemas.microsoft.com/office/drawing/2014/main" val="10005"/>
                  </a:ext>
                </a:extLst>
              </a:tr>
              <a:tr h="383540">
                <a:tc>
                  <a:txBody>
                    <a:bodyPr/>
                    <a:lstStyle/>
                    <a:p>
                      <a:pPr>
                        <a:buNone/>
                      </a:pPr>
                      <a:r>
                        <a:rPr lang="en-US" altLang="zh-CN" b="0"/>
                        <a:t>malate  oxaloacetate</a:t>
                      </a:r>
                    </a:p>
                  </a:txBody>
                  <a:tcPr/>
                </a:tc>
                <a:tc>
                  <a:txBody>
                    <a:bodyPr/>
                    <a:lstStyle/>
                    <a:p>
                      <a:pPr>
                        <a:buNone/>
                      </a:pPr>
                      <a:r>
                        <a:rPr lang="en-US" altLang="zh-CN" b="0"/>
                        <a:t>1NADH</a:t>
                      </a:r>
                    </a:p>
                  </a:txBody>
                  <a:tcPr/>
                </a:tc>
                <a:tc>
                  <a:txBody>
                    <a:bodyPr/>
                    <a:lstStyle/>
                    <a:p>
                      <a:pPr>
                        <a:buNone/>
                      </a:pPr>
                      <a:endParaRPr lang="zh-CN" altLang="en-US" b="0"/>
                    </a:p>
                  </a:txBody>
                  <a:tcPr/>
                </a:tc>
                <a:extLst>
                  <a:ext uri="{0D108BD9-81ED-4DB2-BD59-A6C34878D82A}">
                    <a16:rowId xmlns:a16="http://schemas.microsoft.com/office/drawing/2014/main" val="10006"/>
                  </a:ext>
                </a:extLst>
              </a:tr>
              <a:tr h="383540">
                <a:tc>
                  <a:txBody>
                    <a:bodyPr/>
                    <a:lstStyle/>
                    <a:p>
                      <a:pPr>
                        <a:buNone/>
                      </a:pPr>
                      <a:r>
                        <a:rPr lang="en-US" altLang="zh-CN" b="0" dirty="0"/>
                        <a:t>TOTAL</a:t>
                      </a:r>
                    </a:p>
                  </a:txBody>
                  <a:tcPr/>
                </a:tc>
                <a:tc>
                  <a:txBody>
                    <a:bodyPr/>
                    <a:lstStyle/>
                    <a:p>
                      <a:pPr>
                        <a:buNone/>
                      </a:pPr>
                      <a:r>
                        <a:rPr lang="en-US" altLang="zh-CN" b="0"/>
                        <a:t>4NADH + 1FADH2</a:t>
                      </a:r>
                    </a:p>
                  </a:txBody>
                  <a:tcPr/>
                </a:tc>
                <a:tc>
                  <a:txBody>
                    <a:bodyPr/>
                    <a:lstStyle/>
                    <a:p>
                      <a:pPr>
                        <a:buNone/>
                      </a:pPr>
                      <a:endParaRPr lang="zh-CN" altLang="en-US" b="0" dirty="0"/>
                    </a:p>
                  </a:txBody>
                  <a:tcPr/>
                </a:tc>
                <a:extLst>
                  <a:ext uri="{0D108BD9-81ED-4DB2-BD59-A6C34878D82A}">
                    <a16:rowId xmlns:a16="http://schemas.microsoft.com/office/drawing/2014/main" val="10007"/>
                  </a:ext>
                </a:extLst>
              </a:tr>
            </a:tbl>
          </a:graphicData>
        </a:graphic>
      </p:graphicFrame>
      <p:sp>
        <p:nvSpPr>
          <p:cNvPr id="9" name="操作按钮: 后退或上一个 8">
            <a:hlinkClick r:id="rId5" action="ppaction://hlinksldjump" highlightClick="1"/>
            <a:extLst>
              <a:ext uri="{FF2B5EF4-FFF2-40B4-BE49-F238E27FC236}">
                <a16:creationId xmlns:a16="http://schemas.microsoft.com/office/drawing/2014/main" id="{336A016D-2139-9845-8674-52A5BFDE6EFB}"/>
              </a:ext>
            </a:extLst>
          </p:cNvPr>
          <p:cNvSpPr/>
          <p:nvPr/>
        </p:nvSpPr>
        <p:spPr>
          <a:xfrm>
            <a:off x="143023"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7062838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31</a:t>
            </a:fld>
            <a:endParaRPr kumimoji="1" lang="zh-CN" altLang="en-US"/>
          </a:p>
        </p:txBody>
      </p:sp>
      <p:sp>
        <p:nvSpPr>
          <p:cNvPr id="3" name="文本框 2"/>
          <p:cNvSpPr txBox="1"/>
          <p:nvPr/>
        </p:nvSpPr>
        <p:spPr>
          <a:xfrm>
            <a:off x="4819700" y="-24384"/>
            <a:ext cx="25527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Fermentation</a:t>
            </a:r>
          </a:p>
        </p:txBody>
      </p:sp>
      <p:pic>
        <p:nvPicPr>
          <p:cNvPr id="4" name="图片 3"/>
          <p:cNvPicPr>
            <a:picLocks noChangeAspect="1"/>
          </p:cNvPicPr>
          <p:nvPr/>
        </p:nvPicPr>
        <p:blipFill>
          <a:blip r:embed="rId3"/>
          <a:srcRect l="5948" r="7533"/>
          <a:stretch>
            <a:fillRect/>
          </a:stretch>
        </p:blipFill>
        <p:spPr>
          <a:xfrm>
            <a:off x="998855" y="2820035"/>
            <a:ext cx="3362325" cy="1562100"/>
          </a:xfrm>
          <a:prstGeom prst="rect">
            <a:avLst/>
          </a:prstGeom>
        </p:spPr>
      </p:pic>
      <p:pic>
        <p:nvPicPr>
          <p:cNvPr id="5" name="图片 4"/>
          <p:cNvPicPr>
            <a:picLocks noChangeAspect="1"/>
          </p:cNvPicPr>
          <p:nvPr/>
        </p:nvPicPr>
        <p:blipFill>
          <a:blip r:embed="rId4"/>
          <a:stretch>
            <a:fillRect/>
          </a:stretch>
        </p:blipFill>
        <p:spPr>
          <a:xfrm>
            <a:off x="177800" y="5070475"/>
            <a:ext cx="5003800" cy="1651000"/>
          </a:xfrm>
          <a:prstGeom prst="rect">
            <a:avLst/>
          </a:prstGeom>
        </p:spPr>
      </p:pic>
      <p:sp>
        <p:nvSpPr>
          <p:cNvPr id="6" name="文本框 5"/>
          <p:cNvSpPr txBox="1"/>
          <p:nvPr/>
        </p:nvSpPr>
        <p:spPr>
          <a:xfrm>
            <a:off x="590550" y="559435"/>
            <a:ext cx="11010900" cy="1938020"/>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Under anaerobic condition, NADH generated from glycolysis maybe unable to be oxidized through the electron transfer chain. The lack of NAD+ would block the pathway, so our body passes the electrons to glycolysis products to regenerate NAD+. In such way, there're no net change of NAD+ number while two ATPs are generated through glycolysis.</a:t>
            </a:r>
          </a:p>
        </p:txBody>
      </p:sp>
      <p:sp>
        <p:nvSpPr>
          <p:cNvPr id="8" name="文本框 7">
            <a:hlinkClick r:id="rId5" action="ppaction://hlinksldjump"/>
          </p:cNvPr>
          <p:cNvSpPr txBox="1"/>
          <p:nvPr/>
        </p:nvSpPr>
        <p:spPr>
          <a:xfrm>
            <a:off x="5273675" y="3562350"/>
            <a:ext cx="5050155" cy="460375"/>
          </a:xfrm>
          <a:prstGeom prst="rect">
            <a:avLst/>
          </a:prstGeom>
          <a:noFill/>
          <a:ln>
            <a:solidFill>
              <a:schemeClr val="accent5"/>
            </a:solidFill>
          </a:ln>
        </p:spPr>
        <p:txBody>
          <a:bodyPr wrap="non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Lactic</a:t>
            </a:r>
            <a:r>
              <a:rPr kumimoji="1" lang="en-US" altLang="zh-CN" sz="2400" b="1" dirty="0">
                <a:latin typeface="Times New Roman" panose="02020503050405090304" pitchFamily="18" charset="0"/>
                <a:cs typeface="Times New Roman" panose="02020503050405090304" pitchFamily="18" charset="0"/>
              </a:rPr>
              <a:t> fermentation exists in animals.</a:t>
            </a:r>
          </a:p>
        </p:txBody>
      </p:sp>
      <p:sp>
        <p:nvSpPr>
          <p:cNvPr id="9" name="文本框 8"/>
          <p:cNvSpPr txBox="1"/>
          <p:nvPr/>
        </p:nvSpPr>
        <p:spPr>
          <a:xfrm>
            <a:off x="5529580" y="5584190"/>
            <a:ext cx="6269990" cy="829945"/>
          </a:xfrm>
          <a:prstGeom prst="rect">
            <a:avLst/>
          </a:prstGeom>
          <a:noFill/>
          <a:ln>
            <a:solidFill>
              <a:schemeClr val="accent5"/>
            </a:solidFill>
          </a:ln>
        </p:spPr>
        <p:txBody>
          <a:bodyPr wrap="squar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Ethanol</a:t>
            </a:r>
            <a:r>
              <a:rPr kumimoji="1" lang="en-US" altLang="zh-CN" sz="2400" b="1" dirty="0">
                <a:latin typeface="Times New Roman" panose="02020503050405090304" pitchFamily="18" charset="0"/>
                <a:cs typeface="Times New Roman" panose="02020503050405090304" pitchFamily="18" charset="0"/>
              </a:rPr>
              <a:t> </a:t>
            </a:r>
            <a:r>
              <a:rPr kumimoji="1" lang="en-US" altLang="zh-CN" sz="2400" b="1" dirty="0">
                <a:latin typeface="Times New Roman" panose="02020503050405090304" pitchFamily="18" charset="0"/>
                <a:cs typeface="Times New Roman" panose="02020503050405090304" pitchFamily="18" charset="0"/>
                <a:hlinkClick r:id="rId6" action="ppaction://hlinksldjump"/>
              </a:rPr>
              <a:t>fermentation</a:t>
            </a:r>
            <a:r>
              <a:rPr kumimoji="1" lang="en-US" altLang="zh-CN" sz="2400" b="1" dirty="0">
                <a:latin typeface="Times New Roman" panose="02020503050405090304" pitchFamily="18" charset="0"/>
                <a:cs typeface="Times New Roman" panose="02020503050405090304" pitchFamily="18" charset="0"/>
              </a:rPr>
              <a:t> exists in plants, yeasts and some other microorganisms.</a:t>
            </a:r>
          </a:p>
        </p:txBody>
      </p:sp>
      <p:sp>
        <p:nvSpPr>
          <p:cNvPr id="10" name="操作按钮: 后退或上一个 9">
            <a:hlinkClick r:id="rId7" action="ppaction://hlinksldjump" highlightClick="1"/>
            <a:extLst>
              <a:ext uri="{FF2B5EF4-FFF2-40B4-BE49-F238E27FC236}">
                <a16:creationId xmlns:a16="http://schemas.microsoft.com/office/drawing/2014/main" id="{E2BDFCAE-6288-5C4B-9782-7D252E702926}"/>
              </a:ext>
            </a:extLst>
          </p:cNvPr>
          <p:cNvSpPr/>
          <p:nvPr/>
        </p:nvSpPr>
        <p:spPr>
          <a:xfrm>
            <a:off x="177800" y="379618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83594466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32</a:t>
            </a:fld>
            <a:endParaRPr kumimoji="1" lang="zh-CN" altLang="en-US"/>
          </a:p>
        </p:txBody>
      </p:sp>
      <p:sp>
        <p:nvSpPr>
          <p:cNvPr id="7" name="文本框 6"/>
          <p:cNvSpPr txBox="1"/>
          <p:nvPr/>
        </p:nvSpPr>
        <p:spPr>
          <a:xfrm>
            <a:off x="73025" y="2347595"/>
            <a:ext cx="11729085" cy="4523105"/>
          </a:xfrm>
          <a:prstGeom prst="rect">
            <a:avLst/>
          </a:prstGeom>
          <a:noFill/>
        </p:spPr>
        <p:txBody>
          <a:bodyPr wrap="squar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Reversible.</a:t>
            </a:r>
            <a:endParaRPr kumimoji="1" lang="en-US" altLang="zh-CN" sz="2400" b="1" dirty="0">
              <a:latin typeface="Times New Roman" panose="02020503050405090304" pitchFamily="18" charset="0"/>
              <a:cs typeface="Times New Roman" panose="02020503050405090304" pitchFamily="18" charset="0"/>
            </a:endParaRP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Usually in animal tissues, the electrons are directly passed to pyruvate and  lactates are generated as the reducing products under anaerobic conditions. </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Some tissues and cell types (such as erythrocytes, which has no mitochondria and thus cannot oxidize NADH) produce lactates even under aerobic conditions.</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Lactate dehydrogenase has two forms, L form and M form. In most tissues like skeleton muscle and erythrocytes, the enzyme is in M form, catalyzing the reaction to the right. Generated lactates in this tissues can be carried through blood to liver, where the enzyme is in its L form and accelarates the reverse reaction to oxidize the lactates. </a:t>
            </a:r>
          </a:p>
        </p:txBody>
      </p:sp>
      <p:sp>
        <p:nvSpPr>
          <p:cNvPr id="4" name="文本框 3"/>
          <p:cNvSpPr txBox="1"/>
          <p:nvPr/>
        </p:nvSpPr>
        <p:spPr>
          <a:xfrm>
            <a:off x="4171047" y="-24384"/>
            <a:ext cx="385000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Lactate fermentation</a:t>
            </a:r>
          </a:p>
        </p:txBody>
      </p:sp>
      <p:pic>
        <p:nvPicPr>
          <p:cNvPr id="5" name="图片 4"/>
          <p:cNvPicPr>
            <a:picLocks noChangeAspect="1"/>
          </p:cNvPicPr>
          <p:nvPr/>
        </p:nvPicPr>
        <p:blipFill>
          <a:blip r:embed="rId3"/>
          <a:srcRect l="5948" r="7533"/>
          <a:stretch>
            <a:fillRect/>
          </a:stretch>
        </p:blipFill>
        <p:spPr>
          <a:xfrm>
            <a:off x="2534285" y="722630"/>
            <a:ext cx="4555490" cy="2116455"/>
          </a:xfrm>
          <a:prstGeom prst="rect">
            <a:avLst/>
          </a:prstGeom>
        </p:spPr>
      </p:pic>
      <p:pic>
        <p:nvPicPr>
          <p:cNvPr id="8" name="图片 7"/>
          <p:cNvPicPr>
            <a:picLocks noChangeAspect="1"/>
          </p:cNvPicPr>
          <p:nvPr/>
        </p:nvPicPr>
        <p:blipFill>
          <a:blip r:embed="rId4"/>
          <a:stretch>
            <a:fillRect/>
          </a:stretch>
        </p:blipFill>
        <p:spPr>
          <a:xfrm>
            <a:off x="7881620" y="722630"/>
            <a:ext cx="3669030" cy="2116455"/>
          </a:xfrm>
          <a:prstGeom prst="rect">
            <a:avLst/>
          </a:prstGeom>
        </p:spPr>
      </p:pic>
      <p:sp>
        <p:nvSpPr>
          <p:cNvPr id="9" name="操作按钮: 后退或上一个 8">
            <a:hlinkClick r:id="rId5" action="ppaction://hlinksldjump" highlightClick="1"/>
            <a:extLst>
              <a:ext uri="{FF2B5EF4-FFF2-40B4-BE49-F238E27FC236}">
                <a16:creationId xmlns:a16="http://schemas.microsoft.com/office/drawing/2014/main" id="{E2BDFCAE-6288-5C4B-9782-7D252E702926}"/>
              </a:ext>
            </a:extLst>
          </p:cNvPr>
          <p:cNvSpPr/>
          <p:nvPr/>
        </p:nvSpPr>
        <p:spPr>
          <a:xfrm>
            <a:off x="182780" y="10255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2092569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33</a:t>
            </a:fld>
            <a:endParaRPr kumimoji="1" lang="zh-CN" altLang="en-US"/>
          </a:p>
        </p:txBody>
      </p:sp>
      <p:sp>
        <p:nvSpPr>
          <p:cNvPr id="4" name="文本框 3"/>
          <p:cNvSpPr txBox="1"/>
          <p:nvPr/>
        </p:nvSpPr>
        <p:spPr>
          <a:xfrm>
            <a:off x="4136440" y="-24384"/>
            <a:ext cx="391922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Ethanol fermentation</a:t>
            </a:r>
          </a:p>
        </p:txBody>
      </p:sp>
      <p:pic>
        <p:nvPicPr>
          <p:cNvPr id="5" name="图片 4"/>
          <p:cNvPicPr>
            <a:picLocks noChangeAspect="1"/>
          </p:cNvPicPr>
          <p:nvPr/>
        </p:nvPicPr>
        <p:blipFill>
          <a:blip r:embed="rId3"/>
          <a:stretch>
            <a:fillRect/>
          </a:stretch>
        </p:blipFill>
        <p:spPr>
          <a:xfrm>
            <a:off x="190500" y="559435"/>
            <a:ext cx="5362575" cy="1769745"/>
          </a:xfrm>
          <a:prstGeom prst="rect">
            <a:avLst/>
          </a:prstGeom>
        </p:spPr>
      </p:pic>
      <p:sp>
        <p:nvSpPr>
          <p:cNvPr id="3" name="文本框 2"/>
          <p:cNvSpPr txBox="1"/>
          <p:nvPr/>
        </p:nvSpPr>
        <p:spPr>
          <a:xfrm>
            <a:off x="5723890" y="771525"/>
            <a:ext cx="6291580" cy="5846445"/>
          </a:xfrm>
          <a:prstGeom prst="rect">
            <a:avLst/>
          </a:prstGeom>
          <a:noFill/>
        </p:spPr>
        <p:txBody>
          <a:bodyPr wrap="square" rtlCol="0">
            <a:spAutoFit/>
          </a:bodyPr>
          <a:lstStyle/>
          <a:p>
            <a:pPr algn="l"/>
            <a:r>
              <a:rPr kumimoji="1" lang="en-US" altLang="zh-CN" sz="2200" b="1" dirty="0">
                <a:latin typeface="Times New Roman" panose="02020503050405090304" pitchFamily="18" charset="0"/>
                <a:cs typeface="Times New Roman" panose="02020503050405090304" pitchFamily="18" charset="0"/>
              </a:rPr>
              <a:t>Ethanol fermentation includes two reactions, a </a:t>
            </a:r>
            <a:r>
              <a:rPr kumimoji="1" lang="en-US" altLang="zh-CN" sz="2200" b="1" dirty="0">
                <a:solidFill>
                  <a:srgbClr val="C00000"/>
                </a:solidFill>
                <a:latin typeface="Times New Roman" panose="02020503050405090304" pitchFamily="18" charset="0"/>
                <a:cs typeface="Times New Roman" panose="02020503050405090304" pitchFamily="18" charset="0"/>
              </a:rPr>
              <a:t>decarboxylation</a:t>
            </a:r>
            <a:r>
              <a:rPr kumimoji="1" lang="en-US" altLang="zh-CN" sz="2200" b="1" dirty="0">
                <a:latin typeface="Times New Roman" panose="02020503050405090304" pitchFamily="18" charset="0"/>
                <a:cs typeface="Times New Roman" panose="02020503050405090304" pitchFamily="18" charset="0"/>
              </a:rPr>
              <a:t> step and a </a:t>
            </a:r>
            <a:r>
              <a:rPr kumimoji="1" lang="en-US" altLang="zh-CN" sz="2200" b="1" dirty="0">
                <a:solidFill>
                  <a:srgbClr val="C00000"/>
                </a:solidFill>
                <a:latin typeface="Times New Roman" panose="02020503050405090304" pitchFamily="18" charset="0"/>
                <a:cs typeface="Times New Roman" panose="02020503050405090304" pitchFamily="18" charset="0"/>
              </a:rPr>
              <a:t>reduction</a:t>
            </a:r>
            <a:r>
              <a:rPr kumimoji="1" lang="en-US" altLang="zh-CN" sz="2200" b="1" dirty="0">
                <a:latin typeface="Times New Roman" panose="02020503050405090304" pitchFamily="18" charset="0"/>
                <a:cs typeface="Times New Roman" panose="02020503050405090304" pitchFamily="18" charset="0"/>
              </a:rPr>
              <a:t> reaction.</a:t>
            </a:r>
          </a:p>
          <a:p>
            <a:pPr algn="l"/>
            <a:endParaRPr kumimoji="1" lang="en-US" altLang="zh-CN" sz="2200" b="1" dirty="0">
              <a:latin typeface="Times New Roman" panose="02020503050405090304" pitchFamily="18" charset="0"/>
              <a:cs typeface="Times New Roman" panose="02020503050405090304" pitchFamily="18" charset="0"/>
            </a:endParaRPr>
          </a:p>
          <a:p>
            <a:pPr algn="l"/>
            <a:r>
              <a:rPr kumimoji="1" lang="en-US" altLang="zh-CN" sz="2200" b="1" dirty="0">
                <a:latin typeface="Times New Roman" panose="02020503050405090304" pitchFamily="18" charset="0"/>
                <a:cs typeface="Times New Roman" panose="02020503050405090304" pitchFamily="18" charset="0"/>
              </a:rPr>
              <a:t>The first step is a simple decarboxylation involcing no net oxidation of pyruvate catalyzed by pyruvate decarboxylase, generating acetaldehyde as well as releases a CO2. The enzyme is absent in vertebrate tissues and the organisms that carry lactate fermentation.</a:t>
            </a:r>
          </a:p>
          <a:p>
            <a:pPr algn="l"/>
            <a:endParaRPr kumimoji="1" lang="en-US" altLang="zh-CN" sz="2200" b="1" dirty="0">
              <a:latin typeface="Times New Roman" panose="02020503050405090304" pitchFamily="18" charset="0"/>
              <a:cs typeface="Times New Roman" panose="02020503050405090304" pitchFamily="18" charset="0"/>
            </a:endParaRPr>
          </a:p>
          <a:p>
            <a:pPr algn="l"/>
            <a:r>
              <a:rPr kumimoji="1" lang="en-US" altLang="zh-CN" sz="2200" b="1" dirty="0">
                <a:latin typeface="Times New Roman" panose="02020503050405090304" pitchFamily="18" charset="0"/>
                <a:cs typeface="Times New Roman" panose="02020503050405090304" pitchFamily="18" charset="0"/>
              </a:rPr>
              <a:t>In the second step, the electrons of NADH is transferred to acetaldehyde to generate ethanol, catalyzed by alcohol dehydrogenase, which also exists in many organisms which do not carry ethanol fermentation but metabolize ethnol. However, in this organisms the reaction proceeds to the left.</a:t>
            </a:r>
          </a:p>
        </p:txBody>
      </p:sp>
      <p:pic>
        <p:nvPicPr>
          <p:cNvPr id="7" name="图片 6"/>
          <p:cNvPicPr>
            <a:picLocks noChangeAspect="1"/>
          </p:cNvPicPr>
          <p:nvPr/>
        </p:nvPicPr>
        <p:blipFill>
          <a:blip r:embed="rId4"/>
          <a:stretch>
            <a:fillRect/>
          </a:stretch>
        </p:blipFill>
        <p:spPr>
          <a:xfrm>
            <a:off x="688340" y="2329180"/>
            <a:ext cx="4162425" cy="4288790"/>
          </a:xfrm>
          <a:prstGeom prst="rect">
            <a:avLst/>
          </a:prstGeom>
        </p:spPr>
      </p:pic>
      <p:sp>
        <p:nvSpPr>
          <p:cNvPr id="8" name="操作按钮: 后退或上一个 7">
            <a:hlinkClick r:id="rId5" action="ppaction://hlinksldjump" highlightClick="1"/>
            <a:extLst>
              <a:ext uri="{FF2B5EF4-FFF2-40B4-BE49-F238E27FC236}">
                <a16:creationId xmlns:a16="http://schemas.microsoft.com/office/drawing/2014/main" id="{E2BDFCAE-6288-5C4B-9782-7D252E702926}"/>
              </a:ext>
            </a:extLst>
          </p:cNvPr>
          <p:cNvSpPr/>
          <p:nvPr/>
        </p:nvSpPr>
        <p:spPr>
          <a:xfrm>
            <a:off x="73238"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21777270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34</a:t>
            </a:fld>
            <a:endParaRPr kumimoji="1" lang="zh-CN" altLang="en-US"/>
          </a:p>
        </p:txBody>
      </p:sp>
      <p:sp>
        <p:nvSpPr>
          <p:cNvPr id="3" name="文本框 2"/>
          <p:cNvSpPr txBox="1"/>
          <p:nvPr/>
        </p:nvSpPr>
        <p:spPr>
          <a:xfrm>
            <a:off x="3599230" y="-24384"/>
            <a:ext cx="499237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Pentose phosphate pathway</a:t>
            </a:r>
          </a:p>
        </p:txBody>
      </p:sp>
      <p:pic>
        <p:nvPicPr>
          <p:cNvPr id="4" name="图片 3"/>
          <p:cNvPicPr>
            <a:picLocks noChangeAspect="1"/>
          </p:cNvPicPr>
          <p:nvPr/>
        </p:nvPicPr>
        <p:blipFill rotWithShape="1">
          <a:blip r:embed="rId3"/>
          <a:srcRect t="9757"/>
          <a:stretch/>
        </p:blipFill>
        <p:spPr>
          <a:xfrm>
            <a:off x="-8255" y="1272208"/>
            <a:ext cx="5486400" cy="4836491"/>
          </a:xfrm>
          <a:prstGeom prst="rect">
            <a:avLst/>
          </a:prstGeom>
        </p:spPr>
      </p:pic>
      <p:sp>
        <p:nvSpPr>
          <p:cNvPr id="5" name="文本框 4"/>
          <p:cNvSpPr txBox="1"/>
          <p:nvPr/>
        </p:nvSpPr>
        <p:spPr>
          <a:xfrm>
            <a:off x="5380990" y="559435"/>
            <a:ext cx="6650355" cy="6247130"/>
          </a:xfrm>
          <a:prstGeom prst="rect">
            <a:avLst/>
          </a:prstGeom>
          <a:noFill/>
        </p:spPr>
        <p:txBody>
          <a:bodyPr wrap="square" rtlCol="0">
            <a:spAutoFit/>
          </a:bodyPr>
          <a:lstStyle/>
          <a:p>
            <a:pPr algn="l"/>
            <a:r>
              <a:rPr kumimoji="1" lang="en-US" altLang="zh-CN" sz="2000" b="1" dirty="0">
                <a:latin typeface="Times New Roman" panose="02020503050405090304" pitchFamily="18" charset="0"/>
                <a:cs typeface="Times New Roman" panose="02020503050405090304" pitchFamily="18" charset="0"/>
              </a:rPr>
              <a:t>Pentose phosphate pathway is a fate of glucose-6-phosphate which gyields specialized products needed for cell growth.</a:t>
            </a:r>
          </a:p>
          <a:p>
            <a:pPr algn="l"/>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Rapidly dividing cells, such as thosu of bone marrow, skin, and intestinal mucosa, and those of tumors, use pentose 5-phosphate to make RNA, DNA and coenzymes such as ATP, NADH.</a:t>
            </a:r>
          </a:p>
          <a:p>
            <a:pPr algn="l"/>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NADPH generated in this pathway is needed for some other tissues for reductive biosynthesis or to counter the damaging effects of oxygen radicals.</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There're two different types of pentose occurring in nature, the oxidative one and the reductive one, the former exists in most animal tissues and the latter occurs in plant tissues and is crucial to the photosynthetic assimilation of CO2.</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Oxidative pentose phosphate pathway is divided into oxidative phase and nonoxidative phase .</a:t>
            </a:r>
          </a:p>
        </p:txBody>
      </p:sp>
      <p:sp>
        <p:nvSpPr>
          <p:cNvPr id="6" name="操作按钮: 后退或上一个 5">
            <a:hlinkClick r:id="rId4" action="ppaction://hlinksldjump" highlightClick="1"/>
            <a:extLst>
              <a:ext uri="{FF2B5EF4-FFF2-40B4-BE49-F238E27FC236}">
                <a16:creationId xmlns:a16="http://schemas.microsoft.com/office/drawing/2014/main" id="{E2BDFCAE-6288-5C4B-9782-7D252E702926}"/>
              </a:ext>
            </a:extLst>
          </p:cNvPr>
          <p:cNvSpPr/>
          <p:nvPr/>
        </p:nvSpPr>
        <p:spPr>
          <a:xfrm>
            <a:off x="182779"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7" name="文本框 6">
            <a:hlinkClick r:id="rId5" action="ppaction://hlinksldjump"/>
            <a:extLst>
              <a:ext uri="{FF2B5EF4-FFF2-40B4-BE49-F238E27FC236}">
                <a16:creationId xmlns:a16="http://schemas.microsoft.com/office/drawing/2014/main" id="{5A0254D8-D4BF-5F47-B2B5-642BC2E2E8A7}"/>
              </a:ext>
            </a:extLst>
          </p:cNvPr>
          <p:cNvSpPr txBox="1"/>
          <p:nvPr/>
        </p:nvSpPr>
        <p:spPr>
          <a:xfrm>
            <a:off x="42507" y="687433"/>
            <a:ext cx="1510747" cy="584775"/>
          </a:xfrm>
          <a:prstGeom prst="rect">
            <a:avLst/>
          </a:prstGeom>
          <a:noFill/>
          <a:ln>
            <a:solidFill>
              <a:schemeClr val="accent5"/>
            </a:solidFill>
          </a:ln>
        </p:spPr>
        <p:txBody>
          <a:bodyPr wrap="square" rtlCol="0">
            <a:spAutoFit/>
          </a:bodyPr>
          <a:lstStyle/>
          <a:p>
            <a:pPr algn="ctr"/>
            <a:r>
              <a:rPr kumimoji="1" lang="en-US" altLang="zh-CN" sz="1600" b="1" dirty="0">
                <a:solidFill>
                  <a:srgbClr val="0070C0"/>
                </a:solidFill>
                <a:latin typeface="Times New Roman" panose="02020503050405090304" pitchFamily="18" charset="0"/>
                <a:cs typeface="Times New Roman" panose="02020503050405090304" pitchFamily="18" charset="0"/>
              </a:rPr>
              <a:t>Nonoxidative phase</a:t>
            </a:r>
            <a:endParaRPr kumimoji="1" lang="zh-CN" altLang="en-US" sz="1600" b="1" dirty="0">
              <a:solidFill>
                <a:srgbClr val="0070C0"/>
              </a:solidFill>
              <a:latin typeface="Times New Roman" panose="02020503050405090304" pitchFamily="18" charset="0"/>
              <a:cs typeface="Times New Roman" panose="02020503050405090304" pitchFamily="18" charset="0"/>
            </a:endParaRPr>
          </a:p>
        </p:txBody>
      </p:sp>
      <p:sp>
        <p:nvSpPr>
          <p:cNvPr id="8" name="文本框 7">
            <a:hlinkClick r:id="rId6" action="ppaction://hlinksldjump"/>
            <a:extLst>
              <a:ext uri="{FF2B5EF4-FFF2-40B4-BE49-F238E27FC236}">
                <a16:creationId xmlns:a16="http://schemas.microsoft.com/office/drawing/2014/main" id="{366C7D8E-ECDC-7043-805C-B8C515156C14}"/>
              </a:ext>
            </a:extLst>
          </p:cNvPr>
          <p:cNvSpPr txBox="1"/>
          <p:nvPr/>
        </p:nvSpPr>
        <p:spPr>
          <a:xfrm>
            <a:off x="1553254" y="687433"/>
            <a:ext cx="1510747" cy="584775"/>
          </a:xfrm>
          <a:prstGeom prst="rect">
            <a:avLst/>
          </a:prstGeom>
          <a:noFill/>
          <a:ln>
            <a:solidFill>
              <a:schemeClr val="accent5"/>
            </a:solidFill>
          </a:ln>
        </p:spPr>
        <p:txBody>
          <a:bodyPr wrap="square" rtlCol="0">
            <a:spAutoFit/>
          </a:bodyPr>
          <a:lstStyle/>
          <a:p>
            <a:pPr algn="ctr"/>
            <a:r>
              <a:rPr kumimoji="1" lang="en-US" altLang="zh-CN" sz="1600" b="1" dirty="0">
                <a:solidFill>
                  <a:srgbClr val="0070C0"/>
                </a:solidFill>
                <a:latin typeface="Times New Roman" panose="02020503050405090304" pitchFamily="18" charset="0"/>
                <a:cs typeface="Times New Roman" panose="02020503050405090304" pitchFamily="18" charset="0"/>
              </a:rPr>
              <a:t>Oxidative phase</a:t>
            </a:r>
            <a:endParaRPr kumimoji="1" lang="zh-CN" altLang="en-US" sz="1600" b="1" dirty="0">
              <a:solidFill>
                <a:srgbClr val="0070C0"/>
              </a:solidFill>
              <a:latin typeface="Times New Roman" panose="02020503050405090304" pitchFamily="18" charset="0"/>
              <a:cs typeface="Times New Roman" panose="02020503050405090304" pitchFamily="18" charset="0"/>
            </a:endParaRPr>
          </a:p>
        </p:txBody>
      </p:sp>
    </p:spTree>
    <p:extLst>
      <p:ext uri="{BB962C8B-B14F-4D97-AF65-F5344CB8AC3E}">
        <p14:creationId xmlns:p14="http://schemas.microsoft.com/office/powerpoint/2010/main" val="153355480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35</a:t>
            </a:fld>
            <a:endParaRPr kumimoji="1" lang="zh-CN" altLang="en-US"/>
          </a:p>
        </p:txBody>
      </p:sp>
      <p:sp>
        <p:nvSpPr>
          <p:cNvPr id="3" name="文本框 2"/>
          <p:cNvSpPr txBox="1"/>
          <p:nvPr/>
        </p:nvSpPr>
        <p:spPr>
          <a:xfrm>
            <a:off x="4609515" y="-24384"/>
            <a:ext cx="29718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phase</a:t>
            </a:r>
          </a:p>
        </p:txBody>
      </p:sp>
      <p:pic>
        <p:nvPicPr>
          <p:cNvPr id="5" name="图片 4"/>
          <p:cNvPicPr>
            <a:picLocks noChangeAspect="1"/>
          </p:cNvPicPr>
          <p:nvPr/>
        </p:nvPicPr>
        <p:blipFill>
          <a:blip r:embed="rId3"/>
          <a:srcRect l="6562" r="1299" b="60204"/>
          <a:stretch>
            <a:fillRect/>
          </a:stretch>
        </p:blipFill>
        <p:spPr>
          <a:xfrm>
            <a:off x="-6985" y="1799590"/>
            <a:ext cx="2974340" cy="4349750"/>
          </a:xfrm>
          <a:prstGeom prst="rect">
            <a:avLst/>
          </a:prstGeom>
        </p:spPr>
      </p:pic>
      <p:pic>
        <p:nvPicPr>
          <p:cNvPr id="6" name="图片 5"/>
          <p:cNvPicPr>
            <a:picLocks noChangeAspect="1"/>
          </p:cNvPicPr>
          <p:nvPr/>
        </p:nvPicPr>
        <p:blipFill>
          <a:blip r:embed="rId3"/>
          <a:srcRect t="45102"/>
          <a:stretch>
            <a:fillRect/>
          </a:stretch>
        </p:blipFill>
        <p:spPr>
          <a:xfrm>
            <a:off x="3159760" y="783590"/>
            <a:ext cx="3194685" cy="5937885"/>
          </a:xfrm>
          <a:prstGeom prst="rect">
            <a:avLst/>
          </a:prstGeom>
        </p:spPr>
      </p:pic>
      <p:cxnSp>
        <p:nvCxnSpPr>
          <p:cNvPr id="7" name="直接箭头连接符 6"/>
          <p:cNvCxnSpPr/>
          <p:nvPr/>
        </p:nvCxnSpPr>
        <p:spPr>
          <a:xfrm flipV="1">
            <a:off x="2475230" y="1638300"/>
            <a:ext cx="1497965" cy="359219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2475230" y="3354070"/>
            <a:ext cx="684530" cy="306705"/>
          </a:xfrm>
          <a:prstGeom prst="rect">
            <a:avLst/>
          </a:prstGeom>
          <a:noFill/>
        </p:spPr>
        <p:txBody>
          <a:bodyPr wrap="none" rtlCol="0">
            <a:spAutoFit/>
          </a:bodyPr>
          <a:lstStyle/>
          <a:p>
            <a:pPr algn="l"/>
            <a:r>
              <a:rPr kumimoji="1" lang="en-US" altLang="zh-CN" sz="1400" b="1" dirty="0">
                <a:solidFill>
                  <a:srgbClr val="00B0F0"/>
                </a:solidFill>
                <a:latin typeface="+mn-ea"/>
                <a:cs typeface="+mn-ea"/>
              </a:rPr>
              <a:t>lactose</a:t>
            </a:r>
          </a:p>
        </p:txBody>
      </p:sp>
      <p:sp>
        <p:nvSpPr>
          <p:cNvPr id="10" name="文本框 9"/>
          <p:cNvSpPr txBox="1"/>
          <p:nvPr/>
        </p:nvSpPr>
        <p:spPr>
          <a:xfrm>
            <a:off x="3159760" y="3506470"/>
            <a:ext cx="617220" cy="306705"/>
          </a:xfrm>
          <a:prstGeom prst="rect">
            <a:avLst/>
          </a:prstGeom>
          <a:noFill/>
        </p:spPr>
        <p:txBody>
          <a:bodyPr wrap="none" rtlCol="0">
            <a:spAutoFit/>
          </a:bodyPr>
          <a:lstStyle/>
          <a:p>
            <a:pPr algn="l"/>
            <a:r>
              <a:rPr kumimoji="1" lang="en-US" altLang="zh-CN" sz="1400" b="1" dirty="0">
                <a:solidFill>
                  <a:schemeClr val="tx1"/>
                </a:solidFill>
                <a:latin typeface="+mn-ea"/>
                <a:cs typeface="+mn-ea"/>
              </a:rPr>
              <a:t>Mg2+</a:t>
            </a:r>
          </a:p>
        </p:txBody>
      </p:sp>
      <p:pic>
        <p:nvPicPr>
          <p:cNvPr id="12" name="图片 11"/>
          <p:cNvPicPr>
            <a:picLocks noChangeAspect="1"/>
          </p:cNvPicPr>
          <p:nvPr/>
        </p:nvPicPr>
        <p:blipFill>
          <a:blip r:embed="rId4"/>
          <a:srcRect b="60008"/>
          <a:stretch>
            <a:fillRect/>
          </a:stretch>
        </p:blipFill>
        <p:spPr>
          <a:xfrm>
            <a:off x="5892800" y="2162175"/>
            <a:ext cx="6123305" cy="701040"/>
          </a:xfrm>
          <a:prstGeom prst="rect">
            <a:avLst/>
          </a:prstGeom>
        </p:spPr>
      </p:pic>
      <p:sp>
        <p:nvSpPr>
          <p:cNvPr id="13" name="文本框 12"/>
          <p:cNvSpPr txBox="1"/>
          <p:nvPr/>
        </p:nvSpPr>
        <p:spPr>
          <a:xfrm>
            <a:off x="6130290" y="4061460"/>
            <a:ext cx="5885815" cy="1938020"/>
          </a:xfrm>
          <a:prstGeom prst="rect">
            <a:avLst/>
          </a:prstGeom>
          <a:noFill/>
        </p:spPr>
        <p:txBody>
          <a:bodyPr wrap="square" rtlCol="0">
            <a:spAutoFit/>
          </a:bodyPr>
          <a:lstStyle/>
          <a:p>
            <a:pPr algn="l">
              <a:lnSpc>
                <a:spcPct val="150000"/>
              </a:lnSpc>
            </a:pPr>
            <a:r>
              <a:rPr kumimoji="1" lang="en-US" altLang="zh-CN" sz="2000" b="1" dirty="0">
                <a:latin typeface="Times New Roman" panose="02020503050405090304" pitchFamily="18" charset="0"/>
                <a:cs typeface="Times New Roman" panose="02020503050405090304" pitchFamily="18" charset="0"/>
              </a:rPr>
              <a:t>The net result of the oxidative phase is the production of </a:t>
            </a:r>
            <a:r>
              <a:rPr kumimoji="1" lang="en-US" altLang="zh-CN" sz="2000" b="1" dirty="0">
                <a:solidFill>
                  <a:srgbClr val="C00000"/>
                </a:solidFill>
                <a:latin typeface="Times New Roman" panose="02020503050405090304" pitchFamily="18" charset="0"/>
                <a:cs typeface="Times New Roman" panose="02020503050405090304" pitchFamily="18" charset="0"/>
              </a:rPr>
              <a:t>NADPH</a:t>
            </a:r>
            <a:r>
              <a:rPr kumimoji="1" lang="en-US" altLang="zh-CN" sz="2000" b="1" dirty="0">
                <a:latin typeface="Times New Roman" panose="02020503050405090304" pitchFamily="18" charset="0"/>
                <a:cs typeface="Times New Roman" panose="02020503050405090304" pitchFamily="18" charset="0"/>
              </a:rPr>
              <a:t>, a reductant for biosynthetic reactions, and </a:t>
            </a:r>
            <a:r>
              <a:rPr kumimoji="1" lang="en-US" altLang="zh-CN" sz="2000" b="1" dirty="0">
                <a:solidFill>
                  <a:srgbClr val="C00000"/>
                </a:solidFill>
                <a:latin typeface="Times New Roman" panose="02020503050405090304" pitchFamily="18" charset="0"/>
                <a:cs typeface="Times New Roman" panose="02020503050405090304" pitchFamily="18" charset="0"/>
              </a:rPr>
              <a:t>ribose 5-phosphate</a:t>
            </a:r>
            <a:r>
              <a:rPr kumimoji="1" lang="en-US" altLang="zh-CN" sz="2000" b="1" dirty="0">
                <a:latin typeface="Times New Roman" panose="02020503050405090304" pitchFamily="18" charset="0"/>
                <a:cs typeface="Times New Roman" panose="02020503050405090304" pitchFamily="18" charset="0"/>
              </a:rPr>
              <a:t>, a precursor for nucleotide synthesis.</a:t>
            </a:r>
          </a:p>
        </p:txBody>
      </p:sp>
      <p:sp>
        <p:nvSpPr>
          <p:cNvPr id="14" name="文本框 13"/>
          <p:cNvSpPr txBox="1"/>
          <p:nvPr/>
        </p:nvSpPr>
        <p:spPr>
          <a:xfrm>
            <a:off x="6354445" y="1177925"/>
            <a:ext cx="5355590" cy="460375"/>
          </a:xfrm>
          <a:prstGeom prst="rect">
            <a:avLst/>
          </a:prstGeom>
          <a:noFill/>
        </p:spPr>
        <p:txBody>
          <a:bodyPr wrap="none" rtlCol="0">
            <a:spAutoFit/>
          </a:bodyPr>
          <a:lstStyle/>
          <a:p>
            <a:pPr algn="l"/>
            <a:r>
              <a:rPr kumimoji="1" lang="en-US" altLang="zh-CN" sz="2400" b="1" dirty="0">
                <a:latin typeface="Times New Roman" panose="02020503050405090304" pitchFamily="18" charset="0"/>
                <a:cs typeface="Times New Roman" panose="02020503050405090304" pitchFamily="18" charset="0"/>
              </a:rPr>
              <a:t>reaction equation of the oxidative phase</a:t>
            </a:r>
          </a:p>
        </p:txBody>
      </p:sp>
      <p:sp>
        <p:nvSpPr>
          <p:cNvPr id="15" name="操作按钮: 后退或上一个 14">
            <a:hlinkClick r:id="rId5" action="ppaction://hlinksldjump" highlightClick="1"/>
            <a:extLst>
              <a:ext uri="{FF2B5EF4-FFF2-40B4-BE49-F238E27FC236}">
                <a16:creationId xmlns:a16="http://schemas.microsoft.com/office/drawing/2014/main" id="{E2BDFCAE-6288-5C4B-9782-7D252E702926}"/>
              </a:ext>
            </a:extLst>
          </p:cNvPr>
          <p:cNvSpPr/>
          <p:nvPr/>
        </p:nvSpPr>
        <p:spPr>
          <a:xfrm>
            <a:off x="129771" y="614934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06728034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36</a:t>
            </a:fld>
            <a:endParaRPr kumimoji="1" lang="zh-CN" altLang="en-US"/>
          </a:p>
        </p:txBody>
      </p:sp>
      <p:sp>
        <p:nvSpPr>
          <p:cNvPr id="3" name="文本框 2"/>
          <p:cNvSpPr txBox="1"/>
          <p:nvPr/>
        </p:nvSpPr>
        <p:spPr>
          <a:xfrm>
            <a:off x="4304715" y="-24384"/>
            <a:ext cx="35814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Nonoxidative phase</a:t>
            </a:r>
          </a:p>
        </p:txBody>
      </p:sp>
      <p:pic>
        <p:nvPicPr>
          <p:cNvPr id="5" name="图片 4"/>
          <p:cNvPicPr>
            <a:picLocks noChangeAspect="1"/>
          </p:cNvPicPr>
          <p:nvPr/>
        </p:nvPicPr>
        <p:blipFill>
          <a:blip r:embed="rId3"/>
          <a:srcRect l="1913" r="1777"/>
          <a:stretch>
            <a:fillRect/>
          </a:stretch>
        </p:blipFill>
        <p:spPr>
          <a:xfrm>
            <a:off x="1695450" y="644525"/>
            <a:ext cx="8801100" cy="3689985"/>
          </a:xfrm>
          <a:prstGeom prst="rect">
            <a:avLst/>
          </a:prstGeom>
        </p:spPr>
      </p:pic>
      <p:sp>
        <p:nvSpPr>
          <p:cNvPr id="7" name="文本框 6"/>
          <p:cNvSpPr txBox="1"/>
          <p:nvPr/>
        </p:nvSpPr>
        <p:spPr>
          <a:xfrm>
            <a:off x="309245" y="4495165"/>
            <a:ext cx="11571605" cy="2306955"/>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In the rapidly dividing cells, ribulose is further converted to ribose for nucleic acid synthesis. In tissues that primarily needs NADPH, the pentose would go into the nonoxidative phase and is converted to six-carbon sugar phosphates after a series of rearrangements of the carbon skeletons.</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Many different sugar of different carbon numbers is generated in this phase.</a:t>
            </a:r>
          </a:p>
        </p:txBody>
      </p:sp>
      <p:sp>
        <p:nvSpPr>
          <p:cNvPr id="6" name="操作按钮: 后退或上一个 5">
            <a:hlinkClick r:id="rId4" action="ppaction://hlinksldjump" highlightClick="1"/>
            <a:extLst>
              <a:ext uri="{FF2B5EF4-FFF2-40B4-BE49-F238E27FC236}">
                <a16:creationId xmlns:a16="http://schemas.microsoft.com/office/drawing/2014/main" id="{E2BDFCAE-6288-5C4B-9782-7D252E702926}"/>
              </a:ext>
            </a:extLst>
          </p:cNvPr>
          <p:cNvSpPr/>
          <p:nvPr/>
        </p:nvSpPr>
        <p:spPr>
          <a:xfrm>
            <a:off x="156275" y="13722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81700692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09F7E1E-8637-244F-909E-50EB4B0197A5}"/>
              </a:ext>
            </a:extLst>
          </p:cNvPr>
          <p:cNvPicPr>
            <a:picLocks noChangeAspect="1"/>
          </p:cNvPicPr>
          <p:nvPr/>
        </p:nvPicPr>
        <p:blipFill>
          <a:blip r:embed="rId3">
            <a:alphaModFix amt="31000"/>
          </a:blip>
          <a:stretch>
            <a:fillRect/>
          </a:stretch>
        </p:blipFill>
        <p:spPr>
          <a:xfrm>
            <a:off x="1972302" y="3582167"/>
            <a:ext cx="5791128" cy="2849603"/>
          </a:xfrm>
          <a:prstGeom prst="rect">
            <a:avLst/>
          </a:prstGeom>
        </p:spPr>
      </p:pic>
      <p:sp>
        <p:nvSpPr>
          <p:cNvPr id="4" name="文本框 3">
            <a:extLst>
              <a:ext uri="{FF2B5EF4-FFF2-40B4-BE49-F238E27FC236}">
                <a16:creationId xmlns:a16="http://schemas.microsoft.com/office/drawing/2014/main" id="{249E19D7-05FA-1B4E-9551-48D0AD26F0DA}"/>
              </a:ext>
            </a:extLst>
          </p:cNvPr>
          <p:cNvSpPr txBox="1"/>
          <p:nvPr/>
        </p:nvSpPr>
        <p:spPr>
          <a:xfrm>
            <a:off x="5618282" y="2365949"/>
            <a:ext cx="966931"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Glucose</a:t>
            </a:r>
            <a:endParaRPr kumimoji="1"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FE4C36F-691B-6941-9F8D-6E76BF0A9D1D}"/>
              </a:ext>
            </a:extLst>
          </p:cNvPr>
          <p:cNvSpPr txBox="1"/>
          <p:nvPr/>
        </p:nvSpPr>
        <p:spPr>
          <a:xfrm>
            <a:off x="5166899" y="791987"/>
            <a:ext cx="1858201"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Pyruvate/lactate</a:t>
            </a:r>
            <a:endParaRPr kumimoji="1"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EDA64EC-591B-1148-80E3-5938F7F5ABC1}"/>
              </a:ext>
            </a:extLst>
          </p:cNvPr>
          <p:cNvSpPr txBox="1"/>
          <p:nvPr/>
        </p:nvSpPr>
        <p:spPr>
          <a:xfrm>
            <a:off x="41961" y="-120052"/>
            <a:ext cx="12150039" cy="1077218"/>
          </a:xfrm>
          <a:prstGeom prst="rect">
            <a:avLst/>
          </a:prstGeom>
          <a:noFill/>
        </p:spPr>
        <p:txBody>
          <a:bodyPr wrap="square" rtlCol="0">
            <a:spAutoFit/>
          </a:bodyPr>
          <a:lstStyle/>
          <a:p>
            <a:pPr algn="ctr"/>
            <a:r>
              <a:rPr kumimoji="1" lang="en-US" altLang="zh-CN" sz="3200" b="1" dirty="0">
                <a:solidFill>
                  <a:srgbClr val="0070C0"/>
                </a:solidFill>
                <a:latin typeface="Times New Roman" panose="02020603050405020304" pitchFamily="18" charset="0"/>
                <a:cs typeface="Times New Roman" panose="02020603050405020304" pitchFamily="18" charset="0"/>
              </a:rPr>
              <a:t>The</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synthesis</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of</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carbohydrate:</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 </a:t>
            </a:r>
          </a:p>
          <a:p>
            <a:pPr algn="ct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Gluconeogenesis,</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Photosynthesis</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and</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Glycogen</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synthesis</a:t>
            </a:r>
            <a:endParaRPr kumimoji="1" lang="zh-CN" altLang="en-US" sz="3200" b="1" dirty="0">
              <a:solidFill>
                <a:srgbClr val="0070C0"/>
              </a:solidFill>
              <a:latin typeface="Times New Roman" panose="02020603050405020304" pitchFamily="18" charset="0"/>
              <a:cs typeface="Times New Roman" panose="02020603050405020304" pitchFamily="18" charset="0"/>
            </a:endParaRPr>
          </a:p>
        </p:txBody>
      </p:sp>
      <p:cxnSp>
        <p:nvCxnSpPr>
          <p:cNvPr id="9" name="直线箭头连接符 8">
            <a:extLst>
              <a:ext uri="{FF2B5EF4-FFF2-40B4-BE49-F238E27FC236}">
                <a16:creationId xmlns:a16="http://schemas.microsoft.com/office/drawing/2014/main" id="{3C625054-17C8-0C43-AD8B-FDC37A635898}"/>
              </a:ext>
            </a:extLst>
          </p:cNvPr>
          <p:cNvCxnSpPr>
            <a:cxnSpLocks/>
            <a:stCxn id="6" idx="2"/>
            <a:endCxn id="4" idx="0"/>
          </p:cNvCxnSpPr>
          <p:nvPr/>
        </p:nvCxnSpPr>
        <p:spPr>
          <a:xfrm>
            <a:off x="6096000" y="1161319"/>
            <a:ext cx="5748" cy="12046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312D3A7A-DA95-5342-9F91-0EEC0F0EB4B0}"/>
              </a:ext>
            </a:extLst>
          </p:cNvPr>
          <p:cNvPicPr>
            <a:picLocks noChangeAspect="1"/>
          </p:cNvPicPr>
          <p:nvPr/>
        </p:nvPicPr>
        <p:blipFill>
          <a:blip r:embed="rId4"/>
          <a:stretch>
            <a:fillRect/>
          </a:stretch>
        </p:blipFill>
        <p:spPr>
          <a:xfrm>
            <a:off x="5509222" y="2656429"/>
            <a:ext cx="1176429" cy="1004591"/>
          </a:xfrm>
          <a:prstGeom prst="rect">
            <a:avLst/>
          </a:prstGeom>
        </p:spPr>
      </p:pic>
      <p:sp>
        <p:nvSpPr>
          <p:cNvPr id="11" name="文本框 10">
            <a:hlinkClick r:id="rId5" action="ppaction://hlinksldjump"/>
            <a:extLst>
              <a:ext uri="{FF2B5EF4-FFF2-40B4-BE49-F238E27FC236}">
                <a16:creationId xmlns:a16="http://schemas.microsoft.com/office/drawing/2014/main" id="{5378B813-0CCF-A242-95FA-7E58B4147148}"/>
              </a:ext>
            </a:extLst>
          </p:cNvPr>
          <p:cNvSpPr txBox="1"/>
          <p:nvPr/>
        </p:nvSpPr>
        <p:spPr>
          <a:xfrm>
            <a:off x="2581866" y="4822302"/>
            <a:ext cx="1722474" cy="369332"/>
          </a:xfrm>
          <a:prstGeom prst="rect">
            <a:avLst/>
          </a:prstGeom>
          <a:noFill/>
          <a:ln>
            <a:solidFill>
              <a:schemeClr val="accent5"/>
            </a:solidFill>
          </a:ln>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Photosynthesis</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hlinkClick r:id="rId6" action="ppaction://hlinksldjump"/>
            <a:extLst>
              <a:ext uri="{FF2B5EF4-FFF2-40B4-BE49-F238E27FC236}">
                <a16:creationId xmlns:a16="http://schemas.microsoft.com/office/drawing/2014/main" id="{6F3A6649-4738-134C-B52D-29053FB32335}"/>
              </a:ext>
            </a:extLst>
          </p:cNvPr>
          <p:cNvSpPr txBox="1"/>
          <p:nvPr/>
        </p:nvSpPr>
        <p:spPr>
          <a:xfrm>
            <a:off x="5363712" y="4822302"/>
            <a:ext cx="1464576" cy="369332"/>
          </a:xfrm>
          <a:prstGeom prst="rect">
            <a:avLst/>
          </a:prstGeom>
          <a:noFill/>
          <a:ln>
            <a:solidFill>
              <a:schemeClr val="accent5"/>
            </a:solidFill>
          </a:ln>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Calvin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Cycle</a:t>
            </a:r>
            <a:endParaRPr kumimoji="1" lang="zh-CN" altLang="en-US" b="1" dirty="0">
              <a:latin typeface="Times New Roman" panose="02020603050405020304" pitchFamily="18" charset="0"/>
              <a:cs typeface="Times New Roman" panose="02020603050405020304" pitchFamily="18" charset="0"/>
            </a:endParaRPr>
          </a:p>
        </p:txBody>
      </p:sp>
      <p:cxnSp>
        <p:nvCxnSpPr>
          <p:cNvPr id="14" name="直线箭头连接符 13">
            <a:extLst>
              <a:ext uri="{FF2B5EF4-FFF2-40B4-BE49-F238E27FC236}">
                <a16:creationId xmlns:a16="http://schemas.microsoft.com/office/drawing/2014/main" id="{735C1879-6385-EA4E-926A-D1A8079E23C1}"/>
              </a:ext>
            </a:extLst>
          </p:cNvPr>
          <p:cNvCxnSpPr>
            <a:cxnSpLocks/>
            <a:stCxn id="11" idx="3"/>
            <a:endCxn id="12" idx="1"/>
          </p:cNvCxnSpPr>
          <p:nvPr/>
        </p:nvCxnSpPr>
        <p:spPr>
          <a:xfrm>
            <a:off x="4304340" y="5006968"/>
            <a:ext cx="10593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BBE4D393-9429-F94C-A981-8F000F5C40D4}"/>
              </a:ext>
            </a:extLst>
          </p:cNvPr>
          <p:cNvSpPr txBox="1"/>
          <p:nvPr/>
        </p:nvSpPr>
        <p:spPr>
          <a:xfrm>
            <a:off x="4453438" y="4729969"/>
            <a:ext cx="503278" cy="276999"/>
          </a:xfrm>
          <a:prstGeom prst="rect">
            <a:avLst/>
          </a:prstGeom>
          <a:noFill/>
        </p:spPr>
        <p:txBody>
          <a:bodyPr wrap="squar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ATP</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582C1A62-5755-BC4E-89F4-BDC97CFC10B8}"/>
              </a:ext>
            </a:extLst>
          </p:cNvPr>
          <p:cNvSpPr txBox="1"/>
          <p:nvPr/>
        </p:nvSpPr>
        <p:spPr>
          <a:xfrm>
            <a:off x="4207320" y="5019978"/>
            <a:ext cx="1093656" cy="276999"/>
          </a:xfrm>
          <a:prstGeom prst="rect">
            <a:avLst/>
          </a:prstGeom>
          <a:noFill/>
        </p:spPr>
        <p:txBody>
          <a:bodyPr wrap="squar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NADPH</a:t>
            </a:r>
            <a:r>
              <a:rPr kumimoji="1" lang="zh-CN" altLang="en-US" sz="1200" b="1" dirty="0">
                <a:solidFill>
                  <a:srgbClr val="FF0000"/>
                </a:solidFill>
                <a:latin typeface="Times New Roman" panose="02020603050405020304" pitchFamily="18" charset="0"/>
                <a:cs typeface="Times New Roman" panose="02020603050405020304" pitchFamily="18" charset="0"/>
              </a:rPr>
              <a:t> </a:t>
            </a:r>
            <a:r>
              <a:rPr kumimoji="1" lang="en-US" altLang="zh-CN" sz="1200" b="1" dirty="0">
                <a:solidFill>
                  <a:srgbClr val="FF0000"/>
                </a:solidFill>
                <a:latin typeface="Times New Roman" panose="02020603050405020304" pitchFamily="18" charset="0"/>
                <a:cs typeface="Times New Roman" panose="02020603050405020304" pitchFamily="18" charset="0"/>
              </a:rPr>
              <a:t>+</a:t>
            </a:r>
            <a:r>
              <a:rPr kumimoji="1" lang="zh-CN" altLang="en-US" sz="1200" b="1" dirty="0">
                <a:solidFill>
                  <a:srgbClr val="FF0000"/>
                </a:solidFill>
                <a:latin typeface="Times New Roman" panose="02020603050405020304" pitchFamily="18" charset="0"/>
                <a:cs typeface="Times New Roman" panose="02020603050405020304" pitchFamily="18" charset="0"/>
              </a:rPr>
              <a:t> </a:t>
            </a:r>
            <a:r>
              <a:rPr kumimoji="1" lang="en-US" altLang="zh-CN" sz="1200" b="1" dirty="0">
                <a:solidFill>
                  <a:srgbClr val="FF0000"/>
                </a:solidFill>
                <a:latin typeface="Times New Roman" panose="02020603050405020304" pitchFamily="18" charset="0"/>
                <a:cs typeface="Times New Roman" panose="02020603050405020304" pitchFamily="18" charset="0"/>
              </a:rPr>
              <a:t>H</a:t>
            </a:r>
            <a:r>
              <a:rPr kumimoji="1" lang="en-US" altLang="zh-CN" sz="1200" b="1" baseline="30000" dirty="0">
                <a:solidFill>
                  <a:srgbClr val="FF0000"/>
                </a:solidFill>
                <a:latin typeface="Times New Roman" panose="02020603050405020304" pitchFamily="18" charset="0"/>
                <a:cs typeface="Times New Roman" panose="02020603050405020304" pitchFamily="18" charset="0"/>
              </a:rPr>
              <a:t>+</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cxnSp>
        <p:nvCxnSpPr>
          <p:cNvPr id="21" name="直线箭头连接符 20">
            <a:extLst>
              <a:ext uri="{FF2B5EF4-FFF2-40B4-BE49-F238E27FC236}">
                <a16:creationId xmlns:a16="http://schemas.microsoft.com/office/drawing/2014/main" id="{FCCADA47-B222-9D40-8374-01D15B7972A4}"/>
              </a:ext>
            </a:extLst>
          </p:cNvPr>
          <p:cNvCxnSpPr>
            <a:cxnSpLocks/>
            <a:stCxn id="12" idx="0"/>
            <a:endCxn id="33" idx="2"/>
          </p:cNvCxnSpPr>
          <p:nvPr/>
        </p:nvCxnSpPr>
        <p:spPr>
          <a:xfrm flipV="1">
            <a:off x="6096000" y="3661020"/>
            <a:ext cx="1437" cy="11612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2" name="闪电形 21">
            <a:extLst>
              <a:ext uri="{FF2B5EF4-FFF2-40B4-BE49-F238E27FC236}">
                <a16:creationId xmlns:a16="http://schemas.microsoft.com/office/drawing/2014/main" id="{01C421FF-D23E-4344-8010-BF1B17DAD9B2}"/>
              </a:ext>
            </a:extLst>
          </p:cNvPr>
          <p:cNvSpPr/>
          <p:nvPr/>
        </p:nvSpPr>
        <p:spPr>
          <a:xfrm>
            <a:off x="1522494" y="2313717"/>
            <a:ext cx="1690372" cy="2508585"/>
          </a:xfrm>
          <a:prstGeom prst="lightningBolt">
            <a:avLst/>
          </a:prstGeom>
          <a:solidFill>
            <a:srgbClr val="FFFF00"/>
          </a:solidFill>
          <a:ln>
            <a:solidFill>
              <a:srgbClr val="FFFF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6AD3D60F-481B-4D42-9E9C-37EEB81E1180}"/>
              </a:ext>
            </a:extLst>
          </p:cNvPr>
          <p:cNvSpPr txBox="1"/>
          <p:nvPr/>
        </p:nvSpPr>
        <p:spPr>
          <a:xfrm>
            <a:off x="1150763" y="2037813"/>
            <a:ext cx="723275"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Light</a:t>
            </a:r>
            <a:endParaRPr kumimoji="1" lang="zh-CN" altLang="en-US" b="1" dirty="0">
              <a:latin typeface="Times New Roman" panose="02020603050405020304" pitchFamily="18" charset="0"/>
              <a:cs typeface="Times New Roman" panose="02020603050405020304" pitchFamily="18" charset="0"/>
            </a:endParaRPr>
          </a:p>
        </p:txBody>
      </p:sp>
      <p:sp>
        <p:nvSpPr>
          <p:cNvPr id="24" name="文本框 23">
            <a:hlinkClick r:id="rId7" action="ppaction://hlinksldjump"/>
            <a:extLst>
              <a:ext uri="{FF2B5EF4-FFF2-40B4-BE49-F238E27FC236}">
                <a16:creationId xmlns:a16="http://schemas.microsoft.com/office/drawing/2014/main" id="{3E8956DC-B6E9-9543-BF9D-E361F08BA476}"/>
              </a:ext>
            </a:extLst>
          </p:cNvPr>
          <p:cNvSpPr txBox="1"/>
          <p:nvPr/>
        </p:nvSpPr>
        <p:spPr>
          <a:xfrm>
            <a:off x="6090251" y="1504387"/>
            <a:ext cx="1271502" cy="276999"/>
          </a:xfrm>
          <a:prstGeom prst="rect">
            <a:avLst/>
          </a:prstGeom>
          <a:noFill/>
          <a:ln>
            <a:solidFill>
              <a:schemeClr val="accent5"/>
            </a:solidFill>
          </a:ln>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Gluconeogenesis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1242AA5A-52A2-2841-9EA1-9309EE410CF8}"/>
              </a:ext>
            </a:extLst>
          </p:cNvPr>
          <p:cNvSpPr txBox="1"/>
          <p:nvPr/>
        </p:nvSpPr>
        <p:spPr>
          <a:xfrm>
            <a:off x="8982007" y="2365949"/>
            <a:ext cx="1165704"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Glycogen</a:t>
            </a:r>
            <a:r>
              <a:rPr kumimoji="1" lang="zh-CN" altLang="en-US" b="1" dirty="0">
                <a:latin typeface="Times New Roman" panose="02020603050405020304" pitchFamily="18" charset="0"/>
                <a:cs typeface="Times New Roman" panose="02020603050405020304" pitchFamily="18" charset="0"/>
              </a:rPr>
              <a:t> </a:t>
            </a:r>
          </a:p>
        </p:txBody>
      </p:sp>
      <p:sp>
        <p:nvSpPr>
          <p:cNvPr id="30" name="文本框 29">
            <a:hlinkClick r:id="rId8" action="ppaction://hlinksldjump"/>
            <a:extLst>
              <a:ext uri="{FF2B5EF4-FFF2-40B4-BE49-F238E27FC236}">
                <a16:creationId xmlns:a16="http://schemas.microsoft.com/office/drawing/2014/main" id="{F184342A-910A-C640-B22F-95CA904FC7FD}"/>
              </a:ext>
            </a:extLst>
          </p:cNvPr>
          <p:cNvSpPr txBox="1"/>
          <p:nvPr/>
        </p:nvSpPr>
        <p:spPr>
          <a:xfrm>
            <a:off x="7043058" y="2227450"/>
            <a:ext cx="1428596" cy="276999"/>
          </a:xfrm>
          <a:prstGeom prst="rect">
            <a:avLst/>
          </a:prstGeom>
          <a:noFill/>
          <a:ln>
            <a:solidFill>
              <a:schemeClr val="accent5"/>
            </a:solidFill>
          </a:ln>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Glycogen</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synthesis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cxnSp>
        <p:nvCxnSpPr>
          <p:cNvPr id="32" name="直线箭头连接符 31">
            <a:extLst>
              <a:ext uri="{FF2B5EF4-FFF2-40B4-BE49-F238E27FC236}">
                <a16:creationId xmlns:a16="http://schemas.microsoft.com/office/drawing/2014/main" id="{255D5128-C3DE-5E4C-8F29-8E8F2F059F9F}"/>
              </a:ext>
            </a:extLst>
          </p:cNvPr>
          <p:cNvCxnSpPr>
            <a:stCxn id="4" idx="3"/>
            <a:endCxn id="27" idx="1"/>
          </p:cNvCxnSpPr>
          <p:nvPr/>
        </p:nvCxnSpPr>
        <p:spPr>
          <a:xfrm>
            <a:off x="6585213" y="2550615"/>
            <a:ext cx="239679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5" name="图片 34">
            <a:extLst>
              <a:ext uri="{FF2B5EF4-FFF2-40B4-BE49-F238E27FC236}">
                <a16:creationId xmlns:a16="http://schemas.microsoft.com/office/drawing/2014/main" id="{7050AD16-BC68-6B45-9716-44F1F922CA29}"/>
              </a:ext>
            </a:extLst>
          </p:cNvPr>
          <p:cNvPicPr>
            <a:picLocks noChangeAspect="1"/>
          </p:cNvPicPr>
          <p:nvPr/>
        </p:nvPicPr>
        <p:blipFill>
          <a:blip r:embed="rId9"/>
          <a:stretch>
            <a:fillRect/>
          </a:stretch>
        </p:blipFill>
        <p:spPr>
          <a:xfrm>
            <a:off x="7847686" y="2998693"/>
            <a:ext cx="3126263" cy="3090441"/>
          </a:xfrm>
          <a:prstGeom prst="rect">
            <a:avLst/>
          </a:prstGeom>
        </p:spPr>
      </p:pic>
      <p:sp>
        <p:nvSpPr>
          <p:cNvPr id="38" name="文本框 37">
            <a:extLst>
              <a:ext uri="{FF2B5EF4-FFF2-40B4-BE49-F238E27FC236}">
                <a16:creationId xmlns:a16="http://schemas.microsoft.com/office/drawing/2014/main" id="{540B34AE-06BD-684D-981A-DEEFB51AA421}"/>
              </a:ext>
            </a:extLst>
          </p:cNvPr>
          <p:cNvSpPr txBox="1"/>
          <p:nvPr/>
        </p:nvSpPr>
        <p:spPr>
          <a:xfrm>
            <a:off x="2864485" y="2366175"/>
            <a:ext cx="133882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Acetyl-CoA</a:t>
            </a:r>
            <a:endParaRPr kumimoji="1" lang="zh-CN" altLang="en-US" b="1" dirty="0">
              <a:latin typeface="Times New Roman" panose="02020603050405020304" pitchFamily="18" charset="0"/>
              <a:cs typeface="Times New Roman" panose="02020603050405020304" pitchFamily="18" charset="0"/>
            </a:endParaRPr>
          </a:p>
        </p:txBody>
      </p:sp>
      <p:cxnSp>
        <p:nvCxnSpPr>
          <p:cNvPr id="40" name="直线箭头连接符 39">
            <a:extLst>
              <a:ext uri="{FF2B5EF4-FFF2-40B4-BE49-F238E27FC236}">
                <a16:creationId xmlns:a16="http://schemas.microsoft.com/office/drawing/2014/main" id="{FABD4AEC-B2E4-BC49-B957-B0CAC43BD3B7}"/>
              </a:ext>
            </a:extLst>
          </p:cNvPr>
          <p:cNvCxnSpPr>
            <a:stCxn id="38" idx="3"/>
            <a:endCxn id="4" idx="1"/>
          </p:cNvCxnSpPr>
          <p:nvPr/>
        </p:nvCxnSpPr>
        <p:spPr>
          <a:xfrm flipV="1">
            <a:off x="4203313" y="2550615"/>
            <a:ext cx="1414969" cy="2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3" name="矩形 42">
            <a:hlinkClick r:id="rId10" action="ppaction://hlinksldjump"/>
            <a:extLst>
              <a:ext uri="{FF2B5EF4-FFF2-40B4-BE49-F238E27FC236}">
                <a16:creationId xmlns:a16="http://schemas.microsoft.com/office/drawing/2014/main" id="{9BB60439-82CC-704D-9A03-70FACB86BE2A}"/>
              </a:ext>
            </a:extLst>
          </p:cNvPr>
          <p:cNvSpPr/>
          <p:nvPr/>
        </p:nvSpPr>
        <p:spPr>
          <a:xfrm>
            <a:off x="4168245" y="2222479"/>
            <a:ext cx="1261884" cy="276999"/>
          </a:xfrm>
          <a:prstGeom prst="rect">
            <a:avLst/>
          </a:prstGeom>
          <a:noFill/>
          <a:ln>
            <a:solidFill>
              <a:schemeClr val="accent5"/>
            </a:solidFill>
          </a:ln>
        </p:spPr>
        <p:txBody>
          <a:bodyPr wrap="none" rtlCol="0">
            <a:spAutoFit/>
          </a:bodyPr>
          <a:lstStyle/>
          <a:p>
            <a:r>
              <a:rPr kumimoji="1" lang="en-US" altLang="zh-CN" sz="1200" b="1" dirty="0">
                <a:solidFill>
                  <a:schemeClr val="accent1"/>
                </a:solidFill>
                <a:latin typeface="Times New Roman" panose="02020603050405020304" pitchFamily="18" charset="0"/>
                <a:cs typeface="Times New Roman" panose="02020603050405020304" pitchFamily="18" charset="0"/>
              </a:rPr>
              <a:t>Glyoxylate cycle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68731E81-F299-E140-B293-DADD7C1590D8}"/>
              </a:ext>
            </a:extLst>
          </p:cNvPr>
          <p:cNvSpPr txBox="1"/>
          <p:nvPr/>
        </p:nvSpPr>
        <p:spPr>
          <a:xfrm>
            <a:off x="4353806" y="2572051"/>
            <a:ext cx="806631" cy="276999"/>
          </a:xfrm>
          <a:prstGeom prst="rect">
            <a:avLst/>
          </a:prstGeom>
          <a:noFill/>
        </p:spPr>
        <p:txBody>
          <a:bodyPr wrap="none" rtlCol="0">
            <a:spAutoFit/>
          </a:bodyPr>
          <a:lstStyle>
            <a:defPPr>
              <a:defRPr lang="zh-CN"/>
            </a:defPPr>
            <a:lvl1pPr>
              <a:defRPr kumimoji="1" sz="12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plants</a:t>
            </a:r>
            <a:r>
              <a:rPr lang="zh-CN" altLang="en-US" dirty="0">
                <a:solidFill>
                  <a:srgbClr val="FF0000"/>
                </a:solidFill>
              </a:rPr>
              <a:t> </a:t>
            </a:r>
          </a:p>
        </p:txBody>
      </p:sp>
      <p:cxnSp>
        <p:nvCxnSpPr>
          <p:cNvPr id="53" name="直线箭头连接符 52">
            <a:extLst>
              <a:ext uri="{FF2B5EF4-FFF2-40B4-BE49-F238E27FC236}">
                <a16:creationId xmlns:a16="http://schemas.microsoft.com/office/drawing/2014/main" id="{44C8AFE6-F88F-4544-BCE9-483BF32A648D}"/>
              </a:ext>
            </a:extLst>
          </p:cNvPr>
          <p:cNvCxnSpPr>
            <a:cxnSpLocks/>
            <a:stCxn id="55" idx="3"/>
            <a:endCxn id="60" idx="1"/>
          </p:cNvCxnSpPr>
          <p:nvPr/>
        </p:nvCxnSpPr>
        <p:spPr>
          <a:xfrm>
            <a:off x="4976953" y="1806878"/>
            <a:ext cx="68999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1B85749F-45ED-814A-850A-F4CE6E7E2B1C}"/>
              </a:ext>
            </a:extLst>
          </p:cNvPr>
          <p:cNvSpPr txBox="1"/>
          <p:nvPr/>
        </p:nvSpPr>
        <p:spPr>
          <a:xfrm>
            <a:off x="4099790" y="1622212"/>
            <a:ext cx="877163" cy="369332"/>
          </a:xfrm>
          <a:prstGeom prst="rect">
            <a:avLst/>
          </a:prstGeom>
          <a:noFill/>
        </p:spPr>
        <p:txBody>
          <a:bodyPr wrap="none" rtlCol="0">
            <a:spAutoFit/>
          </a:bodyPr>
          <a:lstStyle/>
          <a:p>
            <a:pPr algn="l"/>
            <a:r>
              <a:rPr kumimoji="1" lang="en-US" altLang="zh-CN" b="1" dirty="0">
                <a:solidFill>
                  <a:schemeClr val="accent2"/>
                </a:solidFill>
                <a:latin typeface="Times New Roman" panose="02020603050405020304" pitchFamily="18" charset="0"/>
                <a:cs typeface="Times New Roman" panose="02020603050405020304" pitchFamily="18" charset="0"/>
              </a:rPr>
              <a:t>Insulin</a:t>
            </a:r>
            <a:endParaRPr kumimoji="1" lang="zh-CN" altLang="en-US" b="1" dirty="0">
              <a:solidFill>
                <a:schemeClr val="accent2"/>
              </a:solidFill>
              <a:latin typeface="Times New Roman" panose="02020603050405020304" pitchFamily="18" charset="0"/>
              <a:cs typeface="Times New Roman" panose="02020603050405020304" pitchFamily="18" charset="0"/>
            </a:endParaRPr>
          </a:p>
        </p:txBody>
      </p:sp>
      <p:pic>
        <p:nvPicPr>
          <p:cNvPr id="60" name="图片 59">
            <a:extLst>
              <a:ext uri="{FF2B5EF4-FFF2-40B4-BE49-F238E27FC236}">
                <a16:creationId xmlns:a16="http://schemas.microsoft.com/office/drawing/2014/main" id="{DD731E7F-41BA-D248-ABDD-D5DE3BB5B08F}"/>
              </a:ext>
            </a:extLst>
          </p:cNvPr>
          <p:cNvPicPr>
            <a:picLocks noChangeAspect="1"/>
          </p:cNvPicPr>
          <p:nvPr/>
        </p:nvPicPr>
        <p:blipFill>
          <a:blip r:embed="rId11"/>
          <a:stretch>
            <a:fillRect/>
          </a:stretch>
        </p:blipFill>
        <p:spPr>
          <a:xfrm>
            <a:off x="5666947" y="1643511"/>
            <a:ext cx="319781" cy="326733"/>
          </a:xfrm>
          <a:prstGeom prst="rect">
            <a:avLst/>
          </a:prstGeom>
        </p:spPr>
      </p:pic>
      <p:sp>
        <p:nvSpPr>
          <p:cNvPr id="67" name="文本框 66">
            <a:extLst>
              <a:ext uri="{FF2B5EF4-FFF2-40B4-BE49-F238E27FC236}">
                <a16:creationId xmlns:a16="http://schemas.microsoft.com/office/drawing/2014/main" id="{6AF29BC5-057F-B944-B432-E7ABB1FC2921}"/>
              </a:ext>
            </a:extLst>
          </p:cNvPr>
          <p:cNvSpPr txBox="1"/>
          <p:nvPr/>
        </p:nvSpPr>
        <p:spPr>
          <a:xfrm>
            <a:off x="3959841" y="1252164"/>
            <a:ext cx="1069524" cy="369332"/>
          </a:xfrm>
          <a:prstGeom prst="rect">
            <a:avLst/>
          </a:prstGeom>
          <a:noFill/>
        </p:spPr>
        <p:txBody>
          <a:bodyPr wrap="square" rtlCol="0">
            <a:spAutoFit/>
          </a:bodyPr>
          <a:lstStyle>
            <a:defPPr>
              <a:defRPr lang="zh-CN"/>
            </a:defPPr>
            <a:lvl1pPr>
              <a:defRPr kumimoji="1" b="1">
                <a:solidFill>
                  <a:schemeClr val="accent2"/>
                </a:solidFill>
                <a:latin typeface="Times New Roman" panose="02020603050405020304" pitchFamily="18" charset="0"/>
                <a:cs typeface="Times New Roman" panose="02020603050405020304" pitchFamily="18" charset="0"/>
              </a:defRPr>
            </a:lvl1pPr>
          </a:lstStyle>
          <a:p>
            <a:r>
              <a:rPr lang="en-US" altLang="zh-CN" dirty="0"/>
              <a:t>glucagon</a:t>
            </a:r>
            <a:endParaRPr lang="zh-CN" altLang="en-US" dirty="0"/>
          </a:p>
        </p:txBody>
      </p:sp>
      <p:pic>
        <p:nvPicPr>
          <p:cNvPr id="68" name="图片 67">
            <a:extLst>
              <a:ext uri="{FF2B5EF4-FFF2-40B4-BE49-F238E27FC236}">
                <a16:creationId xmlns:a16="http://schemas.microsoft.com/office/drawing/2014/main" id="{D84C7CE7-9A2E-054F-A3CA-D5C73C53886A}"/>
              </a:ext>
            </a:extLst>
          </p:cNvPr>
          <p:cNvPicPr>
            <a:picLocks noChangeAspect="1"/>
          </p:cNvPicPr>
          <p:nvPr/>
        </p:nvPicPr>
        <p:blipFill>
          <a:blip r:embed="rId12"/>
          <a:stretch>
            <a:fillRect/>
          </a:stretch>
        </p:blipFill>
        <p:spPr>
          <a:xfrm>
            <a:off x="5673071" y="1272978"/>
            <a:ext cx="320403" cy="327523"/>
          </a:xfrm>
          <a:prstGeom prst="rect">
            <a:avLst/>
          </a:prstGeom>
        </p:spPr>
      </p:pic>
      <p:cxnSp>
        <p:nvCxnSpPr>
          <p:cNvPr id="70" name="直线箭头连接符 69">
            <a:extLst>
              <a:ext uri="{FF2B5EF4-FFF2-40B4-BE49-F238E27FC236}">
                <a16:creationId xmlns:a16="http://schemas.microsoft.com/office/drawing/2014/main" id="{27046E01-E889-A746-99A9-0EDCA43D2FB4}"/>
              </a:ext>
            </a:extLst>
          </p:cNvPr>
          <p:cNvCxnSpPr>
            <a:cxnSpLocks/>
            <a:stCxn id="67" idx="3"/>
            <a:endCxn id="68" idx="1"/>
          </p:cNvCxnSpPr>
          <p:nvPr/>
        </p:nvCxnSpPr>
        <p:spPr>
          <a:xfrm flipV="1">
            <a:off x="5029365" y="1436740"/>
            <a:ext cx="643706" cy="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80" name="图片 79">
            <a:extLst>
              <a:ext uri="{FF2B5EF4-FFF2-40B4-BE49-F238E27FC236}">
                <a16:creationId xmlns:a16="http://schemas.microsoft.com/office/drawing/2014/main" id="{274DC94E-929F-BF44-9F76-B20DE5FD4668}"/>
              </a:ext>
            </a:extLst>
          </p:cNvPr>
          <p:cNvPicPr>
            <a:picLocks noChangeAspect="1"/>
          </p:cNvPicPr>
          <p:nvPr/>
        </p:nvPicPr>
        <p:blipFill>
          <a:blip r:embed="rId13"/>
          <a:stretch>
            <a:fillRect/>
          </a:stretch>
        </p:blipFill>
        <p:spPr>
          <a:xfrm>
            <a:off x="7424462" y="999198"/>
            <a:ext cx="2328637" cy="1023700"/>
          </a:xfrm>
          <a:prstGeom prst="rect">
            <a:avLst/>
          </a:prstGeom>
        </p:spPr>
      </p:pic>
      <p:pic>
        <p:nvPicPr>
          <p:cNvPr id="82" name="图片 81">
            <a:extLst>
              <a:ext uri="{FF2B5EF4-FFF2-40B4-BE49-F238E27FC236}">
                <a16:creationId xmlns:a16="http://schemas.microsoft.com/office/drawing/2014/main" id="{73CAEEB8-885A-2046-B6AB-E96ADFE5EBA2}"/>
              </a:ext>
            </a:extLst>
          </p:cNvPr>
          <p:cNvPicPr>
            <a:picLocks noChangeAspect="1"/>
          </p:cNvPicPr>
          <p:nvPr/>
        </p:nvPicPr>
        <p:blipFill>
          <a:blip r:embed="rId14"/>
          <a:stretch>
            <a:fillRect/>
          </a:stretch>
        </p:blipFill>
        <p:spPr>
          <a:xfrm>
            <a:off x="2698252" y="1683136"/>
            <a:ext cx="1338829" cy="621398"/>
          </a:xfrm>
          <a:prstGeom prst="rect">
            <a:avLst/>
          </a:prstGeom>
        </p:spPr>
      </p:pic>
      <p:sp>
        <p:nvSpPr>
          <p:cNvPr id="86" name="灯片编号占位符 85">
            <a:extLst>
              <a:ext uri="{FF2B5EF4-FFF2-40B4-BE49-F238E27FC236}">
                <a16:creationId xmlns:a16="http://schemas.microsoft.com/office/drawing/2014/main" id="{A9C97B47-41D7-4748-9853-B58756E08A83}"/>
              </a:ext>
            </a:extLst>
          </p:cNvPr>
          <p:cNvSpPr>
            <a:spLocks noGrp="1"/>
          </p:cNvSpPr>
          <p:nvPr>
            <p:ph type="sldNum" sz="quarter" idx="12"/>
          </p:nvPr>
        </p:nvSpPr>
        <p:spPr/>
        <p:txBody>
          <a:bodyPr/>
          <a:lstStyle/>
          <a:p>
            <a:fld id="{95179704-EFDC-584D-9064-A59D55EEFD70}" type="slidenum">
              <a:rPr kumimoji="1" lang="zh-CN" altLang="en-US" smtClean="0"/>
              <a:t>37</a:t>
            </a:fld>
            <a:endParaRPr kumimoji="1" lang="zh-CN" altLang="en-US"/>
          </a:p>
        </p:txBody>
      </p:sp>
      <p:sp>
        <p:nvSpPr>
          <p:cNvPr id="34" name="操作按钮: 后退或上一个 33">
            <a:hlinkClick r:id="rId15" action="ppaction://hlinksldjump" highlightClick="1"/>
            <a:extLst>
              <a:ext uri="{FF2B5EF4-FFF2-40B4-BE49-F238E27FC236}">
                <a16:creationId xmlns:a16="http://schemas.microsoft.com/office/drawing/2014/main" id="{6114613C-07BD-0A43-9357-C76399CF7A5E}"/>
              </a:ext>
            </a:extLst>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11660294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750"/>
                                        <p:tgtEl>
                                          <p:spTgt spid="6"/>
                                        </p:tgtEl>
                                      </p:cBhvr>
                                    </p:animEffect>
                                  </p:childTnLst>
                                </p:cTn>
                              </p:par>
                            </p:childTnLst>
                          </p:cTn>
                        </p:par>
                        <p:par>
                          <p:cTn id="8" fill="hold">
                            <p:stCondLst>
                              <p:cond delay="750"/>
                            </p:stCondLst>
                            <p:childTnLst>
                              <p:par>
                                <p:cTn id="9" presetID="21"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750"/>
                                        <p:tgtEl>
                                          <p:spTgt spid="9"/>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heel(1)">
                                      <p:cBhvr>
                                        <p:cTn id="15" dur="750"/>
                                        <p:tgtEl>
                                          <p:spTgt spid="24"/>
                                        </p:tgtEl>
                                      </p:cBhvr>
                                    </p:animEffect>
                                  </p:childTnLst>
                                </p:cTn>
                              </p:par>
                            </p:childTnLst>
                          </p:cTn>
                        </p:par>
                        <p:par>
                          <p:cTn id="16" fill="hold">
                            <p:stCondLst>
                              <p:cond delay="2250"/>
                            </p:stCondLst>
                            <p:childTnLst>
                              <p:par>
                                <p:cTn id="17" presetID="21" presetClass="entr" presetSubtype="1"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heel(1)">
                                      <p:cBhvr>
                                        <p:cTn id="19" dur="750"/>
                                        <p:tgtEl>
                                          <p:spTgt spid="80"/>
                                        </p:tgtEl>
                                      </p:cBhvr>
                                    </p:animEffect>
                                  </p:childTnLst>
                                </p:cTn>
                              </p:par>
                            </p:childTnLst>
                          </p:cTn>
                        </p:par>
                        <p:par>
                          <p:cTn id="20" fill="hold">
                            <p:stCondLst>
                              <p:cond delay="3000"/>
                            </p:stCondLst>
                            <p:childTnLst>
                              <p:par>
                                <p:cTn id="21" presetID="21" presetClass="entr" presetSubtype="1" fill="hold" grpId="0" nodeType="after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wheel(1)">
                                      <p:cBhvr>
                                        <p:cTn id="23" dur="750"/>
                                        <p:tgtEl>
                                          <p:spTgt spid="67"/>
                                        </p:tgtEl>
                                      </p:cBhvr>
                                    </p:animEffect>
                                  </p:childTnLst>
                                </p:cTn>
                              </p:par>
                            </p:childTnLst>
                          </p:cTn>
                        </p:par>
                        <p:par>
                          <p:cTn id="24" fill="hold">
                            <p:stCondLst>
                              <p:cond delay="3750"/>
                            </p:stCondLst>
                            <p:childTnLst>
                              <p:par>
                                <p:cTn id="25" presetID="21" presetClass="entr" presetSubtype="1" fill="hold"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heel(1)">
                                      <p:cBhvr>
                                        <p:cTn id="27" dur="750"/>
                                        <p:tgtEl>
                                          <p:spTgt spid="70"/>
                                        </p:tgtEl>
                                      </p:cBhvr>
                                    </p:animEffect>
                                  </p:childTnLst>
                                </p:cTn>
                              </p:par>
                            </p:childTnLst>
                          </p:cTn>
                        </p:par>
                        <p:par>
                          <p:cTn id="28" fill="hold">
                            <p:stCondLst>
                              <p:cond delay="4500"/>
                            </p:stCondLst>
                            <p:childTnLst>
                              <p:par>
                                <p:cTn id="29" presetID="21" presetClass="entr" presetSubtype="1"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heel(1)">
                                      <p:cBhvr>
                                        <p:cTn id="31" dur="750"/>
                                        <p:tgtEl>
                                          <p:spTgt spid="68"/>
                                        </p:tgtEl>
                                      </p:cBhvr>
                                    </p:animEffect>
                                  </p:childTnLst>
                                </p:cTn>
                              </p:par>
                            </p:childTnLst>
                          </p:cTn>
                        </p:par>
                        <p:par>
                          <p:cTn id="32" fill="hold">
                            <p:stCondLst>
                              <p:cond delay="5250"/>
                            </p:stCondLst>
                            <p:childTnLst>
                              <p:par>
                                <p:cTn id="33" presetID="21" presetClass="entr" presetSubtype="1"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heel(1)">
                                      <p:cBhvr>
                                        <p:cTn id="35" dur="750"/>
                                        <p:tgtEl>
                                          <p:spTgt spid="55"/>
                                        </p:tgtEl>
                                      </p:cBhvr>
                                    </p:animEffect>
                                  </p:childTnLst>
                                </p:cTn>
                              </p:par>
                            </p:childTnLst>
                          </p:cTn>
                        </p:par>
                        <p:par>
                          <p:cTn id="36" fill="hold">
                            <p:stCondLst>
                              <p:cond delay="6000"/>
                            </p:stCondLst>
                            <p:childTnLst>
                              <p:par>
                                <p:cTn id="37" presetID="21" presetClass="entr" presetSubtype="1"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heel(1)">
                                      <p:cBhvr>
                                        <p:cTn id="39" dur="750"/>
                                        <p:tgtEl>
                                          <p:spTgt spid="53"/>
                                        </p:tgtEl>
                                      </p:cBhvr>
                                    </p:animEffect>
                                  </p:childTnLst>
                                </p:cTn>
                              </p:par>
                            </p:childTnLst>
                          </p:cTn>
                        </p:par>
                        <p:par>
                          <p:cTn id="40" fill="hold">
                            <p:stCondLst>
                              <p:cond delay="6750"/>
                            </p:stCondLst>
                            <p:childTnLst>
                              <p:par>
                                <p:cTn id="41" presetID="21" presetClass="entr" presetSubtype="1"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heel(1)">
                                      <p:cBhvr>
                                        <p:cTn id="43" dur="750"/>
                                        <p:tgtEl>
                                          <p:spTgt spid="60"/>
                                        </p:tgtEl>
                                      </p:cBhvr>
                                    </p:animEffect>
                                  </p:childTnLst>
                                </p:cTn>
                              </p:par>
                            </p:childTnLst>
                          </p:cTn>
                        </p:par>
                        <p:par>
                          <p:cTn id="44" fill="hold">
                            <p:stCondLst>
                              <p:cond delay="7500"/>
                            </p:stCondLst>
                            <p:childTnLst>
                              <p:par>
                                <p:cTn id="45" presetID="21"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heel(1)">
                                      <p:cBhvr>
                                        <p:cTn id="47" dur="750"/>
                                        <p:tgtEl>
                                          <p:spTgt spid="4"/>
                                        </p:tgtEl>
                                      </p:cBhvr>
                                    </p:animEffect>
                                  </p:childTnLst>
                                </p:cTn>
                              </p:par>
                            </p:childTnLst>
                          </p:cTn>
                        </p:par>
                        <p:par>
                          <p:cTn id="48" fill="hold">
                            <p:stCondLst>
                              <p:cond delay="8250"/>
                            </p:stCondLst>
                            <p:childTnLst>
                              <p:par>
                                <p:cTn id="49" presetID="21" presetClass="entr" presetSubtype="1" fill="hold"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heel(1)">
                                      <p:cBhvr>
                                        <p:cTn id="51" dur="750"/>
                                        <p:tgtEl>
                                          <p:spTgt spid="82"/>
                                        </p:tgtEl>
                                      </p:cBhvr>
                                    </p:animEffect>
                                  </p:childTnLst>
                                </p:cTn>
                              </p:par>
                            </p:childTnLst>
                          </p:cTn>
                        </p:par>
                        <p:par>
                          <p:cTn id="52" fill="hold">
                            <p:stCondLst>
                              <p:cond delay="9000"/>
                            </p:stCondLst>
                            <p:childTnLst>
                              <p:par>
                                <p:cTn id="53" presetID="21" presetClass="entr" presetSubtype="1"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heel(1)">
                                      <p:cBhvr>
                                        <p:cTn id="55" dur="750"/>
                                        <p:tgtEl>
                                          <p:spTgt spid="38"/>
                                        </p:tgtEl>
                                      </p:cBhvr>
                                    </p:animEffect>
                                  </p:childTnLst>
                                </p:cTn>
                              </p:par>
                            </p:childTnLst>
                          </p:cTn>
                        </p:par>
                        <p:par>
                          <p:cTn id="56" fill="hold">
                            <p:stCondLst>
                              <p:cond delay="9750"/>
                            </p:stCondLst>
                            <p:childTnLst>
                              <p:par>
                                <p:cTn id="57" presetID="21" presetClass="entr" presetSubtype="1"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heel(1)">
                                      <p:cBhvr>
                                        <p:cTn id="59" dur="750"/>
                                        <p:tgtEl>
                                          <p:spTgt spid="40"/>
                                        </p:tgtEl>
                                      </p:cBhvr>
                                    </p:animEffect>
                                  </p:childTnLst>
                                </p:cTn>
                              </p:par>
                            </p:childTnLst>
                          </p:cTn>
                        </p:par>
                        <p:par>
                          <p:cTn id="60" fill="hold">
                            <p:stCondLst>
                              <p:cond delay="10500"/>
                            </p:stCondLst>
                            <p:childTnLst>
                              <p:par>
                                <p:cTn id="61" presetID="21" presetClass="entr" presetSubtype="1"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heel(1)">
                                      <p:cBhvr>
                                        <p:cTn id="63" dur="750"/>
                                        <p:tgtEl>
                                          <p:spTgt spid="43"/>
                                        </p:tgtEl>
                                      </p:cBhvr>
                                    </p:animEffect>
                                  </p:childTnLst>
                                </p:cTn>
                              </p:par>
                            </p:childTnLst>
                          </p:cTn>
                        </p:par>
                        <p:par>
                          <p:cTn id="64" fill="hold">
                            <p:stCondLst>
                              <p:cond delay="11250"/>
                            </p:stCondLst>
                            <p:childTnLst>
                              <p:par>
                                <p:cTn id="65" presetID="21" presetClass="entr" presetSubtype="1"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heel(1)">
                                      <p:cBhvr>
                                        <p:cTn id="67" dur="750"/>
                                        <p:tgtEl>
                                          <p:spTgt spid="44"/>
                                        </p:tgtEl>
                                      </p:cBhvr>
                                    </p:animEffect>
                                  </p:childTnLst>
                                </p:cTn>
                              </p:par>
                            </p:childTnLst>
                          </p:cTn>
                        </p:par>
                        <p:par>
                          <p:cTn id="68" fill="hold">
                            <p:stCondLst>
                              <p:cond delay="12000"/>
                            </p:stCondLst>
                            <p:childTnLst>
                              <p:par>
                                <p:cTn id="69" presetID="21" presetClass="entr" presetSubtype="1"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heel(1)">
                                      <p:cBhvr>
                                        <p:cTn id="71" dur="750"/>
                                        <p:tgtEl>
                                          <p:spTgt spid="23"/>
                                        </p:tgtEl>
                                      </p:cBhvr>
                                    </p:animEffect>
                                  </p:childTnLst>
                                </p:cTn>
                              </p:par>
                            </p:childTnLst>
                          </p:cTn>
                        </p:par>
                        <p:par>
                          <p:cTn id="72" fill="hold">
                            <p:stCondLst>
                              <p:cond delay="12750"/>
                            </p:stCondLst>
                            <p:childTnLst>
                              <p:par>
                                <p:cTn id="73" presetID="21" presetClass="entr" presetSubtype="1"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heel(1)">
                                      <p:cBhvr>
                                        <p:cTn id="75" dur="750"/>
                                        <p:tgtEl>
                                          <p:spTgt spid="22"/>
                                        </p:tgtEl>
                                      </p:cBhvr>
                                    </p:animEffect>
                                  </p:childTnLst>
                                </p:cTn>
                              </p:par>
                            </p:childTnLst>
                          </p:cTn>
                        </p:par>
                        <p:par>
                          <p:cTn id="76" fill="hold">
                            <p:stCondLst>
                              <p:cond delay="13500"/>
                            </p:stCondLst>
                            <p:childTnLst>
                              <p:par>
                                <p:cTn id="77" presetID="21" presetClass="entr" presetSubtype="1"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heel(1)">
                                      <p:cBhvr>
                                        <p:cTn id="79" dur="750"/>
                                        <p:tgtEl>
                                          <p:spTgt spid="11"/>
                                        </p:tgtEl>
                                      </p:cBhvr>
                                    </p:animEffect>
                                  </p:childTnLst>
                                </p:cTn>
                              </p:par>
                            </p:childTnLst>
                          </p:cTn>
                        </p:par>
                        <p:par>
                          <p:cTn id="80" fill="hold">
                            <p:stCondLst>
                              <p:cond delay="14250"/>
                            </p:stCondLst>
                            <p:childTnLst>
                              <p:par>
                                <p:cTn id="81" presetID="21" presetClass="entr" presetSubtype="1"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heel(1)">
                                      <p:cBhvr>
                                        <p:cTn id="83" dur="750"/>
                                        <p:tgtEl>
                                          <p:spTgt spid="15"/>
                                        </p:tgtEl>
                                      </p:cBhvr>
                                    </p:animEffect>
                                  </p:childTnLst>
                                </p:cTn>
                              </p:par>
                            </p:childTnLst>
                          </p:cTn>
                        </p:par>
                        <p:par>
                          <p:cTn id="84" fill="hold">
                            <p:stCondLst>
                              <p:cond delay="15000"/>
                            </p:stCondLst>
                            <p:childTnLst>
                              <p:par>
                                <p:cTn id="85" presetID="21" presetClass="entr" presetSubtype="1" fill="hold" nodeType="after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heel(1)">
                                      <p:cBhvr>
                                        <p:cTn id="87" dur="750"/>
                                        <p:tgtEl>
                                          <p:spTgt spid="14"/>
                                        </p:tgtEl>
                                      </p:cBhvr>
                                    </p:animEffect>
                                  </p:childTnLst>
                                </p:cTn>
                              </p:par>
                            </p:childTnLst>
                          </p:cTn>
                        </p:par>
                        <p:par>
                          <p:cTn id="88" fill="hold">
                            <p:stCondLst>
                              <p:cond delay="15750"/>
                            </p:stCondLst>
                            <p:childTnLst>
                              <p:par>
                                <p:cTn id="89" presetID="21" presetClass="entr" presetSubtype="1" fill="hold" grpId="0"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heel(1)">
                                      <p:cBhvr>
                                        <p:cTn id="91" dur="750"/>
                                        <p:tgtEl>
                                          <p:spTgt spid="17"/>
                                        </p:tgtEl>
                                      </p:cBhvr>
                                    </p:animEffect>
                                  </p:childTnLst>
                                </p:cTn>
                              </p:par>
                            </p:childTnLst>
                          </p:cTn>
                        </p:par>
                        <p:par>
                          <p:cTn id="92" fill="hold">
                            <p:stCondLst>
                              <p:cond delay="16500"/>
                            </p:stCondLst>
                            <p:childTnLst>
                              <p:par>
                                <p:cTn id="93" presetID="21" presetClass="entr" presetSubtype="1" fill="hold" grpId="0"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wheel(1)">
                                      <p:cBhvr>
                                        <p:cTn id="95" dur="750"/>
                                        <p:tgtEl>
                                          <p:spTgt spid="12"/>
                                        </p:tgtEl>
                                      </p:cBhvr>
                                    </p:animEffect>
                                  </p:childTnLst>
                                </p:cTn>
                              </p:par>
                            </p:childTnLst>
                          </p:cTn>
                        </p:par>
                        <p:par>
                          <p:cTn id="96" fill="hold">
                            <p:stCondLst>
                              <p:cond delay="17250"/>
                            </p:stCondLst>
                            <p:childTnLst>
                              <p:par>
                                <p:cTn id="97" presetID="21" presetClass="entr" presetSubtype="1" fill="hold" nodeType="after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wheel(1)">
                                      <p:cBhvr>
                                        <p:cTn id="99" dur="750"/>
                                        <p:tgtEl>
                                          <p:spTgt spid="21"/>
                                        </p:tgtEl>
                                      </p:cBhvr>
                                    </p:animEffect>
                                  </p:childTnLst>
                                </p:cTn>
                              </p:par>
                            </p:childTnLst>
                          </p:cTn>
                        </p:par>
                        <p:par>
                          <p:cTn id="100" fill="hold">
                            <p:stCondLst>
                              <p:cond delay="18000"/>
                            </p:stCondLst>
                            <p:childTnLst>
                              <p:par>
                                <p:cTn id="101" presetID="21" presetClass="entr" presetSubtype="1" fill="hold"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heel(1)">
                                      <p:cBhvr>
                                        <p:cTn id="103" dur="750"/>
                                        <p:tgtEl>
                                          <p:spTgt spid="33"/>
                                        </p:tgtEl>
                                      </p:cBhvr>
                                    </p:animEffect>
                                  </p:childTnLst>
                                </p:cTn>
                              </p:par>
                            </p:childTnLst>
                          </p:cTn>
                        </p:par>
                        <p:par>
                          <p:cTn id="104" fill="hold">
                            <p:stCondLst>
                              <p:cond delay="18750"/>
                            </p:stCondLst>
                            <p:childTnLst>
                              <p:par>
                                <p:cTn id="105" presetID="21" presetClass="entr" presetSubtype="1"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wheel(1)">
                                      <p:cBhvr>
                                        <p:cTn id="107" dur="750"/>
                                        <p:tgtEl>
                                          <p:spTgt spid="30"/>
                                        </p:tgtEl>
                                      </p:cBhvr>
                                    </p:animEffect>
                                  </p:childTnLst>
                                </p:cTn>
                              </p:par>
                            </p:childTnLst>
                          </p:cTn>
                        </p:par>
                        <p:par>
                          <p:cTn id="108" fill="hold">
                            <p:stCondLst>
                              <p:cond delay="19500"/>
                            </p:stCondLst>
                            <p:childTnLst>
                              <p:par>
                                <p:cTn id="109" presetID="21" presetClass="entr" presetSubtype="1" fill="hold" nodeType="after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heel(1)">
                                      <p:cBhvr>
                                        <p:cTn id="111" dur="750"/>
                                        <p:tgtEl>
                                          <p:spTgt spid="32"/>
                                        </p:tgtEl>
                                      </p:cBhvr>
                                    </p:animEffect>
                                  </p:childTnLst>
                                </p:cTn>
                              </p:par>
                            </p:childTnLst>
                          </p:cTn>
                        </p:par>
                        <p:par>
                          <p:cTn id="112" fill="hold">
                            <p:stCondLst>
                              <p:cond delay="20250"/>
                            </p:stCondLst>
                            <p:childTnLst>
                              <p:par>
                                <p:cTn id="113" presetID="21" presetClass="entr" presetSubtype="1"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heel(1)">
                                      <p:cBhvr>
                                        <p:cTn id="115" dur="750"/>
                                        <p:tgtEl>
                                          <p:spTgt spid="27"/>
                                        </p:tgtEl>
                                      </p:cBhvr>
                                    </p:animEffect>
                                  </p:childTnLst>
                                </p:cTn>
                              </p:par>
                            </p:childTnLst>
                          </p:cTn>
                        </p:par>
                        <p:par>
                          <p:cTn id="116" fill="hold">
                            <p:stCondLst>
                              <p:cond delay="21000"/>
                            </p:stCondLst>
                            <p:childTnLst>
                              <p:par>
                                <p:cTn id="117" presetID="21" presetClass="entr" presetSubtype="1" fill="hold" nodeType="after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wheel(1)">
                                      <p:cBhvr>
                                        <p:cTn id="119"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animBg="1"/>
      <p:bldP spid="12" grpId="0" animBg="1"/>
      <p:bldP spid="15" grpId="0"/>
      <p:bldP spid="17" grpId="0"/>
      <p:bldP spid="22" grpId="0" animBg="1"/>
      <p:bldP spid="23" grpId="0"/>
      <p:bldP spid="24" grpId="0" animBg="1"/>
      <p:bldP spid="27" grpId="0"/>
      <p:bldP spid="30" grpId="0" animBg="1"/>
      <p:bldP spid="38" grpId="0"/>
      <p:bldP spid="43" grpId="0" animBg="1"/>
      <p:bldP spid="44" grpId="0"/>
      <p:bldP spid="55" grpId="0"/>
      <p:bldP spid="6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F0338F-5F11-3A45-B032-C570FAE05181}"/>
              </a:ext>
            </a:extLst>
          </p:cNvPr>
          <p:cNvPicPr>
            <a:picLocks noChangeAspect="1"/>
          </p:cNvPicPr>
          <p:nvPr/>
        </p:nvPicPr>
        <p:blipFill>
          <a:blip r:embed="rId3">
            <a:alphaModFix amt="44000"/>
          </a:blip>
          <a:stretch>
            <a:fillRect/>
          </a:stretch>
        </p:blipFill>
        <p:spPr>
          <a:xfrm>
            <a:off x="2628287" y="1520956"/>
            <a:ext cx="5728920" cy="3263012"/>
          </a:xfrm>
          <a:prstGeom prst="rect">
            <a:avLst/>
          </a:prstGeom>
        </p:spPr>
      </p:pic>
      <p:sp>
        <p:nvSpPr>
          <p:cNvPr id="4" name="文本框 3">
            <a:extLst>
              <a:ext uri="{FF2B5EF4-FFF2-40B4-BE49-F238E27FC236}">
                <a16:creationId xmlns:a16="http://schemas.microsoft.com/office/drawing/2014/main" id="{B31226FF-5CC7-C845-B360-CEA197AEBE48}"/>
              </a:ext>
            </a:extLst>
          </p:cNvPr>
          <p:cNvSpPr txBox="1"/>
          <p:nvPr/>
        </p:nvSpPr>
        <p:spPr>
          <a:xfrm>
            <a:off x="3774731" y="1845864"/>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6C328EFA-22CE-8D4B-9B12-D3399ED411BB}"/>
              </a:ext>
            </a:extLst>
          </p:cNvPr>
          <p:cNvSpPr txBox="1"/>
          <p:nvPr/>
        </p:nvSpPr>
        <p:spPr>
          <a:xfrm>
            <a:off x="3774731" y="851740"/>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11D11AB-1E1F-9E46-96C3-FBDB9C5E93EC}"/>
              </a:ext>
            </a:extLst>
          </p:cNvPr>
          <p:cNvSpPr txBox="1"/>
          <p:nvPr/>
        </p:nvSpPr>
        <p:spPr>
          <a:xfrm>
            <a:off x="3582372" y="2918216"/>
            <a:ext cx="146706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Oxaloacetate</a:t>
            </a:r>
            <a:endParaRPr kumimoji="1"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AD86F4B-8CE6-234E-84D2-B9E78428002D}"/>
              </a:ext>
            </a:extLst>
          </p:cNvPr>
          <p:cNvSpPr txBox="1"/>
          <p:nvPr/>
        </p:nvSpPr>
        <p:spPr>
          <a:xfrm>
            <a:off x="3877324" y="3724588"/>
            <a:ext cx="877163" cy="369332"/>
          </a:xfrm>
          <a:prstGeom prst="rect">
            <a:avLst/>
          </a:prstGeom>
          <a:noFill/>
          <a:ln>
            <a:noFill/>
          </a:ln>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Malate</a:t>
            </a:r>
            <a:endParaRPr kumimoji="1" lang="zh-CN" altLang="en-US"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18715E8-21C1-AD47-82AC-3B8E0D8E4A32}"/>
              </a:ext>
            </a:extLst>
          </p:cNvPr>
          <p:cNvSpPr txBox="1"/>
          <p:nvPr/>
        </p:nvSpPr>
        <p:spPr>
          <a:xfrm>
            <a:off x="4601895" y="-24384"/>
            <a:ext cx="3081293" cy="584775"/>
          </a:xfrm>
          <a:prstGeom prst="rect">
            <a:avLst/>
          </a:prstGeom>
          <a:noFill/>
        </p:spPr>
        <p:txBody>
          <a:bodyPr wrap="none" rtlCol="0">
            <a:spAutoFit/>
          </a:bodyPr>
          <a:lstStyle/>
          <a:p>
            <a:pPr algn="l"/>
            <a:r>
              <a:rPr kumimoji="1" lang="en-US" altLang="zh-CN" sz="3200" b="1" dirty="0">
                <a:solidFill>
                  <a:srgbClr val="0070C0"/>
                </a:solidFill>
                <a:latin typeface="Times New Roman" panose="02020603050405020304" pitchFamily="18" charset="0"/>
                <a:cs typeface="Times New Roman" panose="02020603050405020304" pitchFamily="18" charset="0"/>
              </a:rPr>
              <a:t>Gluconeogenesis</a:t>
            </a:r>
            <a:endParaRPr kumimoji="1" lang="zh-CN" altLang="en-US" sz="3200" b="1" dirty="0">
              <a:solidFill>
                <a:srgbClr val="0070C0"/>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2C7D749-49E1-3B4F-9EC9-540DF9D35B8F}"/>
              </a:ext>
            </a:extLst>
          </p:cNvPr>
          <p:cNvSpPr txBox="1"/>
          <p:nvPr/>
        </p:nvSpPr>
        <p:spPr>
          <a:xfrm>
            <a:off x="3877324" y="4248491"/>
            <a:ext cx="877163"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Malate</a:t>
            </a:r>
            <a:endParaRPr kumimoji="1"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29B9E48-974F-034D-9C61-530362CA7BAE}"/>
              </a:ext>
            </a:extLst>
          </p:cNvPr>
          <p:cNvSpPr txBox="1"/>
          <p:nvPr/>
        </p:nvSpPr>
        <p:spPr>
          <a:xfrm>
            <a:off x="3582372" y="5124402"/>
            <a:ext cx="146706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Oxaloacetate</a:t>
            </a:r>
            <a:endParaRPr kumimoji="1" lang="zh-CN" altLang="en-US"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1222CDD-DEBA-A84F-8B40-9F2EC6487664}"/>
              </a:ext>
            </a:extLst>
          </p:cNvPr>
          <p:cNvSpPr txBox="1"/>
          <p:nvPr/>
        </p:nvSpPr>
        <p:spPr>
          <a:xfrm>
            <a:off x="5261971" y="5756762"/>
            <a:ext cx="620683"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PEP</a:t>
            </a:r>
            <a:endParaRPr kumimoji="1" lang="zh-CN" altLang="en-US" b="1" dirty="0">
              <a:latin typeface="Times New Roman" panose="02020603050405020304" pitchFamily="18" charset="0"/>
              <a:cs typeface="Times New Roman" panose="02020603050405020304" pitchFamily="18" charset="0"/>
            </a:endParaRPr>
          </a:p>
        </p:txBody>
      </p:sp>
      <p:cxnSp>
        <p:nvCxnSpPr>
          <p:cNvPr id="12" name="直线箭头连接符 11">
            <a:extLst>
              <a:ext uri="{FF2B5EF4-FFF2-40B4-BE49-F238E27FC236}">
                <a16:creationId xmlns:a16="http://schemas.microsoft.com/office/drawing/2014/main" id="{B2E7A823-62DE-644D-803F-AC474A07A160}"/>
              </a:ext>
            </a:extLst>
          </p:cNvPr>
          <p:cNvCxnSpPr>
            <a:stCxn id="5" idx="2"/>
            <a:endCxn id="4" idx="0"/>
          </p:cNvCxnSpPr>
          <p:nvPr/>
        </p:nvCxnSpPr>
        <p:spPr>
          <a:xfrm>
            <a:off x="4315905" y="1221072"/>
            <a:ext cx="0" cy="62479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直线箭头连接符 13">
            <a:extLst>
              <a:ext uri="{FF2B5EF4-FFF2-40B4-BE49-F238E27FC236}">
                <a16:creationId xmlns:a16="http://schemas.microsoft.com/office/drawing/2014/main" id="{BD90E1CB-7473-2A49-AAC5-23FBA439F0F5}"/>
              </a:ext>
            </a:extLst>
          </p:cNvPr>
          <p:cNvCxnSpPr>
            <a:stCxn id="4" idx="2"/>
            <a:endCxn id="6" idx="0"/>
          </p:cNvCxnSpPr>
          <p:nvPr/>
        </p:nvCxnSpPr>
        <p:spPr>
          <a:xfrm>
            <a:off x="4315905" y="2215196"/>
            <a:ext cx="1" cy="7030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C5E1FE68-42E7-B94C-8F27-647244F3B73C}"/>
              </a:ext>
            </a:extLst>
          </p:cNvPr>
          <p:cNvCxnSpPr>
            <a:cxnSpLocks/>
            <a:endCxn id="7" idx="0"/>
          </p:cNvCxnSpPr>
          <p:nvPr/>
        </p:nvCxnSpPr>
        <p:spPr>
          <a:xfrm>
            <a:off x="4315906" y="3286710"/>
            <a:ext cx="0" cy="43787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7E09256A-4023-324C-AA08-A28F2813DCBE}"/>
              </a:ext>
            </a:extLst>
          </p:cNvPr>
          <p:cNvCxnSpPr>
            <a:cxnSpLocks/>
            <a:stCxn id="7" idx="2"/>
            <a:endCxn id="8" idx="0"/>
          </p:cNvCxnSpPr>
          <p:nvPr/>
        </p:nvCxnSpPr>
        <p:spPr>
          <a:xfrm>
            <a:off x="4315906" y="4093920"/>
            <a:ext cx="0" cy="1545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直线箭头连接符 24">
            <a:extLst>
              <a:ext uri="{FF2B5EF4-FFF2-40B4-BE49-F238E27FC236}">
                <a16:creationId xmlns:a16="http://schemas.microsoft.com/office/drawing/2014/main" id="{EDEAC5F1-C96E-6B46-9754-0B348E320A38}"/>
              </a:ext>
            </a:extLst>
          </p:cNvPr>
          <p:cNvCxnSpPr>
            <a:cxnSpLocks/>
            <a:stCxn id="9" idx="2"/>
            <a:endCxn id="10" idx="1"/>
          </p:cNvCxnSpPr>
          <p:nvPr/>
        </p:nvCxnSpPr>
        <p:spPr>
          <a:xfrm>
            <a:off x="4315906" y="5493734"/>
            <a:ext cx="946065" cy="4476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E0249F7F-BCA5-E347-9E54-6906E17CB9A7}"/>
              </a:ext>
            </a:extLst>
          </p:cNvPr>
          <p:cNvCxnSpPr>
            <a:cxnSpLocks/>
            <a:stCxn id="8" idx="2"/>
            <a:endCxn id="9" idx="0"/>
          </p:cNvCxnSpPr>
          <p:nvPr/>
        </p:nvCxnSpPr>
        <p:spPr>
          <a:xfrm>
            <a:off x="4315906" y="4617823"/>
            <a:ext cx="0" cy="5065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6" name="弧 45">
            <a:extLst>
              <a:ext uri="{FF2B5EF4-FFF2-40B4-BE49-F238E27FC236}">
                <a16:creationId xmlns:a16="http://schemas.microsoft.com/office/drawing/2014/main" id="{26C42FBB-EB3E-8546-A9AE-9D38142CB46D}"/>
              </a:ext>
            </a:extLst>
          </p:cNvPr>
          <p:cNvSpPr/>
          <p:nvPr/>
        </p:nvSpPr>
        <p:spPr>
          <a:xfrm>
            <a:off x="3814993" y="2243394"/>
            <a:ext cx="496696" cy="218098"/>
          </a:xfrm>
          <a:prstGeom prst="arc">
            <a:avLst>
              <a:gd name="adj1" fmla="val 16200000"/>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704C5B59-F72E-E54B-BF45-1C0BB967F503}"/>
              </a:ext>
            </a:extLst>
          </p:cNvPr>
          <p:cNvSpPr txBox="1"/>
          <p:nvPr/>
        </p:nvSpPr>
        <p:spPr>
          <a:xfrm>
            <a:off x="3643927" y="2086434"/>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98" name="弧 97">
            <a:extLst>
              <a:ext uri="{FF2B5EF4-FFF2-40B4-BE49-F238E27FC236}">
                <a16:creationId xmlns:a16="http://schemas.microsoft.com/office/drawing/2014/main" id="{DA89AE27-19B7-3E4A-AD05-7654079870CD}"/>
              </a:ext>
            </a:extLst>
          </p:cNvPr>
          <p:cNvSpPr/>
          <p:nvPr/>
        </p:nvSpPr>
        <p:spPr>
          <a:xfrm>
            <a:off x="3922323" y="3313300"/>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1" name="文本框 100">
            <a:extLst>
              <a:ext uri="{FF2B5EF4-FFF2-40B4-BE49-F238E27FC236}">
                <a16:creationId xmlns:a16="http://schemas.microsoft.com/office/drawing/2014/main" id="{5BBFDFEB-598F-394B-8869-02D1C1675573}"/>
              </a:ext>
            </a:extLst>
          </p:cNvPr>
          <p:cNvSpPr txBox="1"/>
          <p:nvPr/>
        </p:nvSpPr>
        <p:spPr>
          <a:xfrm>
            <a:off x="3251627" y="3194299"/>
            <a:ext cx="90281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NADH+H</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E43D2C62-317E-AE44-AD09-00EACAE773BC}"/>
              </a:ext>
            </a:extLst>
          </p:cNvPr>
          <p:cNvSpPr txBox="1"/>
          <p:nvPr/>
        </p:nvSpPr>
        <p:spPr>
          <a:xfrm>
            <a:off x="3539734" y="3497888"/>
            <a:ext cx="574196"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4" name="弧 103">
            <a:extLst>
              <a:ext uri="{FF2B5EF4-FFF2-40B4-BE49-F238E27FC236}">
                <a16:creationId xmlns:a16="http://schemas.microsoft.com/office/drawing/2014/main" id="{8E51AFF3-25A8-F649-85CF-70F744F3C45F}"/>
              </a:ext>
            </a:extLst>
          </p:cNvPr>
          <p:cNvSpPr/>
          <p:nvPr/>
        </p:nvSpPr>
        <p:spPr>
          <a:xfrm>
            <a:off x="3927968" y="468881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5" name="文本框 104">
            <a:extLst>
              <a:ext uri="{FF2B5EF4-FFF2-40B4-BE49-F238E27FC236}">
                <a16:creationId xmlns:a16="http://schemas.microsoft.com/office/drawing/2014/main" id="{A7167EBA-AC44-194E-9C4E-E957262DC0B6}"/>
              </a:ext>
            </a:extLst>
          </p:cNvPr>
          <p:cNvSpPr txBox="1"/>
          <p:nvPr/>
        </p:nvSpPr>
        <p:spPr>
          <a:xfrm>
            <a:off x="3176256" y="4881487"/>
            <a:ext cx="90281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NADH+H</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6" name="文本框 105">
            <a:extLst>
              <a:ext uri="{FF2B5EF4-FFF2-40B4-BE49-F238E27FC236}">
                <a16:creationId xmlns:a16="http://schemas.microsoft.com/office/drawing/2014/main" id="{43BBB226-1E17-B24F-BC81-07262F1BA092}"/>
              </a:ext>
            </a:extLst>
          </p:cNvPr>
          <p:cNvSpPr txBox="1"/>
          <p:nvPr/>
        </p:nvSpPr>
        <p:spPr>
          <a:xfrm>
            <a:off x="3539734" y="4559438"/>
            <a:ext cx="574196"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7" name="弧 106">
            <a:extLst>
              <a:ext uri="{FF2B5EF4-FFF2-40B4-BE49-F238E27FC236}">
                <a16:creationId xmlns:a16="http://schemas.microsoft.com/office/drawing/2014/main" id="{4C395A8E-E1EC-1F4E-B988-F5D333CE2670}"/>
              </a:ext>
            </a:extLst>
          </p:cNvPr>
          <p:cNvSpPr/>
          <p:nvPr/>
        </p:nvSpPr>
        <p:spPr>
          <a:xfrm>
            <a:off x="3922323" y="2454893"/>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8" name="文本框 107">
            <a:extLst>
              <a:ext uri="{FF2B5EF4-FFF2-40B4-BE49-F238E27FC236}">
                <a16:creationId xmlns:a16="http://schemas.microsoft.com/office/drawing/2014/main" id="{8DE406BB-0A00-B341-841A-C5DCCA33CAA0}"/>
              </a:ext>
            </a:extLst>
          </p:cNvPr>
          <p:cNvSpPr txBox="1"/>
          <p:nvPr/>
        </p:nvSpPr>
        <p:spPr>
          <a:xfrm>
            <a:off x="3583994" y="2330146"/>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109" name="文本框 108">
            <a:extLst>
              <a:ext uri="{FF2B5EF4-FFF2-40B4-BE49-F238E27FC236}">
                <a16:creationId xmlns:a16="http://schemas.microsoft.com/office/drawing/2014/main" id="{5E9FB419-201E-3340-862E-107CEAEB8600}"/>
              </a:ext>
            </a:extLst>
          </p:cNvPr>
          <p:cNvSpPr txBox="1"/>
          <p:nvPr/>
        </p:nvSpPr>
        <p:spPr>
          <a:xfrm>
            <a:off x="3387449" y="2635712"/>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115" name="弧 114">
            <a:extLst>
              <a:ext uri="{FF2B5EF4-FFF2-40B4-BE49-F238E27FC236}">
                <a16:creationId xmlns:a16="http://schemas.microsoft.com/office/drawing/2014/main" id="{D7BAA112-C930-E546-8B03-5FE706E68C45}"/>
              </a:ext>
            </a:extLst>
          </p:cNvPr>
          <p:cNvSpPr/>
          <p:nvPr/>
        </p:nvSpPr>
        <p:spPr>
          <a:xfrm rot="18407305">
            <a:off x="4261857" y="5605803"/>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6" name="文本框 115">
            <a:extLst>
              <a:ext uri="{FF2B5EF4-FFF2-40B4-BE49-F238E27FC236}">
                <a16:creationId xmlns:a16="http://schemas.microsoft.com/office/drawing/2014/main" id="{8E87644E-8C9C-834E-B857-952E886E68DD}"/>
              </a:ext>
            </a:extLst>
          </p:cNvPr>
          <p:cNvSpPr txBox="1"/>
          <p:nvPr/>
        </p:nvSpPr>
        <p:spPr>
          <a:xfrm rot="18768826">
            <a:off x="3888848" y="5671989"/>
            <a:ext cx="50206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GTP</a:t>
            </a:r>
            <a:endParaRPr kumimoji="1" lang="zh-CN" altLang="en-US" sz="1200" b="1" dirty="0">
              <a:latin typeface="Times New Roman" panose="02020603050405020304" pitchFamily="18" charset="0"/>
              <a:cs typeface="Times New Roman" panose="02020603050405020304" pitchFamily="18" charset="0"/>
            </a:endParaRPr>
          </a:p>
        </p:txBody>
      </p:sp>
      <p:sp>
        <p:nvSpPr>
          <p:cNvPr id="117" name="文本框 116">
            <a:extLst>
              <a:ext uri="{FF2B5EF4-FFF2-40B4-BE49-F238E27FC236}">
                <a16:creationId xmlns:a16="http://schemas.microsoft.com/office/drawing/2014/main" id="{1BB9BC3B-9DC9-1742-9652-D73CEBC8A7B6}"/>
              </a:ext>
            </a:extLst>
          </p:cNvPr>
          <p:cNvSpPr txBox="1"/>
          <p:nvPr/>
        </p:nvSpPr>
        <p:spPr>
          <a:xfrm rot="18772570">
            <a:off x="3984123" y="5963701"/>
            <a:ext cx="73609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GDP+Pi</a:t>
            </a:r>
            <a:endParaRPr kumimoji="1" lang="zh-CN" altLang="en-US" sz="1200" b="1" dirty="0">
              <a:latin typeface="Times New Roman" panose="02020603050405020304" pitchFamily="18" charset="0"/>
              <a:cs typeface="Times New Roman" panose="02020603050405020304" pitchFamily="18" charset="0"/>
            </a:endParaRPr>
          </a:p>
        </p:txBody>
      </p:sp>
      <p:sp>
        <p:nvSpPr>
          <p:cNvPr id="122" name="弧 121">
            <a:extLst>
              <a:ext uri="{FF2B5EF4-FFF2-40B4-BE49-F238E27FC236}">
                <a16:creationId xmlns:a16="http://schemas.microsoft.com/office/drawing/2014/main" id="{C46008EF-7CF3-BF41-AABD-45AF2DC39EE9}"/>
              </a:ext>
            </a:extLst>
          </p:cNvPr>
          <p:cNvSpPr/>
          <p:nvPr/>
        </p:nvSpPr>
        <p:spPr>
          <a:xfrm rot="2040365">
            <a:off x="4651776" y="5777107"/>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4" name="文本框 123">
            <a:extLst>
              <a:ext uri="{FF2B5EF4-FFF2-40B4-BE49-F238E27FC236}">
                <a16:creationId xmlns:a16="http://schemas.microsoft.com/office/drawing/2014/main" id="{156F2014-CD5A-7543-8158-EAC4FDDBCBFC}"/>
              </a:ext>
            </a:extLst>
          </p:cNvPr>
          <p:cNvSpPr txBox="1"/>
          <p:nvPr/>
        </p:nvSpPr>
        <p:spPr>
          <a:xfrm rot="17899322">
            <a:off x="4750980" y="6017361"/>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127" name="文本框 126">
            <a:hlinkClick r:id="rId4" action="ppaction://hlinksldjump"/>
            <a:extLst>
              <a:ext uri="{FF2B5EF4-FFF2-40B4-BE49-F238E27FC236}">
                <a16:creationId xmlns:a16="http://schemas.microsoft.com/office/drawing/2014/main" id="{191BB8D1-B123-5A47-A705-2DB493E19586}"/>
              </a:ext>
            </a:extLst>
          </p:cNvPr>
          <p:cNvSpPr txBox="1"/>
          <p:nvPr/>
        </p:nvSpPr>
        <p:spPr>
          <a:xfrm>
            <a:off x="4281787" y="2347346"/>
            <a:ext cx="980133"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Pyruvate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carboxylase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0454E5DA-AFDB-744E-AC09-3DE5733E91EA}"/>
              </a:ext>
            </a:extLst>
          </p:cNvPr>
          <p:cNvSpPr txBox="1"/>
          <p:nvPr/>
        </p:nvSpPr>
        <p:spPr>
          <a:xfrm>
            <a:off x="4314817" y="3238989"/>
            <a:ext cx="1327779" cy="646331"/>
          </a:xfrm>
          <a:prstGeom prst="rect">
            <a:avLst/>
          </a:prstGeom>
          <a:noFill/>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Mitochondrial</a:t>
            </a:r>
          </a:p>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Malate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dehydrogenase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29" name="文本框 128">
            <a:hlinkClick r:id="rId5" action="ppaction://hlinksldjump"/>
            <a:extLst>
              <a:ext uri="{FF2B5EF4-FFF2-40B4-BE49-F238E27FC236}">
                <a16:creationId xmlns:a16="http://schemas.microsoft.com/office/drawing/2014/main" id="{8CCEBCF5-36DE-BC45-BC4B-09AB40948F9D}"/>
              </a:ext>
            </a:extLst>
          </p:cNvPr>
          <p:cNvSpPr txBox="1"/>
          <p:nvPr/>
        </p:nvSpPr>
        <p:spPr>
          <a:xfrm>
            <a:off x="4751821" y="5349844"/>
            <a:ext cx="1182382"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PEP</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carboxykinase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30" name="文本框 129">
            <a:extLst>
              <a:ext uri="{FF2B5EF4-FFF2-40B4-BE49-F238E27FC236}">
                <a16:creationId xmlns:a16="http://schemas.microsoft.com/office/drawing/2014/main" id="{C3A67D88-9329-DB4C-AC45-7AF6178D5382}"/>
              </a:ext>
            </a:extLst>
          </p:cNvPr>
          <p:cNvSpPr txBox="1"/>
          <p:nvPr/>
        </p:nvSpPr>
        <p:spPr>
          <a:xfrm>
            <a:off x="4314816" y="4544555"/>
            <a:ext cx="1327779" cy="646331"/>
          </a:xfrm>
          <a:prstGeom prst="rect">
            <a:avLst/>
          </a:prstGeom>
          <a:noFill/>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Cytosolic</a:t>
            </a:r>
          </a:p>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Malate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dehydrogenase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31" name="文本框 130">
            <a:extLst>
              <a:ext uri="{FF2B5EF4-FFF2-40B4-BE49-F238E27FC236}">
                <a16:creationId xmlns:a16="http://schemas.microsoft.com/office/drawing/2014/main" id="{B94D0CF7-B6EE-CF47-938C-7F41FC9AA643}"/>
              </a:ext>
            </a:extLst>
          </p:cNvPr>
          <p:cNvSpPr txBox="1"/>
          <p:nvPr/>
        </p:nvSpPr>
        <p:spPr>
          <a:xfrm>
            <a:off x="6250085" y="851740"/>
            <a:ext cx="928459"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Lactate</a:t>
            </a:r>
            <a:endParaRPr kumimoji="1" lang="zh-CN" altLang="en-US" b="1" dirty="0">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1C12EC52-F123-1D40-A759-7FB1C6B1FC24}"/>
              </a:ext>
            </a:extLst>
          </p:cNvPr>
          <p:cNvSpPr txBox="1"/>
          <p:nvPr/>
        </p:nvSpPr>
        <p:spPr>
          <a:xfrm>
            <a:off x="6173140" y="1426481"/>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634F5482-ED02-3E44-B1E1-46C30AA1BF1D}"/>
              </a:ext>
            </a:extLst>
          </p:cNvPr>
          <p:cNvSpPr txBox="1"/>
          <p:nvPr/>
        </p:nvSpPr>
        <p:spPr>
          <a:xfrm>
            <a:off x="6173140" y="2136907"/>
            <a:ext cx="1082348" cy="369332"/>
          </a:xfrm>
          <a:prstGeom prst="rect">
            <a:avLst/>
          </a:prstGeom>
          <a:noFill/>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cxnSp>
        <p:nvCxnSpPr>
          <p:cNvPr id="135" name="直线箭头连接符 134">
            <a:extLst>
              <a:ext uri="{FF2B5EF4-FFF2-40B4-BE49-F238E27FC236}">
                <a16:creationId xmlns:a16="http://schemas.microsoft.com/office/drawing/2014/main" id="{F5E323F1-9428-974B-8F37-64773FF781B0}"/>
              </a:ext>
            </a:extLst>
          </p:cNvPr>
          <p:cNvCxnSpPr>
            <a:cxnSpLocks/>
            <a:stCxn id="132" idx="2"/>
            <a:endCxn id="134" idx="0"/>
          </p:cNvCxnSpPr>
          <p:nvPr/>
        </p:nvCxnSpPr>
        <p:spPr>
          <a:xfrm>
            <a:off x="6714314" y="1795813"/>
            <a:ext cx="0" cy="3410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7" name="文本框 136">
            <a:extLst>
              <a:ext uri="{FF2B5EF4-FFF2-40B4-BE49-F238E27FC236}">
                <a16:creationId xmlns:a16="http://schemas.microsoft.com/office/drawing/2014/main" id="{06DB4726-5F61-4A44-8881-A4BF737F9B15}"/>
              </a:ext>
            </a:extLst>
          </p:cNvPr>
          <p:cNvSpPr txBox="1"/>
          <p:nvPr/>
        </p:nvSpPr>
        <p:spPr>
          <a:xfrm>
            <a:off x="5989062" y="3169407"/>
            <a:ext cx="1467068" cy="369332"/>
          </a:xfrm>
          <a:prstGeom prst="rect">
            <a:avLst/>
          </a:prstGeom>
          <a:noFill/>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Oxaloacetate</a:t>
            </a:r>
            <a:endParaRPr kumimoji="1" lang="zh-CN" altLang="en-US" b="1" dirty="0">
              <a:latin typeface="Times New Roman" panose="02020603050405020304" pitchFamily="18" charset="0"/>
              <a:cs typeface="Times New Roman" panose="02020603050405020304" pitchFamily="18" charset="0"/>
            </a:endParaRPr>
          </a:p>
        </p:txBody>
      </p:sp>
      <p:cxnSp>
        <p:nvCxnSpPr>
          <p:cNvPr id="138" name="直线箭头连接符 137">
            <a:extLst>
              <a:ext uri="{FF2B5EF4-FFF2-40B4-BE49-F238E27FC236}">
                <a16:creationId xmlns:a16="http://schemas.microsoft.com/office/drawing/2014/main" id="{E7C21793-B390-7A4C-A64B-EA10A7EE42E6}"/>
              </a:ext>
            </a:extLst>
          </p:cNvPr>
          <p:cNvCxnSpPr>
            <a:cxnSpLocks/>
            <a:endCxn id="137" idx="0"/>
          </p:cNvCxnSpPr>
          <p:nvPr/>
        </p:nvCxnSpPr>
        <p:spPr>
          <a:xfrm>
            <a:off x="6714314" y="2506239"/>
            <a:ext cx="8282" cy="6631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弧 138">
            <a:extLst>
              <a:ext uri="{FF2B5EF4-FFF2-40B4-BE49-F238E27FC236}">
                <a16:creationId xmlns:a16="http://schemas.microsoft.com/office/drawing/2014/main" id="{A7082E2E-FCB2-4F4A-AE4D-F40793A3B61B}"/>
              </a:ext>
            </a:extLst>
          </p:cNvPr>
          <p:cNvSpPr/>
          <p:nvPr/>
        </p:nvSpPr>
        <p:spPr>
          <a:xfrm>
            <a:off x="6221683" y="2494585"/>
            <a:ext cx="496696" cy="218098"/>
          </a:xfrm>
          <a:prstGeom prst="arc">
            <a:avLst>
              <a:gd name="adj1" fmla="val 16200000"/>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0" name="文本框 139">
            <a:extLst>
              <a:ext uri="{FF2B5EF4-FFF2-40B4-BE49-F238E27FC236}">
                <a16:creationId xmlns:a16="http://schemas.microsoft.com/office/drawing/2014/main" id="{0D862600-AD50-4B4B-A2BB-E6CBA990820E}"/>
              </a:ext>
            </a:extLst>
          </p:cNvPr>
          <p:cNvSpPr txBox="1"/>
          <p:nvPr/>
        </p:nvSpPr>
        <p:spPr>
          <a:xfrm>
            <a:off x="6050617" y="2337625"/>
            <a:ext cx="466794" cy="276999"/>
          </a:xfrm>
          <a:prstGeom prst="rect">
            <a:avLst/>
          </a:prstGeom>
          <a:noFill/>
        </p:spPr>
        <p:txBody>
          <a:bodyPr wrap="squar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141" name="弧 140">
            <a:extLst>
              <a:ext uri="{FF2B5EF4-FFF2-40B4-BE49-F238E27FC236}">
                <a16:creationId xmlns:a16="http://schemas.microsoft.com/office/drawing/2014/main" id="{071CC5EA-A765-6A4B-B866-9161EBDE1874}"/>
              </a:ext>
            </a:extLst>
          </p:cNvPr>
          <p:cNvSpPr/>
          <p:nvPr/>
        </p:nvSpPr>
        <p:spPr>
          <a:xfrm>
            <a:off x="6329013" y="270608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2" name="文本框 141">
            <a:extLst>
              <a:ext uri="{FF2B5EF4-FFF2-40B4-BE49-F238E27FC236}">
                <a16:creationId xmlns:a16="http://schemas.microsoft.com/office/drawing/2014/main" id="{07A8914D-92EF-E140-B691-503105FE683E}"/>
              </a:ext>
            </a:extLst>
          </p:cNvPr>
          <p:cNvSpPr txBox="1"/>
          <p:nvPr/>
        </p:nvSpPr>
        <p:spPr>
          <a:xfrm>
            <a:off x="5990684" y="2581337"/>
            <a:ext cx="481029" cy="276999"/>
          </a:xfrm>
          <a:prstGeom prst="rect">
            <a:avLst/>
          </a:prstGeom>
          <a:noFill/>
        </p:spPr>
        <p:txBody>
          <a:bodyPr wrap="squar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19872F4D-0999-2249-877E-47FC2AC2F420}"/>
              </a:ext>
            </a:extLst>
          </p:cNvPr>
          <p:cNvSpPr txBox="1"/>
          <p:nvPr/>
        </p:nvSpPr>
        <p:spPr>
          <a:xfrm>
            <a:off x="5794139" y="2886903"/>
            <a:ext cx="726481" cy="276999"/>
          </a:xfrm>
          <a:prstGeom prst="rect">
            <a:avLst/>
          </a:prstGeom>
          <a:noFill/>
        </p:spPr>
        <p:txBody>
          <a:bodyPr wrap="squar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144" name="文本框 143">
            <a:hlinkClick r:id="rId4" action="ppaction://hlinksldjump"/>
            <a:extLst>
              <a:ext uri="{FF2B5EF4-FFF2-40B4-BE49-F238E27FC236}">
                <a16:creationId xmlns:a16="http://schemas.microsoft.com/office/drawing/2014/main" id="{B74E397F-46F0-7E4D-A32B-796FB70934F9}"/>
              </a:ext>
            </a:extLst>
          </p:cNvPr>
          <p:cNvSpPr txBox="1"/>
          <p:nvPr/>
        </p:nvSpPr>
        <p:spPr>
          <a:xfrm>
            <a:off x="6688477" y="2598537"/>
            <a:ext cx="980133"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Pyruvate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carboxylase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49" name="文本框 148">
            <a:extLst>
              <a:ext uri="{FF2B5EF4-FFF2-40B4-BE49-F238E27FC236}">
                <a16:creationId xmlns:a16="http://schemas.microsoft.com/office/drawing/2014/main" id="{786E3A62-BB63-6A41-B598-F7C45939462A}"/>
              </a:ext>
            </a:extLst>
          </p:cNvPr>
          <p:cNvSpPr txBox="1"/>
          <p:nvPr/>
        </p:nvSpPr>
        <p:spPr>
          <a:xfrm>
            <a:off x="6412254" y="4160517"/>
            <a:ext cx="620683"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PEP</a:t>
            </a:r>
            <a:endParaRPr kumimoji="1" lang="zh-CN" altLang="en-US" b="1"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294E9206-C12D-2946-BEB2-FBFDA6EA44B9}"/>
              </a:ext>
            </a:extLst>
          </p:cNvPr>
          <p:cNvSpPr txBox="1"/>
          <p:nvPr/>
        </p:nvSpPr>
        <p:spPr>
          <a:xfrm>
            <a:off x="6758407" y="3532134"/>
            <a:ext cx="1256529" cy="646331"/>
          </a:xfrm>
          <a:prstGeom prst="rect">
            <a:avLst/>
          </a:prstGeom>
          <a:noFill/>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Mitochondrial</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PEP</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carboxykinase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59" name="弧 158">
            <a:extLst>
              <a:ext uri="{FF2B5EF4-FFF2-40B4-BE49-F238E27FC236}">
                <a16:creationId xmlns:a16="http://schemas.microsoft.com/office/drawing/2014/main" id="{E29D7384-05EF-AB43-A6FD-E5F11FD8BF1D}"/>
              </a:ext>
            </a:extLst>
          </p:cNvPr>
          <p:cNvSpPr/>
          <p:nvPr/>
        </p:nvSpPr>
        <p:spPr>
          <a:xfrm>
            <a:off x="6333299" y="355016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163" name="直线箭头连接符 162">
            <a:extLst>
              <a:ext uri="{FF2B5EF4-FFF2-40B4-BE49-F238E27FC236}">
                <a16:creationId xmlns:a16="http://schemas.microsoft.com/office/drawing/2014/main" id="{4EBB4A2B-2EE9-404F-97D5-6CEA6DD9F6C0}"/>
              </a:ext>
            </a:extLst>
          </p:cNvPr>
          <p:cNvCxnSpPr>
            <a:cxnSpLocks/>
            <a:stCxn id="137" idx="2"/>
            <a:endCxn id="149" idx="0"/>
          </p:cNvCxnSpPr>
          <p:nvPr/>
        </p:nvCxnSpPr>
        <p:spPr>
          <a:xfrm>
            <a:off x="6722596" y="3538739"/>
            <a:ext cx="0" cy="621778"/>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170" name="文本框 169">
            <a:extLst>
              <a:ext uri="{FF2B5EF4-FFF2-40B4-BE49-F238E27FC236}">
                <a16:creationId xmlns:a16="http://schemas.microsoft.com/office/drawing/2014/main" id="{89A9659D-99AA-254D-9976-0DB8FDF851CF}"/>
              </a:ext>
            </a:extLst>
          </p:cNvPr>
          <p:cNvSpPr txBox="1"/>
          <p:nvPr/>
        </p:nvSpPr>
        <p:spPr>
          <a:xfrm>
            <a:off x="6064017" y="3402354"/>
            <a:ext cx="50206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GTP</a:t>
            </a:r>
            <a:endParaRPr kumimoji="1" lang="zh-CN" altLang="en-US" sz="1200" b="1" dirty="0">
              <a:latin typeface="Times New Roman" panose="02020603050405020304" pitchFamily="18" charset="0"/>
              <a:cs typeface="Times New Roman" panose="02020603050405020304" pitchFamily="18" charset="0"/>
            </a:endParaRPr>
          </a:p>
        </p:txBody>
      </p:sp>
      <p:sp>
        <p:nvSpPr>
          <p:cNvPr id="171" name="文本框 170">
            <a:extLst>
              <a:ext uri="{FF2B5EF4-FFF2-40B4-BE49-F238E27FC236}">
                <a16:creationId xmlns:a16="http://schemas.microsoft.com/office/drawing/2014/main" id="{7B3B4C5F-82CF-F44C-AB75-6C7E448E4252}"/>
              </a:ext>
            </a:extLst>
          </p:cNvPr>
          <p:cNvSpPr txBox="1"/>
          <p:nvPr/>
        </p:nvSpPr>
        <p:spPr>
          <a:xfrm>
            <a:off x="5774493" y="3730630"/>
            <a:ext cx="73609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GDP+Pi</a:t>
            </a:r>
            <a:endParaRPr kumimoji="1" lang="zh-CN" altLang="en-US" sz="1200" b="1" dirty="0">
              <a:latin typeface="Times New Roman" panose="02020603050405020304" pitchFamily="18" charset="0"/>
              <a:cs typeface="Times New Roman" panose="02020603050405020304" pitchFamily="18" charset="0"/>
            </a:endParaRPr>
          </a:p>
        </p:txBody>
      </p:sp>
      <p:cxnSp>
        <p:nvCxnSpPr>
          <p:cNvPr id="173" name="直线箭头连接符 172">
            <a:extLst>
              <a:ext uri="{FF2B5EF4-FFF2-40B4-BE49-F238E27FC236}">
                <a16:creationId xmlns:a16="http://schemas.microsoft.com/office/drawing/2014/main" id="{DAE5770E-2634-A14F-BCCC-0D02F10AC143}"/>
              </a:ext>
            </a:extLst>
          </p:cNvPr>
          <p:cNvCxnSpPr>
            <a:endCxn id="10" idx="3"/>
          </p:cNvCxnSpPr>
          <p:nvPr/>
        </p:nvCxnSpPr>
        <p:spPr>
          <a:xfrm flipH="1">
            <a:off x="5882654" y="4538411"/>
            <a:ext cx="836956" cy="1403017"/>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174" name="弧 173">
            <a:extLst>
              <a:ext uri="{FF2B5EF4-FFF2-40B4-BE49-F238E27FC236}">
                <a16:creationId xmlns:a16="http://schemas.microsoft.com/office/drawing/2014/main" id="{551C5365-0DFE-2C45-ADEF-3E5143642CDD}"/>
              </a:ext>
            </a:extLst>
          </p:cNvPr>
          <p:cNvSpPr/>
          <p:nvPr/>
        </p:nvSpPr>
        <p:spPr>
          <a:xfrm rot="6371444">
            <a:off x="6374496" y="3863089"/>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75" name="文本框 174">
            <a:extLst>
              <a:ext uri="{FF2B5EF4-FFF2-40B4-BE49-F238E27FC236}">
                <a16:creationId xmlns:a16="http://schemas.microsoft.com/office/drawing/2014/main" id="{F285CE9C-ABDC-6141-96E6-BE77CF4FB89B}"/>
              </a:ext>
            </a:extLst>
          </p:cNvPr>
          <p:cNvSpPr txBox="1"/>
          <p:nvPr/>
        </p:nvSpPr>
        <p:spPr>
          <a:xfrm>
            <a:off x="6152446" y="4047349"/>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188" name="灯片编号占位符 187">
            <a:extLst>
              <a:ext uri="{FF2B5EF4-FFF2-40B4-BE49-F238E27FC236}">
                <a16:creationId xmlns:a16="http://schemas.microsoft.com/office/drawing/2014/main" id="{02D244C9-1503-6E44-8D6E-FF89C09B9301}"/>
              </a:ext>
            </a:extLst>
          </p:cNvPr>
          <p:cNvSpPr>
            <a:spLocks noGrp="1"/>
          </p:cNvSpPr>
          <p:nvPr>
            <p:ph type="sldNum" sz="quarter" idx="12"/>
          </p:nvPr>
        </p:nvSpPr>
        <p:spPr/>
        <p:txBody>
          <a:bodyPr/>
          <a:lstStyle/>
          <a:p>
            <a:fld id="{95179704-EFDC-584D-9064-A59D55EEFD70}" type="slidenum">
              <a:rPr kumimoji="1" lang="zh-CN" altLang="en-US" smtClean="0"/>
              <a:t>38</a:t>
            </a:fld>
            <a:endParaRPr kumimoji="1" lang="zh-CN" altLang="en-US"/>
          </a:p>
        </p:txBody>
      </p:sp>
      <p:sp>
        <p:nvSpPr>
          <p:cNvPr id="191" name="文本框 190">
            <a:extLst>
              <a:ext uri="{FF2B5EF4-FFF2-40B4-BE49-F238E27FC236}">
                <a16:creationId xmlns:a16="http://schemas.microsoft.com/office/drawing/2014/main" id="{718C7585-8BB3-8A49-A615-12F3D2CB5C41}"/>
              </a:ext>
            </a:extLst>
          </p:cNvPr>
          <p:cNvSpPr txBox="1"/>
          <p:nvPr/>
        </p:nvSpPr>
        <p:spPr>
          <a:xfrm>
            <a:off x="6959669" y="5750847"/>
            <a:ext cx="2672526"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1,6-biphosphate</a:t>
            </a:r>
            <a:endParaRPr kumimoji="1" lang="zh-CN" altLang="en-US" b="1" dirty="0">
              <a:latin typeface="Times New Roman" panose="02020603050405020304" pitchFamily="18" charset="0"/>
              <a:cs typeface="Times New Roman" panose="02020603050405020304" pitchFamily="18" charset="0"/>
            </a:endParaRPr>
          </a:p>
        </p:txBody>
      </p:sp>
      <p:sp>
        <p:nvSpPr>
          <p:cNvPr id="192" name="文本框 191">
            <a:extLst>
              <a:ext uri="{FF2B5EF4-FFF2-40B4-BE49-F238E27FC236}">
                <a16:creationId xmlns:a16="http://schemas.microsoft.com/office/drawing/2014/main" id="{C01F7442-6638-C947-AC79-69744AE6D2E2}"/>
              </a:ext>
            </a:extLst>
          </p:cNvPr>
          <p:cNvSpPr txBox="1"/>
          <p:nvPr/>
        </p:nvSpPr>
        <p:spPr>
          <a:xfrm>
            <a:off x="7905502" y="4580545"/>
            <a:ext cx="223009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6-phosphate</a:t>
            </a:r>
            <a:endParaRPr kumimoji="1" lang="zh-CN" altLang="en-US" b="1" dirty="0">
              <a:latin typeface="Times New Roman" panose="02020603050405020304" pitchFamily="18" charset="0"/>
              <a:cs typeface="Times New Roman" panose="02020603050405020304" pitchFamily="18" charset="0"/>
            </a:endParaRPr>
          </a:p>
        </p:txBody>
      </p:sp>
      <p:sp>
        <p:nvSpPr>
          <p:cNvPr id="193" name="文本框 192">
            <a:extLst>
              <a:ext uri="{FF2B5EF4-FFF2-40B4-BE49-F238E27FC236}">
                <a16:creationId xmlns:a16="http://schemas.microsoft.com/office/drawing/2014/main" id="{278BF682-A387-E342-9FE1-6EE1CB33D1E7}"/>
              </a:ext>
            </a:extLst>
          </p:cNvPr>
          <p:cNvSpPr txBox="1"/>
          <p:nvPr/>
        </p:nvSpPr>
        <p:spPr>
          <a:xfrm>
            <a:off x="9268654" y="3429000"/>
            <a:ext cx="966931"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endParaRPr kumimoji="1" lang="zh-CN" altLang="en-US" b="1" dirty="0">
              <a:latin typeface="Times New Roman" panose="02020603050405020304" pitchFamily="18" charset="0"/>
              <a:cs typeface="Times New Roman" panose="02020603050405020304" pitchFamily="18" charset="0"/>
            </a:endParaRPr>
          </a:p>
        </p:txBody>
      </p:sp>
      <p:grpSp>
        <p:nvGrpSpPr>
          <p:cNvPr id="194" name="组合 193">
            <a:extLst>
              <a:ext uri="{FF2B5EF4-FFF2-40B4-BE49-F238E27FC236}">
                <a16:creationId xmlns:a16="http://schemas.microsoft.com/office/drawing/2014/main" id="{BC7EE3ED-A809-B849-9768-20FAC48843F1}"/>
              </a:ext>
            </a:extLst>
          </p:cNvPr>
          <p:cNvGrpSpPr/>
          <p:nvPr/>
        </p:nvGrpSpPr>
        <p:grpSpPr>
          <a:xfrm>
            <a:off x="6018929" y="5858916"/>
            <a:ext cx="895009" cy="147344"/>
            <a:chOff x="2636106" y="516231"/>
            <a:chExt cx="913918" cy="147344"/>
          </a:xfrm>
        </p:grpSpPr>
        <p:cxnSp>
          <p:nvCxnSpPr>
            <p:cNvPr id="195" name="直线连接符 194">
              <a:extLst>
                <a:ext uri="{FF2B5EF4-FFF2-40B4-BE49-F238E27FC236}">
                  <a16:creationId xmlns:a16="http://schemas.microsoft.com/office/drawing/2014/main" id="{CF9435B5-396F-9849-9777-7E92471DC24F}"/>
                </a:ext>
              </a:extLst>
            </p:cNvPr>
            <p:cNvCxnSpPr>
              <a:cxnSpLocks/>
            </p:cNvCxnSpPr>
            <p:nvPr/>
          </p:nvCxnSpPr>
          <p:spPr>
            <a:xfrm>
              <a:off x="2638853" y="572860"/>
              <a:ext cx="911171" cy="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196" name="直线连接符 195">
              <a:extLst>
                <a:ext uri="{FF2B5EF4-FFF2-40B4-BE49-F238E27FC236}">
                  <a16:creationId xmlns:a16="http://schemas.microsoft.com/office/drawing/2014/main" id="{07197EFB-F608-E549-89E8-88D10EC41F87}"/>
                </a:ext>
              </a:extLst>
            </p:cNvPr>
            <p:cNvCxnSpPr>
              <a:cxnSpLocks/>
            </p:cNvCxnSpPr>
            <p:nvPr/>
          </p:nvCxnSpPr>
          <p:spPr>
            <a:xfrm>
              <a:off x="2636106" y="608726"/>
              <a:ext cx="911171" cy="0"/>
            </a:xfrm>
            <a:prstGeom prst="line">
              <a:avLst/>
            </a:prstGeom>
            <a:ln w="15875">
              <a:tailEnd type="none"/>
            </a:ln>
          </p:spPr>
          <p:style>
            <a:lnRef idx="1">
              <a:schemeClr val="dk1"/>
            </a:lnRef>
            <a:fillRef idx="0">
              <a:schemeClr val="dk1"/>
            </a:fillRef>
            <a:effectRef idx="0">
              <a:schemeClr val="dk1"/>
            </a:effectRef>
            <a:fontRef idx="minor">
              <a:schemeClr val="tx1"/>
            </a:fontRef>
          </p:style>
        </p:cxnSp>
        <p:cxnSp>
          <p:nvCxnSpPr>
            <p:cNvPr id="197" name="直线连接符 196">
              <a:extLst>
                <a:ext uri="{FF2B5EF4-FFF2-40B4-BE49-F238E27FC236}">
                  <a16:creationId xmlns:a16="http://schemas.microsoft.com/office/drawing/2014/main" id="{52E4EA2F-45C3-034D-8ED4-95FBCD39F5A6}"/>
                </a:ext>
              </a:extLst>
            </p:cNvPr>
            <p:cNvCxnSpPr/>
            <p:nvPr/>
          </p:nvCxnSpPr>
          <p:spPr>
            <a:xfrm>
              <a:off x="2638853" y="606425"/>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198" name="直线连接符 197">
              <a:extLst>
                <a:ext uri="{FF2B5EF4-FFF2-40B4-BE49-F238E27FC236}">
                  <a16:creationId xmlns:a16="http://schemas.microsoft.com/office/drawing/2014/main" id="{FDD76B00-46AF-044C-B8A8-C7E2204EB339}"/>
                </a:ext>
              </a:extLst>
            </p:cNvPr>
            <p:cNvCxnSpPr>
              <a:cxnSpLocks/>
            </p:cNvCxnSpPr>
            <p:nvPr/>
          </p:nvCxnSpPr>
          <p:spPr>
            <a:xfrm>
              <a:off x="3495691" y="516231"/>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grpSp>
      <p:sp>
        <p:nvSpPr>
          <p:cNvPr id="199" name="文本框 198">
            <a:extLst>
              <a:ext uri="{FF2B5EF4-FFF2-40B4-BE49-F238E27FC236}">
                <a16:creationId xmlns:a16="http://schemas.microsoft.com/office/drawing/2014/main" id="{A228ED5F-F0F4-5F4C-9AD4-E10A41720356}"/>
              </a:ext>
            </a:extLst>
          </p:cNvPr>
          <p:cNvSpPr txBox="1"/>
          <p:nvPr/>
        </p:nvSpPr>
        <p:spPr>
          <a:xfrm>
            <a:off x="6059388" y="5903778"/>
            <a:ext cx="853119" cy="276999"/>
          </a:xfrm>
          <a:prstGeom prst="rect">
            <a:avLst/>
          </a:prstGeom>
          <a:noFill/>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Glycolysis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200" name="文本框 199">
            <a:hlinkClick r:id="rId6" action="ppaction://hlinksldjump"/>
            <a:extLst>
              <a:ext uri="{FF2B5EF4-FFF2-40B4-BE49-F238E27FC236}">
                <a16:creationId xmlns:a16="http://schemas.microsoft.com/office/drawing/2014/main" id="{4617887C-937B-3541-A5C1-DA394E379F53}"/>
              </a:ext>
            </a:extLst>
          </p:cNvPr>
          <p:cNvSpPr txBox="1"/>
          <p:nvPr/>
        </p:nvSpPr>
        <p:spPr>
          <a:xfrm>
            <a:off x="5957780" y="5641038"/>
            <a:ext cx="1271502" cy="276999"/>
          </a:xfrm>
          <a:prstGeom prst="rect">
            <a:avLst/>
          </a:prstGeom>
          <a:noFill/>
          <a:ln>
            <a:solidFill>
              <a:schemeClr val="accent5"/>
            </a:solidFill>
          </a:ln>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Gluconeogenesis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cxnSp>
        <p:nvCxnSpPr>
          <p:cNvPr id="202" name="直线箭头连接符 201">
            <a:extLst>
              <a:ext uri="{FF2B5EF4-FFF2-40B4-BE49-F238E27FC236}">
                <a16:creationId xmlns:a16="http://schemas.microsoft.com/office/drawing/2014/main" id="{8279E733-07B5-4D40-97A3-F3724699E418}"/>
              </a:ext>
            </a:extLst>
          </p:cNvPr>
          <p:cNvCxnSpPr>
            <a:stCxn id="191" idx="0"/>
            <a:endCxn id="192" idx="2"/>
          </p:cNvCxnSpPr>
          <p:nvPr/>
        </p:nvCxnSpPr>
        <p:spPr>
          <a:xfrm flipV="1">
            <a:off x="8295932" y="4949877"/>
            <a:ext cx="724619" cy="80097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cxnSp>
        <p:nvCxnSpPr>
          <p:cNvPr id="204" name="直线箭头连接符 203">
            <a:extLst>
              <a:ext uri="{FF2B5EF4-FFF2-40B4-BE49-F238E27FC236}">
                <a16:creationId xmlns:a16="http://schemas.microsoft.com/office/drawing/2014/main" id="{64791CC0-D711-3340-9718-76FAEBFAAEC2}"/>
              </a:ext>
            </a:extLst>
          </p:cNvPr>
          <p:cNvCxnSpPr>
            <a:stCxn id="192" idx="0"/>
            <a:endCxn id="193" idx="2"/>
          </p:cNvCxnSpPr>
          <p:nvPr/>
        </p:nvCxnSpPr>
        <p:spPr>
          <a:xfrm flipV="1">
            <a:off x="9020551" y="3798332"/>
            <a:ext cx="731569" cy="782213"/>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207" name="文本框 206">
            <a:hlinkClick r:id="rId7" action="ppaction://hlinksldjump"/>
            <a:extLst>
              <a:ext uri="{FF2B5EF4-FFF2-40B4-BE49-F238E27FC236}">
                <a16:creationId xmlns:a16="http://schemas.microsoft.com/office/drawing/2014/main" id="{103C8C3B-56EF-DE4B-8C03-B88E65EFF573}"/>
              </a:ext>
            </a:extLst>
          </p:cNvPr>
          <p:cNvSpPr txBox="1"/>
          <p:nvPr/>
        </p:nvSpPr>
        <p:spPr>
          <a:xfrm>
            <a:off x="8616515" y="5317389"/>
            <a:ext cx="1140245"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Fructose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1,6-phosphatase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cxnSp>
        <p:nvCxnSpPr>
          <p:cNvPr id="209" name="直线箭头连接符 208">
            <a:extLst>
              <a:ext uri="{FF2B5EF4-FFF2-40B4-BE49-F238E27FC236}">
                <a16:creationId xmlns:a16="http://schemas.microsoft.com/office/drawing/2014/main" id="{0C50F74F-664D-1C4F-A313-71BBD38A3B6E}"/>
              </a:ext>
            </a:extLst>
          </p:cNvPr>
          <p:cNvCxnSpPr>
            <a:cxnSpLocks/>
            <a:stCxn id="191" idx="0"/>
          </p:cNvCxnSpPr>
          <p:nvPr/>
        </p:nvCxnSpPr>
        <p:spPr>
          <a:xfrm flipV="1">
            <a:off x="8295932" y="5055140"/>
            <a:ext cx="628223" cy="695707"/>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211" name="文本框 210">
            <a:hlinkClick r:id="rId8" action="ppaction://hlinksldjump"/>
            <a:extLst>
              <a:ext uri="{FF2B5EF4-FFF2-40B4-BE49-F238E27FC236}">
                <a16:creationId xmlns:a16="http://schemas.microsoft.com/office/drawing/2014/main" id="{0A458A79-16A3-E443-997D-A631DE90D2C6}"/>
              </a:ext>
            </a:extLst>
          </p:cNvPr>
          <p:cNvSpPr txBox="1"/>
          <p:nvPr/>
        </p:nvSpPr>
        <p:spPr>
          <a:xfrm>
            <a:off x="9346277" y="4120734"/>
            <a:ext cx="1122217"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Glucose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endParaRPr kumimoji="1" lang="en-US" altLang="zh-CN" sz="1200" b="1" dirty="0">
              <a:solidFill>
                <a:schemeClr val="accent1"/>
              </a:solidFill>
              <a:latin typeface="Times New Roman" panose="02020603050405020304" pitchFamily="18" charset="0"/>
              <a:cs typeface="Times New Roman" panose="02020603050405020304" pitchFamily="18" charset="0"/>
            </a:endParaRPr>
          </a:p>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6-phosphatase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74" name="操作按钮: 后退或上一个 73">
            <a:hlinkClick r:id="rId9" action="ppaction://hlinksldjump" highlightClick="1"/>
            <a:extLst>
              <a:ext uri="{FF2B5EF4-FFF2-40B4-BE49-F238E27FC236}">
                <a16:creationId xmlns:a16="http://schemas.microsoft.com/office/drawing/2014/main" id="{2B62CC54-A072-F942-B25A-229F9DC22A92}"/>
              </a:ext>
            </a:extLst>
          </p:cNvPr>
          <p:cNvSpPr/>
          <p:nvPr/>
        </p:nvSpPr>
        <p:spPr>
          <a:xfrm>
            <a:off x="182437" y="610220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cxnSp>
        <p:nvCxnSpPr>
          <p:cNvPr id="75" name="直线箭头连接符 74">
            <a:extLst>
              <a:ext uri="{FF2B5EF4-FFF2-40B4-BE49-F238E27FC236}">
                <a16:creationId xmlns:a16="http://schemas.microsoft.com/office/drawing/2014/main" id="{64E249BF-FD08-9744-99FA-6DEE9BDD89F6}"/>
              </a:ext>
            </a:extLst>
          </p:cNvPr>
          <p:cNvCxnSpPr>
            <a:cxnSpLocks/>
            <a:stCxn id="131" idx="2"/>
            <a:endCxn id="132" idx="0"/>
          </p:cNvCxnSpPr>
          <p:nvPr/>
        </p:nvCxnSpPr>
        <p:spPr>
          <a:xfrm flipH="1">
            <a:off x="6714314" y="1221072"/>
            <a:ext cx="1" cy="2054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665376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D269A8-F9F7-8A4B-86DF-418B7A8E8CF6}"/>
              </a:ext>
            </a:extLst>
          </p:cNvPr>
          <p:cNvSpPr>
            <a:spLocks noGrp="1"/>
          </p:cNvSpPr>
          <p:nvPr>
            <p:ph type="sldNum" sz="quarter" idx="12"/>
          </p:nvPr>
        </p:nvSpPr>
        <p:spPr/>
        <p:txBody>
          <a:bodyPr/>
          <a:lstStyle/>
          <a:p>
            <a:fld id="{95179704-EFDC-584D-9064-A59D55EEFD70}" type="slidenum">
              <a:rPr kumimoji="1" lang="zh-CN" altLang="en-US" smtClean="0"/>
              <a:t>39</a:t>
            </a:fld>
            <a:endParaRPr kumimoji="1" lang="zh-CN" altLang="en-US"/>
          </a:p>
        </p:txBody>
      </p:sp>
      <p:sp>
        <p:nvSpPr>
          <p:cNvPr id="3" name="文本框 2">
            <a:extLst>
              <a:ext uri="{FF2B5EF4-FFF2-40B4-BE49-F238E27FC236}">
                <a16:creationId xmlns:a16="http://schemas.microsoft.com/office/drawing/2014/main" id="{FAA4B100-4E47-3946-A77E-1D4644C8E186}"/>
              </a:ext>
            </a:extLst>
          </p:cNvPr>
          <p:cNvSpPr txBox="1"/>
          <p:nvPr/>
        </p:nvSpPr>
        <p:spPr>
          <a:xfrm>
            <a:off x="3974951" y="26700"/>
            <a:ext cx="3958135"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Pyruvate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carboxylase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6D3C2D1-C10E-D141-AC09-1DBBA7FDC38A}"/>
              </a:ext>
            </a:extLst>
          </p:cNvPr>
          <p:cNvSpPr txBox="1"/>
          <p:nvPr/>
        </p:nvSpPr>
        <p:spPr>
          <a:xfrm>
            <a:off x="369181" y="939169"/>
            <a:ext cx="6336419" cy="923330"/>
          </a:xfrm>
          <a:prstGeom prst="rect">
            <a:avLst/>
          </a:prstGeom>
          <a:noFill/>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Biotin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crucial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part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of</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carboxylase,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which</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carries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carboxyl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group</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and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transport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to</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substrate.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this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process,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one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unit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of</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ATP</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consumed.</a:t>
            </a:r>
            <a:r>
              <a:rPr kumimoji="1" lang="zh-CN" altLang="en-US" b="1" dirty="0">
                <a:latin typeface="Times New Roman" panose="02020603050405020304" pitchFamily="18" charset="0"/>
                <a:cs typeface="Times New Roman" panose="02020603050405020304" pitchFamily="18" charset="0"/>
              </a:rPr>
              <a:t>  </a:t>
            </a:r>
          </a:p>
        </p:txBody>
      </p:sp>
      <p:pic>
        <p:nvPicPr>
          <p:cNvPr id="6" name="Picture 6">
            <a:extLst>
              <a:ext uri="{FF2B5EF4-FFF2-40B4-BE49-F238E27FC236}">
                <a16:creationId xmlns:a16="http://schemas.microsoft.com/office/drawing/2014/main" id="{6EFE4060-40C3-8F40-AF0B-6222677FC98F}"/>
              </a:ext>
            </a:extLst>
          </p:cNvPr>
          <p:cNvPicPr>
            <a:picLocks noChangeAspect="1" noChangeArrowheads="1"/>
          </p:cNvPicPr>
          <p:nvPr/>
        </p:nvPicPr>
        <p:blipFill>
          <a:blip r:embed="rId2"/>
          <a:srcRect/>
          <a:stretch>
            <a:fillRect/>
          </a:stretch>
        </p:blipFill>
        <p:spPr bwMode="auto">
          <a:xfrm>
            <a:off x="1099457" y="1908665"/>
            <a:ext cx="4835819" cy="4230877"/>
          </a:xfrm>
          <a:prstGeom prst="rect">
            <a:avLst/>
          </a:prstGeom>
          <a:noFill/>
          <a:ln w="9525">
            <a:noFill/>
            <a:miter lim="800000"/>
            <a:headEnd/>
            <a:tailEnd/>
          </a:ln>
        </p:spPr>
      </p:pic>
      <p:sp>
        <p:nvSpPr>
          <p:cNvPr id="8" name="矩形 7">
            <a:extLst>
              <a:ext uri="{FF2B5EF4-FFF2-40B4-BE49-F238E27FC236}">
                <a16:creationId xmlns:a16="http://schemas.microsoft.com/office/drawing/2014/main" id="{6AE7C812-18FB-7248-B4EB-53F4CF4D25E6}"/>
              </a:ext>
            </a:extLst>
          </p:cNvPr>
          <p:cNvSpPr/>
          <p:nvPr/>
        </p:nvSpPr>
        <p:spPr>
          <a:xfrm>
            <a:off x="369181" y="523670"/>
            <a:ext cx="11169676" cy="369332"/>
          </a:xfrm>
          <a:prstGeom prst="rect">
            <a:avLst/>
          </a:prstGeom>
        </p:spPr>
        <p:txBody>
          <a:bodyPr wrap="square">
            <a:spAutoFit/>
          </a:bodyPr>
          <a:lstStyle/>
          <a:p>
            <a:r>
              <a:rPr lang="en-US" altLang="zh-CN" b="1" baseline="0" dirty="0">
                <a:solidFill>
                  <a:srgbClr val="FF0000"/>
                </a:solidFill>
                <a:latin typeface="Times New Roman" panose="02020603050405020304" pitchFamily="18" charset="0"/>
                <a:cs typeface="Times New Roman" panose="02020603050405020304" pitchFamily="18" charset="0"/>
              </a:rPr>
              <a:t>Pyruvate carboxylase:</a:t>
            </a:r>
            <a:r>
              <a:rPr lang="en-US" altLang="zh-CN" b="1" baseline="0" dirty="0">
                <a:latin typeface="Times New Roman" panose="02020603050405020304" pitchFamily="18" charset="0"/>
                <a:cs typeface="Times New Roman" panose="02020603050405020304" pitchFamily="18" charset="0"/>
              </a:rPr>
              <a:t> the first regulatory enzyme in</a:t>
            </a:r>
            <a:r>
              <a:rPr lang="zh-CN" altLang="en-US" b="1" baseline="0" dirty="0">
                <a:latin typeface="Times New Roman" panose="02020603050405020304" pitchFamily="18" charset="0"/>
                <a:cs typeface="Times New Roman" panose="02020603050405020304" pitchFamily="18" charset="0"/>
              </a:rPr>
              <a:t> </a:t>
            </a:r>
            <a:r>
              <a:rPr lang="en-US" altLang="zh-CN" b="1" baseline="0" dirty="0">
                <a:latin typeface="Times New Roman" panose="02020603050405020304" pitchFamily="18" charset="0"/>
                <a:cs typeface="Times New Roman" panose="02020603050405020304" pitchFamily="18" charset="0"/>
              </a:rPr>
              <a:t>gluconeogenesis, requires </a:t>
            </a:r>
            <a:r>
              <a:rPr lang="en-US" altLang="zh-CN" b="1" i="1" baseline="0" dirty="0">
                <a:latin typeface="Times New Roman" panose="02020603050405020304" pitchFamily="18" charset="0"/>
                <a:cs typeface="Times New Roman" panose="02020603050405020304" pitchFamily="18" charset="0"/>
              </a:rPr>
              <a:t>acetyl-CoA</a:t>
            </a:r>
            <a:r>
              <a:rPr lang="en-US" altLang="zh-CN" b="1" baseline="0" dirty="0">
                <a:latin typeface="Times New Roman" panose="02020603050405020304" pitchFamily="18" charset="0"/>
                <a:cs typeface="Times New Roman" panose="02020603050405020304" pitchFamily="18" charset="0"/>
              </a:rPr>
              <a:t> as a positive effector</a:t>
            </a:r>
          </a:p>
        </p:txBody>
      </p:sp>
      <p:pic>
        <p:nvPicPr>
          <p:cNvPr id="1026" name="Picture 2">
            <a:extLst>
              <a:ext uri="{FF2B5EF4-FFF2-40B4-BE49-F238E27FC236}">
                <a16:creationId xmlns:a16="http://schemas.microsoft.com/office/drawing/2014/main" id="{97D2FCD8-94CC-2741-A9D9-068F3DF96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823912"/>
            <a:ext cx="4648200" cy="57150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B04F3F3-B5B5-124D-BDD6-8F899D46AA22}"/>
              </a:ext>
            </a:extLst>
          </p:cNvPr>
          <p:cNvSpPr txBox="1"/>
          <p:nvPr/>
        </p:nvSpPr>
        <p:spPr>
          <a:xfrm>
            <a:off x="8820115" y="6356350"/>
            <a:ext cx="3371885" cy="276999"/>
          </a:xfrm>
          <a:prstGeom prst="rect">
            <a:avLst/>
          </a:prstGeom>
          <a:noFill/>
        </p:spPr>
        <p:txBody>
          <a:bodyPr wrap="none" rtlCol="0">
            <a:spAutoFit/>
          </a:bodyPr>
          <a:lstStyle/>
          <a:p>
            <a:r>
              <a:rPr kumimoji="1" lang="en-US" altLang="zh-CN" sz="1200" dirty="0">
                <a:latin typeface="Times New Roman" panose="02020603050405020304" pitchFamily="18" charset="0"/>
                <a:cs typeface="Times New Roman" panose="02020603050405020304" pitchFamily="18" charset="0"/>
              </a:rPr>
              <a:t>https://</a:t>
            </a:r>
            <a:r>
              <a:rPr kumimoji="1" lang="en-US" altLang="zh-CN" sz="1200" dirty="0" err="1">
                <a:latin typeface="Times New Roman" panose="02020603050405020304" pitchFamily="18" charset="0"/>
                <a:cs typeface="Times New Roman" panose="02020603050405020304" pitchFamily="18" charset="0"/>
              </a:rPr>
              <a:t>en.wikipedia.org</a:t>
            </a:r>
            <a:r>
              <a:rPr kumimoji="1" lang="en-US" altLang="zh-CN" sz="1200" dirty="0">
                <a:latin typeface="Times New Roman" panose="02020603050405020304" pitchFamily="18" charset="0"/>
                <a:cs typeface="Times New Roman" panose="02020603050405020304" pitchFamily="18" charset="0"/>
              </a:rPr>
              <a:t>/wiki/</a:t>
            </a:r>
            <a:r>
              <a:rPr kumimoji="1" lang="en-US" altLang="zh-CN" sz="1200" dirty="0" err="1">
                <a:latin typeface="Times New Roman" panose="02020603050405020304" pitchFamily="18" charset="0"/>
                <a:cs typeface="Times New Roman" panose="02020603050405020304" pitchFamily="18" charset="0"/>
              </a:rPr>
              <a:t>Pyruvate_carboxylase</a:t>
            </a:r>
            <a:endParaRPr kumimoji="1" lang="zh-CN" altLang="en-US" sz="1200" dirty="0">
              <a:latin typeface="Times New Roman" panose="02020603050405020304" pitchFamily="18" charset="0"/>
              <a:cs typeface="Times New Roman" panose="02020603050405020304" pitchFamily="18" charset="0"/>
            </a:endParaRPr>
          </a:p>
        </p:txBody>
      </p:sp>
      <p:sp>
        <p:nvSpPr>
          <p:cNvPr id="12" name="操作按钮: 后退或上一个 11">
            <a:hlinkClick r:id="rId4" action="ppaction://hlinksldjump" highlightClick="1"/>
            <a:extLst>
              <a:ext uri="{FF2B5EF4-FFF2-40B4-BE49-F238E27FC236}">
                <a16:creationId xmlns:a16="http://schemas.microsoft.com/office/drawing/2014/main" id="{B95526D8-CA5E-E849-A4D9-876CEE81AD3A}"/>
              </a:ext>
            </a:extLst>
          </p:cNvPr>
          <p:cNvSpPr/>
          <p:nvPr/>
        </p:nvSpPr>
        <p:spPr>
          <a:xfrm>
            <a:off x="369181" y="604631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4002732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图片 163"/>
          <p:cNvPicPr>
            <a:picLocks noChangeAspect="1"/>
          </p:cNvPicPr>
          <p:nvPr/>
        </p:nvPicPr>
        <p:blipFill>
          <a:blip r:embed="rId3">
            <a:alphaModFix amt="44000"/>
          </a:blip>
          <a:srcRect l="22691"/>
          <a:stretch>
            <a:fillRect/>
          </a:stretch>
        </p:blipFill>
        <p:spPr>
          <a:xfrm>
            <a:off x="20955" y="619125"/>
            <a:ext cx="6311900" cy="6190615"/>
          </a:xfrm>
          <a:prstGeom prst="rect">
            <a:avLst/>
          </a:prstGeom>
        </p:spPr>
      </p:pic>
      <p:sp>
        <p:nvSpPr>
          <p:cNvPr id="4" name="文本框 3"/>
          <p:cNvSpPr txBox="1"/>
          <p:nvPr/>
        </p:nvSpPr>
        <p:spPr>
          <a:xfrm>
            <a:off x="8385612" y="1876999"/>
            <a:ext cx="966931"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Glucose</a:t>
            </a:r>
            <a:endParaRPr kumimoji="1" lang="zh-CN" altLang="en-US" b="1" dirty="0">
              <a:latin typeface="Times New Roman" panose="02020503050405090304" pitchFamily="18" charset="0"/>
              <a:cs typeface="Times New Roman" panose="02020503050405090304" pitchFamily="18" charset="0"/>
            </a:endParaRPr>
          </a:p>
        </p:txBody>
      </p:sp>
      <p:sp>
        <p:nvSpPr>
          <p:cNvPr id="6" name="文本框 5"/>
          <p:cNvSpPr txBox="1"/>
          <p:nvPr/>
        </p:nvSpPr>
        <p:spPr>
          <a:xfrm>
            <a:off x="10822844" y="1879742"/>
            <a:ext cx="10972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Glycogen</a:t>
            </a:r>
          </a:p>
        </p:txBody>
      </p:sp>
      <p:sp>
        <p:nvSpPr>
          <p:cNvPr id="7" name="文本框 6"/>
          <p:cNvSpPr txBox="1"/>
          <p:nvPr/>
        </p:nvSpPr>
        <p:spPr>
          <a:xfrm>
            <a:off x="21006" y="139663"/>
            <a:ext cx="12150039" cy="583565"/>
          </a:xfrm>
          <a:prstGeom prst="rect">
            <a:avLst/>
          </a:prstGeom>
          <a:noFill/>
        </p:spPr>
        <p:txBody>
          <a:bodyPr wrap="squar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degradation</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of</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carbohydrate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 </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cxnSp>
        <p:nvCxnSpPr>
          <p:cNvPr id="9" name="直线箭头连接符 8"/>
          <p:cNvCxnSpPr>
            <a:stCxn id="6" idx="1"/>
            <a:endCxn id="4" idx="3"/>
          </p:cNvCxnSpPr>
          <p:nvPr/>
        </p:nvCxnSpPr>
        <p:spPr>
          <a:xfrm flipH="1" flipV="1">
            <a:off x="9352915" y="2061845"/>
            <a:ext cx="1470025" cy="19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3" name="图片 32"/>
          <p:cNvPicPr>
            <a:picLocks noChangeAspect="1"/>
          </p:cNvPicPr>
          <p:nvPr/>
        </p:nvPicPr>
        <p:blipFill>
          <a:blip r:embed="rId4"/>
          <a:stretch>
            <a:fillRect/>
          </a:stretch>
        </p:blipFill>
        <p:spPr>
          <a:xfrm>
            <a:off x="8253095" y="824230"/>
            <a:ext cx="1231900" cy="1052830"/>
          </a:xfrm>
          <a:prstGeom prst="rect">
            <a:avLst/>
          </a:prstGeom>
        </p:spPr>
      </p:pic>
      <p:sp>
        <p:nvSpPr>
          <p:cNvPr id="24" name="文本框 23">
            <a:hlinkClick r:id="rId5" action="ppaction://hlinksldjump"/>
          </p:cNvPr>
          <p:cNvSpPr txBox="1"/>
          <p:nvPr/>
        </p:nvSpPr>
        <p:spPr>
          <a:xfrm>
            <a:off x="8917940" y="3374390"/>
            <a:ext cx="2435860" cy="645160"/>
          </a:xfrm>
          <a:prstGeom prst="rect">
            <a:avLst/>
          </a:prstGeom>
          <a:noFill/>
          <a:ln>
            <a:solidFill>
              <a:schemeClr val="accent5"/>
            </a:solidFill>
          </a:ln>
        </p:spPr>
        <p:txBody>
          <a:bodyPr wrap="square" rtlCol="0">
            <a:spAutoFit/>
          </a:bodyPr>
          <a:lstStyle/>
          <a:p>
            <a:pPr algn="l"/>
            <a:r>
              <a:rPr kumimoji="1" lang="en-US" altLang="zh-CN" b="1" dirty="0">
                <a:solidFill>
                  <a:schemeClr val="accent1"/>
                </a:solidFill>
                <a:latin typeface="Times New Roman" panose="02020503050405090304" pitchFamily="18" charset="0"/>
                <a:cs typeface="Times New Roman" panose="02020503050405090304" pitchFamily="18" charset="0"/>
              </a:rPr>
              <a:t>the pentose phosphate </a:t>
            </a:r>
          </a:p>
          <a:p>
            <a:pPr algn="l"/>
            <a:r>
              <a:rPr kumimoji="1" lang="en-US" altLang="zh-CN" b="1" dirty="0">
                <a:solidFill>
                  <a:schemeClr val="accent1"/>
                </a:solidFill>
                <a:latin typeface="Times New Roman" panose="02020503050405090304" pitchFamily="18" charset="0"/>
                <a:cs typeface="Times New Roman" panose="02020503050405090304" pitchFamily="18" charset="0"/>
              </a:rPr>
              <a:t>pathway</a:t>
            </a:r>
          </a:p>
        </p:txBody>
      </p:sp>
      <p:sp>
        <p:nvSpPr>
          <p:cNvPr id="27" name="文本框 26"/>
          <p:cNvSpPr txBox="1"/>
          <p:nvPr/>
        </p:nvSpPr>
        <p:spPr>
          <a:xfrm>
            <a:off x="7812337" y="6165154"/>
            <a:ext cx="21132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Ribose-5-phosphate</a:t>
            </a:r>
          </a:p>
        </p:txBody>
      </p:sp>
      <p:sp>
        <p:nvSpPr>
          <p:cNvPr id="30" name="文本框 29">
            <a:hlinkClick r:id="rId6" action="ppaction://hlinksldjump"/>
          </p:cNvPr>
          <p:cNvSpPr txBox="1"/>
          <p:nvPr/>
        </p:nvSpPr>
        <p:spPr>
          <a:xfrm>
            <a:off x="9352280" y="1417320"/>
            <a:ext cx="1292860" cy="645160"/>
          </a:xfrm>
          <a:prstGeom prst="rect">
            <a:avLst/>
          </a:prstGeom>
          <a:noFill/>
          <a:ln>
            <a:solidFill>
              <a:schemeClr val="accent5"/>
            </a:solidFill>
          </a:ln>
        </p:spPr>
        <p:txBody>
          <a:bodyPr wrap="square" rtlCol="0">
            <a:spAutoFit/>
          </a:bodyPr>
          <a:lstStyle/>
          <a:p>
            <a:pPr algn="l"/>
            <a:r>
              <a:rPr kumimoji="1" lang="en-US" altLang="zh-CN" b="1" dirty="0">
                <a:solidFill>
                  <a:schemeClr val="accent1"/>
                </a:solidFill>
                <a:latin typeface="Times New Roman" panose="02020503050405090304" pitchFamily="18" charset="0"/>
                <a:cs typeface="Times New Roman" panose="02020503050405090304" pitchFamily="18" charset="0"/>
              </a:rPr>
              <a:t>Glycogen</a:t>
            </a:r>
            <a:r>
              <a:rPr kumimoji="1" lang="zh-CN" altLang="en-US" b="1" dirty="0">
                <a:solidFill>
                  <a:schemeClr val="accent1"/>
                </a:solidFill>
                <a:latin typeface="Times New Roman" panose="02020503050405090304" pitchFamily="18" charset="0"/>
                <a:cs typeface="Times New Roman" panose="02020503050405090304" pitchFamily="18" charset="0"/>
              </a:rPr>
              <a:t> </a:t>
            </a:r>
          </a:p>
          <a:p>
            <a:pPr algn="l"/>
            <a:r>
              <a:rPr kumimoji="1" lang="en-US" altLang="zh-CN" b="1" dirty="0">
                <a:solidFill>
                  <a:schemeClr val="accent1"/>
                </a:solidFill>
                <a:latin typeface="Times New Roman" panose="02020503050405090304" pitchFamily="18" charset="0"/>
                <a:cs typeface="Times New Roman" panose="02020503050405090304" pitchFamily="18" charset="0"/>
              </a:rPr>
              <a:t>breakdown</a:t>
            </a:r>
          </a:p>
        </p:txBody>
      </p:sp>
      <p:cxnSp>
        <p:nvCxnSpPr>
          <p:cNvPr id="32" name="直线箭头连接符 31"/>
          <p:cNvCxnSpPr>
            <a:stCxn id="4" idx="2"/>
            <a:endCxn id="27" idx="0"/>
          </p:cNvCxnSpPr>
          <p:nvPr/>
        </p:nvCxnSpPr>
        <p:spPr>
          <a:xfrm flipH="1">
            <a:off x="8869045" y="2246630"/>
            <a:ext cx="635" cy="3918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5" name="图片 34"/>
          <p:cNvPicPr>
            <a:picLocks noChangeAspect="1"/>
          </p:cNvPicPr>
          <p:nvPr/>
        </p:nvPicPr>
        <p:blipFill>
          <a:blip r:embed="rId7"/>
          <a:stretch>
            <a:fillRect/>
          </a:stretch>
        </p:blipFill>
        <p:spPr>
          <a:xfrm>
            <a:off x="10753090" y="723265"/>
            <a:ext cx="1167130" cy="1155065"/>
          </a:xfrm>
          <a:prstGeom prst="rect">
            <a:avLst/>
          </a:prstGeom>
        </p:spPr>
      </p:pic>
      <p:sp>
        <p:nvSpPr>
          <p:cNvPr id="38" name="文本框 37"/>
          <p:cNvSpPr txBox="1"/>
          <p:nvPr/>
        </p:nvSpPr>
        <p:spPr>
          <a:xfrm>
            <a:off x="5337810" y="1877225"/>
            <a:ext cx="10718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endParaRPr kumimoji="1" lang="zh-CN" altLang="en-US" b="1" dirty="0">
              <a:latin typeface="Times New Roman" panose="02020503050405090304" pitchFamily="18" charset="0"/>
              <a:cs typeface="Times New Roman" panose="02020503050405090304" pitchFamily="18" charset="0"/>
            </a:endParaRPr>
          </a:p>
        </p:txBody>
      </p:sp>
      <p:cxnSp>
        <p:nvCxnSpPr>
          <p:cNvPr id="40" name="直线箭头连接符 39"/>
          <p:cNvCxnSpPr>
            <a:stCxn id="4" idx="1"/>
            <a:endCxn id="38" idx="3"/>
          </p:cNvCxnSpPr>
          <p:nvPr/>
        </p:nvCxnSpPr>
        <p:spPr>
          <a:xfrm flipH="1" flipV="1">
            <a:off x="6409690" y="2061210"/>
            <a:ext cx="1976120" cy="6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3" name="矩形 42">
            <a:hlinkClick r:id="rId8" action="ppaction://hlinksldjump"/>
          </p:cNvPr>
          <p:cNvSpPr/>
          <p:nvPr/>
        </p:nvSpPr>
        <p:spPr>
          <a:xfrm>
            <a:off x="6805930" y="1628775"/>
            <a:ext cx="1183640" cy="368300"/>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Gly</a:t>
            </a:r>
            <a:r>
              <a:rPr kumimoji="1" lang="en-US" altLang="zh-CN" b="1" dirty="0">
                <a:solidFill>
                  <a:schemeClr val="accent5">
                    <a:lumMod val="75000"/>
                  </a:schemeClr>
                </a:solidFill>
                <a:latin typeface="Times New Roman" panose="02020503050405090304" pitchFamily="18" charset="0"/>
                <a:cs typeface="Times New Roman" panose="02020503050405090304" pitchFamily="18" charset="0"/>
              </a:rPr>
              <a:t>co</a:t>
            </a:r>
            <a:r>
              <a:rPr kumimoji="1" lang="en-US" altLang="zh-CN" b="1" dirty="0">
                <a:solidFill>
                  <a:schemeClr val="accent1"/>
                </a:solidFill>
                <a:latin typeface="Times New Roman" panose="02020503050405090304" pitchFamily="18" charset="0"/>
                <a:cs typeface="Times New Roman" panose="02020503050405090304" pitchFamily="18" charset="0"/>
              </a:rPr>
              <a:t>lysis</a:t>
            </a:r>
          </a:p>
        </p:txBody>
      </p:sp>
      <p:sp>
        <p:nvSpPr>
          <p:cNvPr id="86" name="灯片编号占位符 85"/>
          <p:cNvSpPr>
            <a:spLocks noGrp="1"/>
          </p:cNvSpPr>
          <p:nvPr>
            <p:ph type="sldNum" sz="quarter" idx="12"/>
          </p:nvPr>
        </p:nvSpPr>
        <p:spPr/>
        <p:txBody>
          <a:bodyPr/>
          <a:lstStyle/>
          <a:p>
            <a:fld id="{95179704-EFDC-584D-9064-A59D55EEFD70}" type="slidenum">
              <a:rPr kumimoji="1" lang="zh-CN" altLang="en-US" smtClean="0"/>
              <a:t>4</a:t>
            </a:fld>
            <a:endParaRPr kumimoji="1" lang="zh-CN" altLang="en-US"/>
          </a:p>
        </p:txBody>
      </p:sp>
      <p:cxnSp>
        <p:nvCxnSpPr>
          <p:cNvPr id="83" name="曲线连接符 82"/>
          <p:cNvCxnSpPr>
            <a:stCxn id="38" idx="2"/>
            <a:endCxn id="88" idx="1"/>
          </p:cNvCxnSpPr>
          <p:nvPr/>
        </p:nvCxnSpPr>
        <p:spPr>
          <a:xfrm rot="5400000" flipV="1">
            <a:off x="5443538" y="2675573"/>
            <a:ext cx="2072640" cy="1212215"/>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84" name="曲线连接符 83"/>
          <p:cNvCxnSpPr>
            <a:stCxn id="38" idx="2"/>
            <a:endCxn id="89" idx="1"/>
          </p:cNvCxnSpPr>
          <p:nvPr/>
        </p:nvCxnSpPr>
        <p:spPr>
          <a:xfrm rot="5400000" flipV="1">
            <a:off x="4888548" y="3230563"/>
            <a:ext cx="3261360" cy="1290955"/>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sp>
        <p:nvSpPr>
          <p:cNvPr id="87" name="矩形 86">
            <a:hlinkClick r:id="rId9" action="ppaction://hlinksldjump"/>
          </p:cNvPr>
          <p:cNvSpPr/>
          <p:nvPr/>
        </p:nvSpPr>
        <p:spPr>
          <a:xfrm>
            <a:off x="6148705" y="3097530"/>
            <a:ext cx="1554480" cy="368300"/>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Fermentation</a:t>
            </a:r>
          </a:p>
        </p:txBody>
      </p:sp>
      <p:sp>
        <p:nvSpPr>
          <p:cNvPr id="88" name="文本框 87"/>
          <p:cNvSpPr txBox="1"/>
          <p:nvPr/>
        </p:nvSpPr>
        <p:spPr>
          <a:xfrm>
            <a:off x="7085965" y="4134015"/>
            <a:ext cx="116713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lactic acid</a:t>
            </a:r>
          </a:p>
        </p:txBody>
      </p:sp>
      <p:sp>
        <p:nvSpPr>
          <p:cNvPr id="89" name="文本框 88"/>
          <p:cNvSpPr txBox="1"/>
          <p:nvPr/>
        </p:nvSpPr>
        <p:spPr>
          <a:xfrm>
            <a:off x="7164705" y="5322735"/>
            <a:ext cx="1367155"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ethyl + CO2</a:t>
            </a:r>
          </a:p>
        </p:txBody>
      </p:sp>
      <p:pic>
        <p:nvPicPr>
          <p:cNvPr id="101" name="图片 100"/>
          <p:cNvPicPr>
            <a:picLocks noChangeAspect="1"/>
          </p:cNvPicPr>
          <p:nvPr/>
        </p:nvPicPr>
        <p:blipFill>
          <a:blip r:embed="rId10"/>
          <a:srcRect l="3649" t="20811" r="9515" b="23591"/>
          <a:stretch>
            <a:fillRect/>
          </a:stretch>
        </p:blipFill>
        <p:spPr>
          <a:xfrm>
            <a:off x="7374890" y="4763135"/>
            <a:ext cx="946785" cy="408305"/>
          </a:xfrm>
          <a:prstGeom prst="rect">
            <a:avLst/>
          </a:prstGeom>
        </p:spPr>
      </p:pic>
      <p:pic>
        <p:nvPicPr>
          <p:cNvPr id="102" name="图片 101"/>
          <p:cNvPicPr>
            <a:picLocks noChangeAspect="1"/>
          </p:cNvPicPr>
          <p:nvPr/>
        </p:nvPicPr>
        <p:blipFill>
          <a:blip r:embed="rId11"/>
          <a:stretch>
            <a:fillRect/>
          </a:stretch>
        </p:blipFill>
        <p:spPr>
          <a:xfrm>
            <a:off x="7246621" y="3505787"/>
            <a:ext cx="1138992" cy="707437"/>
          </a:xfrm>
          <a:prstGeom prst="rect">
            <a:avLst/>
          </a:prstGeom>
        </p:spPr>
      </p:pic>
      <p:cxnSp>
        <p:nvCxnSpPr>
          <p:cNvPr id="103" name="直线箭头连接符 39"/>
          <p:cNvCxnSpPr>
            <a:stCxn id="38" idx="1"/>
            <a:endCxn id="41" idx="3"/>
          </p:cNvCxnSpPr>
          <p:nvPr/>
        </p:nvCxnSpPr>
        <p:spPr>
          <a:xfrm flipH="1">
            <a:off x="4590415" y="2061210"/>
            <a:ext cx="74739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文本框 143"/>
          <p:cNvSpPr txBox="1"/>
          <p:nvPr/>
        </p:nvSpPr>
        <p:spPr>
          <a:xfrm>
            <a:off x="4185285" y="2247900"/>
            <a:ext cx="6400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CO2</a:t>
            </a:r>
          </a:p>
        </p:txBody>
      </p:sp>
      <p:pic>
        <p:nvPicPr>
          <p:cNvPr id="150" name="图片 149"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200000" flipH="1" flipV="1">
            <a:off x="3069590" y="2321560"/>
            <a:ext cx="553085" cy="1466215"/>
          </a:xfrm>
          <a:prstGeom prst="rect">
            <a:avLst/>
          </a:prstGeom>
        </p:spPr>
      </p:pic>
      <p:grpSp>
        <p:nvGrpSpPr>
          <p:cNvPr id="47" name="组合 46"/>
          <p:cNvGrpSpPr/>
          <p:nvPr/>
        </p:nvGrpSpPr>
        <p:grpSpPr>
          <a:xfrm>
            <a:off x="107315" y="1877060"/>
            <a:ext cx="4483100" cy="370840"/>
            <a:chOff x="-1229" y="7128"/>
            <a:chExt cx="7060" cy="584"/>
          </a:xfrm>
        </p:grpSpPr>
        <p:sp>
          <p:nvSpPr>
            <p:cNvPr id="41" name="文本框 40"/>
            <p:cNvSpPr txBox="1"/>
            <p:nvPr/>
          </p:nvSpPr>
          <p:spPr>
            <a:xfrm>
              <a:off x="4143" y="7128"/>
              <a:ext cx="168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endParaRPr kumimoji="1" lang="zh-CN" altLang="en-US" b="1" dirty="0">
                <a:latin typeface="Times New Roman" panose="02020503050405090304" pitchFamily="18" charset="0"/>
                <a:cs typeface="Times New Roman" panose="02020503050405090304" pitchFamily="18" charset="0"/>
              </a:endParaRPr>
            </a:p>
          </p:txBody>
        </p:sp>
        <p:cxnSp>
          <p:nvCxnSpPr>
            <p:cNvPr id="45" name="直线箭头连接符 31"/>
            <p:cNvCxnSpPr>
              <a:stCxn id="41" idx="1"/>
              <a:endCxn id="46" idx="3"/>
            </p:cNvCxnSpPr>
            <p:nvPr/>
          </p:nvCxnSpPr>
          <p:spPr>
            <a:xfrm flipH="1">
              <a:off x="859" y="7418"/>
              <a:ext cx="3284" cy="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1229" y="7132"/>
              <a:ext cx="208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p>
          </p:txBody>
        </p:sp>
      </p:grpSp>
      <p:pic>
        <p:nvPicPr>
          <p:cNvPr id="155" name="图片 154"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860000" flipH="1" flipV="1">
            <a:off x="2478405" y="1146175"/>
            <a:ext cx="725805" cy="3148330"/>
          </a:xfrm>
          <a:prstGeom prst="rect">
            <a:avLst/>
          </a:prstGeom>
        </p:spPr>
      </p:pic>
      <p:sp>
        <p:nvSpPr>
          <p:cNvPr id="158" name="文本框 157"/>
          <p:cNvSpPr txBox="1"/>
          <p:nvPr/>
        </p:nvSpPr>
        <p:spPr>
          <a:xfrm>
            <a:off x="4982845" y="3220085"/>
            <a:ext cx="6400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CO2</a:t>
            </a:r>
          </a:p>
        </p:txBody>
      </p:sp>
      <p:grpSp>
        <p:nvGrpSpPr>
          <p:cNvPr id="167" name="组合 166"/>
          <p:cNvGrpSpPr/>
          <p:nvPr/>
        </p:nvGrpSpPr>
        <p:grpSpPr>
          <a:xfrm>
            <a:off x="13970" y="2616200"/>
            <a:ext cx="5909945" cy="3199130"/>
            <a:chOff x="22" y="4120"/>
            <a:chExt cx="9307" cy="5038"/>
          </a:xfrm>
        </p:grpSpPr>
        <p:grpSp>
          <p:nvGrpSpPr>
            <p:cNvPr id="152" name="组合 151"/>
            <p:cNvGrpSpPr/>
            <p:nvPr/>
          </p:nvGrpSpPr>
          <p:grpSpPr>
            <a:xfrm>
              <a:off x="22" y="4120"/>
              <a:ext cx="9307" cy="5038"/>
              <a:chOff x="22" y="4123"/>
              <a:chExt cx="8896" cy="4713"/>
            </a:xfrm>
          </p:grpSpPr>
          <p:grpSp>
            <p:nvGrpSpPr>
              <p:cNvPr id="148" name="组合 147"/>
              <p:cNvGrpSpPr/>
              <p:nvPr/>
            </p:nvGrpSpPr>
            <p:grpSpPr>
              <a:xfrm>
                <a:off x="1746" y="4123"/>
                <a:ext cx="7172" cy="4436"/>
                <a:chOff x="1248" y="4371"/>
                <a:chExt cx="7172" cy="4436"/>
              </a:xfrm>
            </p:grpSpPr>
            <p:grpSp>
              <p:nvGrpSpPr>
                <p:cNvPr id="132" name="组合 131"/>
                <p:cNvGrpSpPr/>
                <p:nvPr/>
              </p:nvGrpSpPr>
              <p:grpSpPr>
                <a:xfrm>
                  <a:off x="1248" y="4371"/>
                  <a:ext cx="6181" cy="4436"/>
                  <a:chOff x="6692" y="644"/>
                  <a:chExt cx="6181" cy="3817"/>
                </a:xfrm>
              </p:grpSpPr>
              <p:grpSp>
                <p:nvGrpSpPr>
                  <p:cNvPr id="127" name="组合 126"/>
                  <p:cNvGrpSpPr/>
                  <p:nvPr/>
                </p:nvGrpSpPr>
                <p:grpSpPr>
                  <a:xfrm>
                    <a:off x="6692" y="644"/>
                    <a:ext cx="6033" cy="3817"/>
                    <a:chOff x="6746" y="1012"/>
                    <a:chExt cx="6033" cy="3817"/>
                  </a:xfrm>
                </p:grpSpPr>
                <p:grpSp>
                  <p:nvGrpSpPr>
                    <p:cNvPr id="121" name="组合 120"/>
                    <p:cNvGrpSpPr/>
                    <p:nvPr/>
                  </p:nvGrpSpPr>
                  <p:grpSpPr>
                    <a:xfrm>
                      <a:off x="6746" y="1012"/>
                      <a:ext cx="6033" cy="3817"/>
                      <a:chOff x="6746" y="1216"/>
                      <a:chExt cx="6033" cy="3817"/>
                    </a:xfrm>
                  </p:grpSpPr>
                  <p:grpSp>
                    <p:nvGrpSpPr>
                      <p:cNvPr id="74" name="组合 73"/>
                      <p:cNvGrpSpPr/>
                      <p:nvPr/>
                    </p:nvGrpSpPr>
                    <p:grpSpPr>
                      <a:xfrm>
                        <a:off x="6746" y="1216"/>
                        <a:ext cx="6033" cy="3705"/>
                        <a:chOff x="6330" y="1222"/>
                        <a:chExt cx="6033" cy="3705"/>
                      </a:xfrm>
                    </p:grpSpPr>
                    <p:sp>
                      <p:nvSpPr>
                        <p:cNvPr id="50" name="文本框 49"/>
                        <p:cNvSpPr txBox="1"/>
                        <p:nvPr/>
                      </p:nvSpPr>
                      <p:spPr>
                        <a:xfrm>
                          <a:off x="6330" y="1222"/>
                          <a:ext cx="2188" cy="46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oxaloacetate</a:t>
                          </a:r>
                        </a:p>
                      </p:txBody>
                    </p:sp>
                    <p:sp>
                      <p:nvSpPr>
                        <p:cNvPr id="51" name="文本框 50"/>
                        <p:cNvSpPr txBox="1"/>
                        <p:nvPr/>
                      </p:nvSpPr>
                      <p:spPr>
                        <a:xfrm>
                          <a:off x="10207" y="2054"/>
                          <a:ext cx="1288" cy="46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citrate</a:t>
                          </a:r>
                        </a:p>
                      </p:txBody>
                    </p:sp>
                    <p:pic>
                      <p:nvPicPr>
                        <p:cNvPr id="72" name="图片 71"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760000" flipH="1" flipV="1">
                          <a:off x="10362" y="2926"/>
                          <a:ext cx="847" cy="3154"/>
                        </a:xfrm>
                        <a:prstGeom prst="rect">
                          <a:avLst/>
                        </a:prstGeom>
                      </p:spPr>
                    </p:pic>
                  </p:grpSp>
                  <p:sp>
                    <p:nvSpPr>
                      <p:cNvPr id="93" name="文本框 92"/>
                      <p:cNvSpPr txBox="1"/>
                      <p:nvPr/>
                    </p:nvSpPr>
                    <p:spPr>
                      <a:xfrm>
                        <a:off x="7735" y="4566"/>
                        <a:ext cx="2357" cy="46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succinyl-CoA</a:t>
                        </a:r>
                      </a:p>
                    </p:txBody>
                  </p:sp>
                </p:grpSp>
                <p:sp>
                  <p:nvSpPr>
                    <p:cNvPr id="76" name="矩形 75">
                      <a:hlinkClick r:id="rId14" action="ppaction://hlinksldjump"/>
                    </p:cNvPr>
                    <p:cNvSpPr/>
                    <p:nvPr/>
                  </p:nvSpPr>
                  <p:spPr>
                    <a:xfrm>
                      <a:off x="7158" y="2716"/>
                      <a:ext cx="2934" cy="467"/>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Citric acid cycle</a:t>
                      </a:r>
                    </a:p>
                  </p:txBody>
                </p:sp>
              </p:grpSp>
              <p:pic>
                <p:nvPicPr>
                  <p:cNvPr id="128" name="图片 127"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300000" flipH="1" flipV="1">
                    <a:off x="11948" y="1651"/>
                    <a:ext cx="453" cy="1396"/>
                  </a:xfrm>
                  <a:prstGeom prst="rect">
                    <a:avLst/>
                  </a:prstGeom>
                </p:spPr>
              </p:pic>
            </p:grpSp>
            <p:sp>
              <p:nvSpPr>
                <p:cNvPr id="146" name="文本框 145"/>
                <p:cNvSpPr txBox="1"/>
                <p:nvPr/>
              </p:nvSpPr>
              <p:spPr>
                <a:xfrm>
                  <a:off x="5532" y="6731"/>
                  <a:ext cx="2888" cy="547"/>
                </a:xfrm>
                <a:prstGeom prst="rect">
                  <a:avLst/>
                </a:prstGeom>
                <a:noFill/>
              </p:spPr>
              <p:txBody>
                <a:bodyPr wrap="square" rtlCol="0" anchor="t">
                  <a:spAutoFit/>
                </a:bodyPr>
                <a:lstStyle/>
                <a:p>
                  <a:pPr algn="l"/>
                  <a:r>
                    <a:rPr kumimoji="1" lang="en-US" altLang="zh-CN" b="1" dirty="0">
                      <a:latin typeface="Times New Roman" panose="02020503050405090304" pitchFamily="18" charset="0"/>
                      <a:cs typeface="Times New Roman" panose="02020503050405090304" pitchFamily="18" charset="0"/>
                    </a:rPr>
                    <a:t>ɑ-ketoglutarate</a:t>
                  </a:r>
                </a:p>
              </p:txBody>
            </p:sp>
          </p:grpSp>
          <p:sp>
            <p:nvSpPr>
              <p:cNvPr id="149" name="左弧形箭头 148"/>
              <p:cNvSpPr/>
              <p:nvPr/>
            </p:nvSpPr>
            <p:spPr>
              <a:xfrm rot="21180000" flipV="1">
                <a:off x="22" y="4396"/>
                <a:ext cx="2237" cy="4440"/>
              </a:xfrm>
              <a:prstGeom prst="curved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6" name="组合 165"/>
            <p:cNvGrpSpPr/>
            <p:nvPr/>
          </p:nvGrpSpPr>
          <p:grpSpPr>
            <a:xfrm>
              <a:off x="6555" y="5425"/>
              <a:ext cx="2300" cy="3618"/>
              <a:chOff x="6555" y="5425"/>
              <a:chExt cx="2300" cy="3618"/>
            </a:xfrm>
          </p:grpSpPr>
          <p:pic>
            <p:nvPicPr>
              <p:cNvPr id="156" name="图片 155"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9020000" flipV="1">
                <a:off x="6555" y="8099"/>
                <a:ext cx="1418" cy="944"/>
              </a:xfrm>
              <a:prstGeom prst="rect">
                <a:avLst/>
              </a:prstGeom>
            </p:spPr>
          </p:pic>
          <p:pic>
            <p:nvPicPr>
              <p:cNvPr id="157" name="图片 156"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300000" flipV="1">
                <a:off x="7464" y="5048"/>
                <a:ext cx="707" cy="1460"/>
              </a:xfrm>
              <a:prstGeom prst="rect">
                <a:avLst/>
              </a:prstGeom>
            </p:spPr>
          </p:pic>
          <p:sp>
            <p:nvSpPr>
              <p:cNvPr id="159" name="文本框 158"/>
              <p:cNvSpPr txBox="1"/>
              <p:nvPr/>
            </p:nvSpPr>
            <p:spPr>
              <a:xfrm>
                <a:off x="7847" y="7742"/>
                <a:ext cx="100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CO2</a:t>
                </a:r>
              </a:p>
            </p:txBody>
          </p:sp>
        </p:grpSp>
      </p:grpSp>
      <p:pic>
        <p:nvPicPr>
          <p:cNvPr id="160" name="图片 159"/>
          <p:cNvPicPr>
            <a:picLocks noChangeAspect="1"/>
          </p:cNvPicPr>
          <p:nvPr/>
        </p:nvPicPr>
        <p:blipFill>
          <a:blip r:embed="rId15"/>
          <a:srcRect t="37358" r="23755"/>
          <a:stretch>
            <a:fillRect/>
          </a:stretch>
        </p:blipFill>
        <p:spPr>
          <a:xfrm>
            <a:off x="9484995" y="4991100"/>
            <a:ext cx="2025650" cy="1279525"/>
          </a:xfrm>
          <a:prstGeom prst="rect">
            <a:avLst/>
          </a:prstGeom>
        </p:spPr>
      </p:pic>
      <p:sp>
        <p:nvSpPr>
          <p:cNvPr id="161" name="矩形 160"/>
          <p:cNvSpPr/>
          <p:nvPr/>
        </p:nvSpPr>
        <p:spPr>
          <a:xfrm>
            <a:off x="10822940" y="4502150"/>
            <a:ext cx="1097280" cy="94488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3" name="矩形 162"/>
          <p:cNvSpPr/>
          <p:nvPr/>
        </p:nvSpPr>
        <p:spPr>
          <a:xfrm>
            <a:off x="11294745" y="5393690"/>
            <a:ext cx="153670" cy="3683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65" name="图片 164"/>
          <p:cNvPicPr>
            <a:picLocks noChangeAspect="1"/>
          </p:cNvPicPr>
          <p:nvPr/>
        </p:nvPicPr>
        <p:blipFill>
          <a:blip r:embed="rId16"/>
          <a:stretch>
            <a:fillRect/>
          </a:stretch>
        </p:blipFill>
        <p:spPr>
          <a:xfrm>
            <a:off x="148590" y="1266825"/>
            <a:ext cx="1217930" cy="564515"/>
          </a:xfrm>
          <a:prstGeom prst="rect">
            <a:avLst/>
          </a:prstGeom>
        </p:spPr>
      </p:pic>
      <p:cxnSp>
        <p:nvCxnSpPr>
          <p:cNvPr id="190" name="曲线连接符 189"/>
          <p:cNvCxnSpPr>
            <a:stCxn id="41" idx="1"/>
            <a:endCxn id="144" idx="1"/>
          </p:cNvCxnSpPr>
          <p:nvPr/>
        </p:nvCxnSpPr>
        <p:spPr>
          <a:xfrm rot="10800000" flipH="1" flipV="1">
            <a:off x="3518535" y="2061210"/>
            <a:ext cx="666750" cy="370840"/>
          </a:xfrm>
          <a:prstGeom prst="curvedConnector3">
            <a:avLst>
              <a:gd name="adj1" fmla="val -35714"/>
            </a:avLst>
          </a:prstGeom>
          <a:ln w="12700" cmpd="sng">
            <a:tailEnd type="arrow"/>
          </a:ln>
        </p:spPr>
        <p:style>
          <a:lnRef idx="1">
            <a:schemeClr val="dk1"/>
          </a:lnRef>
          <a:fillRef idx="0">
            <a:schemeClr val="dk1"/>
          </a:fillRef>
          <a:effectRef idx="0">
            <a:schemeClr val="dk1"/>
          </a:effectRef>
          <a:fontRef idx="minor">
            <a:schemeClr val="tx1"/>
          </a:fontRef>
        </p:style>
      </p:cxnSp>
      <p:sp>
        <p:nvSpPr>
          <p:cNvPr id="191" name="矩形 190">
            <a:hlinkClick r:id="rId17" action="ppaction://hlinksldjump"/>
          </p:cNvPr>
          <p:cNvSpPr/>
          <p:nvPr/>
        </p:nvSpPr>
        <p:spPr>
          <a:xfrm>
            <a:off x="1506855" y="1140460"/>
            <a:ext cx="2011680" cy="922020"/>
          </a:xfrm>
          <a:prstGeom prst="rect">
            <a:avLst/>
          </a:prstGeom>
          <a:noFill/>
          <a:ln>
            <a:solidFill>
              <a:schemeClr val="accent5"/>
            </a:solidFill>
          </a:ln>
        </p:spPr>
        <p:txBody>
          <a:bodyPr wrap="square" rtlCol="0">
            <a:spAutoFit/>
          </a:bodyPr>
          <a:lstStyle/>
          <a:p>
            <a:pPr algn="ctr"/>
            <a:r>
              <a:rPr kumimoji="1" lang="en-US" altLang="zh-CN" b="1" dirty="0">
                <a:solidFill>
                  <a:schemeClr val="accent1"/>
                </a:solidFill>
                <a:latin typeface="Times New Roman" panose="02020503050405090304" pitchFamily="18" charset="0"/>
                <a:cs typeface="Times New Roman" panose="02020503050405090304" pitchFamily="18" charset="0"/>
              </a:rPr>
              <a:t>Oxidative decarboxylation of pyruvate</a:t>
            </a:r>
          </a:p>
        </p:txBody>
      </p:sp>
      <p:pic>
        <p:nvPicPr>
          <p:cNvPr id="192" name="图片 191"/>
          <p:cNvPicPr>
            <a:picLocks noChangeAspect="1"/>
          </p:cNvPicPr>
          <p:nvPr/>
        </p:nvPicPr>
        <p:blipFill>
          <a:blip r:embed="rId18">
            <a:lum contrast="18000"/>
          </a:blip>
          <a:stretch>
            <a:fillRect/>
          </a:stretch>
        </p:blipFill>
        <p:spPr>
          <a:xfrm>
            <a:off x="5241290" y="1140460"/>
            <a:ext cx="1264285" cy="674370"/>
          </a:xfrm>
          <a:prstGeom prst="rect">
            <a:avLst/>
          </a:prstGeom>
        </p:spPr>
      </p:pic>
      <p:sp>
        <p:nvSpPr>
          <p:cNvPr id="194" name="文本框 193">
            <a:hlinkClick r:id="rId19" action="ppaction://hlinksldjump"/>
          </p:cNvPr>
          <p:cNvSpPr txBox="1"/>
          <p:nvPr/>
        </p:nvSpPr>
        <p:spPr>
          <a:xfrm>
            <a:off x="6304280" y="2077085"/>
            <a:ext cx="2227580" cy="645160"/>
          </a:xfrm>
          <a:prstGeom prst="rect">
            <a:avLst/>
          </a:prstGeom>
          <a:noFill/>
          <a:ln>
            <a:solidFill>
              <a:schemeClr val="accent5"/>
            </a:solidFill>
          </a:ln>
        </p:spPr>
        <p:txBody>
          <a:bodyPr wrap="none" rtlCol="0">
            <a:spAutoFit/>
          </a:bodyPr>
          <a:lstStyle/>
          <a:p>
            <a:pPr algn="ctr"/>
            <a:r>
              <a:rPr kumimoji="1" lang="en-US" altLang="zh-CN" b="1" dirty="0">
                <a:solidFill>
                  <a:schemeClr val="accent5">
                    <a:lumMod val="75000"/>
                  </a:schemeClr>
                </a:solidFill>
                <a:latin typeface="Times New Roman" panose="02020503050405090304" pitchFamily="18" charset="0"/>
                <a:cs typeface="Times New Roman" panose="02020503050405090304" pitchFamily="18" charset="0"/>
              </a:rPr>
              <a:t>Entry of some </a:t>
            </a:r>
          </a:p>
          <a:p>
            <a:pPr algn="ctr"/>
            <a:r>
              <a:rPr kumimoji="1" lang="en-US" altLang="zh-CN" b="1" dirty="0">
                <a:solidFill>
                  <a:schemeClr val="accent5">
                    <a:lumMod val="75000"/>
                  </a:schemeClr>
                </a:solidFill>
                <a:latin typeface="Times New Roman" panose="02020503050405090304" pitchFamily="18" charset="0"/>
                <a:cs typeface="Times New Roman" panose="02020503050405090304" pitchFamily="18" charset="0"/>
              </a:rPr>
              <a:t>other carbohydrates </a:t>
            </a:r>
          </a:p>
        </p:txBody>
      </p:sp>
      <p:sp>
        <p:nvSpPr>
          <p:cNvPr id="62" name="操作按钮: 后退或上一个 61">
            <a:hlinkClick r:id="rId20" action="ppaction://hlinksldjump" highlightClick="1"/>
            <a:extLst>
              <a:ext uri="{FF2B5EF4-FFF2-40B4-BE49-F238E27FC236}">
                <a16:creationId xmlns:a16="http://schemas.microsoft.com/office/drawing/2014/main" id="{7CD1B161-5287-2948-B065-128DFF21B622}"/>
              </a:ext>
            </a:extLst>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463454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heel(1)">
                                      <p:cBhvr>
                                        <p:cTn id="10" dur="2000"/>
                                        <p:tgtEl>
                                          <p:spTgt spid="35"/>
                                        </p:tgtEl>
                                      </p:cBhvr>
                                    </p:animEffect>
                                  </p:childTnLst>
                                </p:cTn>
                              </p:par>
                            </p:childTnLst>
                          </p:cTn>
                        </p:par>
                        <p:par>
                          <p:cTn id="11" fill="hold">
                            <p:stCondLst>
                              <p:cond delay="2000"/>
                            </p:stCondLst>
                            <p:childTnLst>
                              <p:par>
                                <p:cTn id="12" presetID="21" presetClass="entr" presetSubtype="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par>
                          <p:cTn id="15" fill="hold">
                            <p:stCondLst>
                              <p:cond delay="4000"/>
                            </p:stCondLst>
                            <p:childTnLst>
                              <p:par>
                                <p:cTn id="16" presetID="21" presetClass="entr" presetSubtype="1"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par>
                          <p:cTn id="19" fill="hold">
                            <p:stCondLst>
                              <p:cond delay="6000"/>
                            </p:stCondLst>
                            <p:childTnLst>
                              <p:par>
                                <p:cTn id="20" presetID="21" presetClass="entr" presetSubtype="1"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heel(1)">
                                      <p:cBhvr>
                                        <p:cTn id="22" dur="2000"/>
                                        <p:tgtEl>
                                          <p:spTgt spid="33"/>
                                        </p:tgtEl>
                                      </p:cBhvr>
                                    </p:animEffect>
                                  </p:childTnLst>
                                </p:cTn>
                              </p:par>
                            </p:childTnLst>
                          </p:cTn>
                        </p:par>
                        <p:par>
                          <p:cTn id="23" fill="hold">
                            <p:stCondLst>
                              <p:cond delay="8000"/>
                            </p:stCondLst>
                            <p:childTnLst>
                              <p:par>
                                <p:cTn id="24" presetID="21" presetClass="entr" presetSubtype="1"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heel(1)">
                                      <p:cBhvr>
                                        <p:cTn id="26" dur="2000"/>
                                        <p:tgtEl>
                                          <p:spTgt spid="30"/>
                                        </p:tgtEl>
                                      </p:cBhvr>
                                    </p:animEffect>
                                  </p:childTnLst>
                                </p:cTn>
                              </p:par>
                            </p:childTnLst>
                          </p:cTn>
                        </p:par>
                        <p:par>
                          <p:cTn id="27" fill="hold">
                            <p:stCondLst>
                              <p:cond delay="10000"/>
                            </p:stCondLst>
                            <p:childTnLst>
                              <p:par>
                                <p:cTn id="28" presetID="21" presetClass="entr" presetSubtype="1"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heel(1)">
                                      <p:cBhvr>
                                        <p:cTn id="30" dur="2000"/>
                                        <p:tgtEl>
                                          <p:spTgt spid="38"/>
                                        </p:tgtEl>
                                      </p:cBhvr>
                                    </p:animEffect>
                                  </p:childTnLst>
                                </p:cTn>
                              </p:par>
                            </p:childTnLst>
                          </p:cTn>
                        </p:par>
                        <p:par>
                          <p:cTn id="31" fill="hold">
                            <p:stCondLst>
                              <p:cond delay="12000"/>
                            </p:stCondLst>
                            <p:childTnLst>
                              <p:par>
                                <p:cTn id="32" presetID="21" presetClass="entr" presetSubtype="1"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heel(1)">
                                      <p:cBhvr>
                                        <p:cTn id="34" dur="2000"/>
                                        <p:tgtEl>
                                          <p:spTgt spid="40"/>
                                        </p:tgtEl>
                                      </p:cBhvr>
                                    </p:animEffect>
                                  </p:childTnLst>
                                </p:cTn>
                              </p:par>
                            </p:childTnLst>
                          </p:cTn>
                        </p:par>
                        <p:par>
                          <p:cTn id="35" fill="hold">
                            <p:stCondLst>
                              <p:cond delay="14000"/>
                            </p:stCondLst>
                            <p:childTnLst>
                              <p:par>
                                <p:cTn id="36" presetID="21" presetClass="entr" presetSubtype="1"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heel(1)">
                                      <p:cBhvr>
                                        <p:cTn id="38" dur="2000"/>
                                        <p:tgtEl>
                                          <p:spTgt spid="43"/>
                                        </p:tgtEl>
                                      </p:cBhvr>
                                    </p:animEffect>
                                  </p:childTnLst>
                                </p:cTn>
                              </p:par>
                            </p:childTnLst>
                          </p:cTn>
                        </p:par>
                        <p:par>
                          <p:cTn id="39" fill="hold">
                            <p:stCondLst>
                              <p:cond delay="16000"/>
                            </p:stCondLst>
                            <p:childTnLst>
                              <p:par>
                                <p:cTn id="40" presetID="21" presetClass="entr" presetSubtype="1" fill="hold" nodeType="after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wheel(1)">
                                      <p:cBhvr>
                                        <p:cTn id="42" dur="2000"/>
                                        <p:tgtEl>
                                          <p:spTgt spid="192"/>
                                        </p:tgtEl>
                                      </p:cBhvr>
                                    </p:animEffect>
                                  </p:childTnLst>
                                </p:cTn>
                              </p:par>
                            </p:childTnLst>
                          </p:cTn>
                        </p:par>
                        <p:par>
                          <p:cTn id="43" fill="hold">
                            <p:stCondLst>
                              <p:cond delay="18000"/>
                            </p:stCondLst>
                            <p:childTnLst>
                              <p:par>
                                <p:cTn id="44" presetID="21" presetClass="entr" presetSubtype="1" fill="hold" grpId="0" nodeType="afterEffect">
                                  <p:stCondLst>
                                    <p:cond delay="0"/>
                                  </p:stCondLst>
                                  <p:childTnLst>
                                    <p:set>
                                      <p:cBhvr>
                                        <p:cTn id="45" dur="1" fill="hold">
                                          <p:stCondLst>
                                            <p:cond delay="0"/>
                                          </p:stCondLst>
                                        </p:cTn>
                                        <p:tgtEl>
                                          <p:spTgt spid="194"/>
                                        </p:tgtEl>
                                        <p:attrNameLst>
                                          <p:attrName>style.visibility</p:attrName>
                                        </p:attrNameLst>
                                      </p:cBhvr>
                                      <p:to>
                                        <p:strVal val="visible"/>
                                      </p:to>
                                    </p:set>
                                    <p:animEffect transition="in" filter="wheel(1)">
                                      <p:cBhvr>
                                        <p:cTn id="46" dur="2000"/>
                                        <p:tgtEl>
                                          <p:spTgt spid="194"/>
                                        </p:tgtEl>
                                      </p:cBhvr>
                                    </p:animEffect>
                                  </p:childTnLst>
                                </p:cTn>
                              </p:par>
                            </p:childTnLst>
                          </p:cTn>
                        </p:par>
                        <p:par>
                          <p:cTn id="47" fill="hold">
                            <p:stCondLst>
                              <p:cond delay="20000"/>
                            </p:stCondLst>
                            <p:childTnLst>
                              <p:par>
                                <p:cTn id="48" presetID="21" presetClass="entr" presetSubtype="1"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heel(1)">
                                      <p:cBhvr>
                                        <p:cTn id="50" dur="2000"/>
                                        <p:tgtEl>
                                          <p:spTgt spid="24"/>
                                        </p:tgtEl>
                                      </p:cBhvr>
                                    </p:animEffect>
                                  </p:childTnLst>
                                </p:cTn>
                              </p:par>
                            </p:childTnLst>
                          </p:cTn>
                        </p:par>
                        <p:par>
                          <p:cTn id="51" fill="hold">
                            <p:stCondLst>
                              <p:cond delay="22000"/>
                            </p:stCondLst>
                            <p:childTnLst>
                              <p:par>
                                <p:cTn id="52" presetID="21" presetClass="entr" presetSubtype="1"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heel(1)">
                                      <p:cBhvr>
                                        <p:cTn id="54" dur="2000"/>
                                        <p:tgtEl>
                                          <p:spTgt spid="27"/>
                                        </p:tgtEl>
                                      </p:cBhvr>
                                    </p:animEffect>
                                  </p:childTnLst>
                                </p:cTn>
                              </p:par>
                            </p:childTnLst>
                          </p:cTn>
                        </p:par>
                        <p:par>
                          <p:cTn id="55" fill="hold">
                            <p:stCondLst>
                              <p:cond delay="24000"/>
                            </p:stCondLst>
                            <p:childTnLst>
                              <p:par>
                                <p:cTn id="56" presetID="21" presetClass="entr" presetSubtype="1"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heel(1)">
                                      <p:cBhvr>
                                        <p:cTn id="58" dur="2000"/>
                                        <p:tgtEl>
                                          <p:spTgt spid="32"/>
                                        </p:tgtEl>
                                      </p:cBhvr>
                                    </p:animEffect>
                                  </p:childTnLst>
                                </p:cTn>
                              </p:par>
                            </p:childTnLst>
                          </p:cTn>
                        </p:par>
                        <p:par>
                          <p:cTn id="59" fill="hold">
                            <p:stCondLst>
                              <p:cond delay="26000"/>
                            </p:stCondLst>
                            <p:childTnLst>
                              <p:par>
                                <p:cTn id="60" presetID="21" presetClass="entr" presetSubtype="1"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wheel(1)">
                                      <p:cBhvr>
                                        <p:cTn id="62" dur="2000"/>
                                        <p:tgtEl>
                                          <p:spTgt spid="86"/>
                                        </p:tgtEl>
                                      </p:cBhvr>
                                    </p:animEffect>
                                  </p:childTnLst>
                                </p:cTn>
                              </p:par>
                            </p:childTnLst>
                          </p:cTn>
                        </p:par>
                        <p:par>
                          <p:cTn id="63" fill="hold">
                            <p:stCondLst>
                              <p:cond delay="28000"/>
                            </p:stCondLst>
                            <p:childTnLst>
                              <p:par>
                                <p:cTn id="64" presetID="21" presetClass="entr" presetSubtype="1" fill="hold" nodeType="afterEffect">
                                  <p:stCondLst>
                                    <p:cond delay="0"/>
                                  </p:stCondLst>
                                  <p:childTnLst>
                                    <p:set>
                                      <p:cBhvr>
                                        <p:cTn id="65" dur="1" fill="hold">
                                          <p:stCondLst>
                                            <p:cond delay="0"/>
                                          </p:stCondLst>
                                        </p:cTn>
                                        <p:tgtEl>
                                          <p:spTgt spid="160"/>
                                        </p:tgtEl>
                                        <p:attrNameLst>
                                          <p:attrName>style.visibility</p:attrName>
                                        </p:attrNameLst>
                                      </p:cBhvr>
                                      <p:to>
                                        <p:strVal val="visible"/>
                                      </p:to>
                                    </p:set>
                                    <p:animEffect transition="in" filter="wheel(1)">
                                      <p:cBhvr>
                                        <p:cTn id="66" dur="2000"/>
                                        <p:tgtEl>
                                          <p:spTgt spid="160"/>
                                        </p:tgtEl>
                                      </p:cBhvr>
                                    </p:animEffect>
                                  </p:childTnLst>
                                </p:cTn>
                              </p:par>
                            </p:childTnLst>
                          </p:cTn>
                        </p:par>
                        <p:par>
                          <p:cTn id="67" fill="hold">
                            <p:stCondLst>
                              <p:cond delay="30000"/>
                            </p:stCondLst>
                            <p:childTnLst>
                              <p:par>
                                <p:cTn id="68" presetID="21" presetClass="entr" presetSubtype="1" fill="hold" grpId="0" nodeType="after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wheel(1)">
                                      <p:cBhvr>
                                        <p:cTn id="70" dur="2000"/>
                                        <p:tgtEl>
                                          <p:spTgt spid="163"/>
                                        </p:tgtEl>
                                      </p:cBhvr>
                                    </p:animEffect>
                                  </p:childTnLst>
                                </p:cTn>
                              </p:par>
                            </p:childTnLst>
                          </p:cTn>
                        </p:par>
                        <p:par>
                          <p:cTn id="71" fill="hold">
                            <p:stCondLst>
                              <p:cond delay="32000"/>
                            </p:stCondLst>
                            <p:childTnLst>
                              <p:par>
                                <p:cTn id="72" presetID="21" presetClass="entr" presetSubtype="1" fill="hold" nodeType="after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heel(1)">
                                      <p:cBhvr>
                                        <p:cTn id="74" dur="2000"/>
                                        <p:tgtEl>
                                          <p:spTgt spid="83"/>
                                        </p:tgtEl>
                                      </p:cBhvr>
                                    </p:animEffect>
                                  </p:childTnLst>
                                </p:cTn>
                              </p:par>
                            </p:childTnLst>
                          </p:cTn>
                        </p:par>
                        <p:par>
                          <p:cTn id="75" fill="hold">
                            <p:stCondLst>
                              <p:cond delay="34000"/>
                            </p:stCondLst>
                            <p:childTnLst>
                              <p:par>
                                <p:cTn id="76" presetID="21" presetClass="entr" presetSubtype="1" fill="hold" nodeType="afterEffect">
                                  <p:stCondLst>
                                    <p:cond delay="0"/>
                                  </p:stCondLst>
                                  <p:childTnLst>
                                    <p:set>
                                      <p:cBhvr>
                                        <p:cTn id="77" dur="1" fill="hold">
                                          <p:stCondLst>
                                            <p:cond delay="0"/>
                                          </p:stCondLst>
                                        </p:cTn>
                                        <p:tgtEl>
                                          <p:spTgt spid="84"/>
                                        </p:tgtEl>
                                        <p:attrNameLst>
                                          <p:attrName>style.visibility</p:attrName>
                                        </p:attrNameLst>
                                      </p:cBhvr>
                                      <p:to>
                                        <p:strVal val="visible"/>
                                      </p:to>
                                    </p:set>
                                    <p:animEffect transition="in" filter="wheel(1)">
                                      <p:cBhvr>
                                        <p:cTn id="78" dur="2000"/>
                                        <p:tgtEl>
                                          <p:spTgt spid="84"/>
                                        </p:tgtEl>
                                      </p:cBhvr>
                                    </p:animEffect>
                                  </p:childTnLst>
                                </p:cTn>
                              </p:par>
                            </p:childTnLst>
                          </p:cTn>
                        </p:par>
                        <p:par>
                          <p:cTn id="79" fill="hold">
                            <p:stCondLst>
                              <p:cond delay="36000"/>
                            </p:stCondLst>
                            <p:childTnLst>
                              <p:par>
                                <p:cTn id="80" presetID="21" presetClass="entr" presetSubtype="1" fill="hold" grpId="0" nodeType="after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wheel(1)">
                                      <p:cBhvr>
                                        <p:cTn id="82" dur="2000"/>
                                        <p:tgtEl>
                                          <p:spTgt spid="87"/>
                                        </p:tgtEl>
                                      </p:cBhvr>
                                    </p:animEffect>
                                  </p:childTnLst>
                                </p:cTn>
                              </p:par>
                            </p:childTnLst>
                          </p:cTn>
                        </p:par>
                        <p:par>
                          <p:cTn id="83" fill="hold">
                            <p:stCondLst>
                              <p:cond delay="38000"/>
                            </p:stCondLst>
                            <p:childTnLst>
                              <p:par>
                                <p:cTn id="84" presetID="21" presetClass="entr" presetSubtype="1" fill="hold" grpId="0" nodeType="after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wheel(1)">
                                      <p:cBhvr>
                                        <p:cTn id="86" dur="2000"/>
                                        <p:tgtEl>
                                          <p:spTgt spid="88"/>
                                        </p:tgtEl>
                                      </p:cBhvr>
                                    </p:animEffect>
                                  </p:childTnLst>
                                </p:cTn>
                              </p:par>
                            </p:childTnLst>
                          </p:cTn>
                        </p:par>
                        <p:par>
                          <p:cTn id="87" fill="hold">
                            <p:stCondLst>
                              <p:cond delay="40000"/>
                            </p:stCondLst>
                            <p:childTnLst>
                              <p:par>
                                <p:cTn id="88" presetID="21" presetClass="entr" presetSubtype="1" fill="hold" grpId="0" nodeType="after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wheel(1)">
                                      <p:cBhvr>
                                        <p:cTn id="90" dur="2000"/>
                                        <p:tgtEl>
                                          <p:spTgt spid="89"/>
                                        </p:tgtEl>
                                      </p:cBhvr>
                                    </p:animEffect>
                                  </p:childTnLst>
                                </p:cTn>
                              </p:par>
                            </p:childTnLst>
                          </p:cTn>
                        </p:par>
                        <p:par>
                          <p:cTn id="91" fill="hold">
                            <p:stCondLst>
                              <p:cond delay="42000"/>
                            </p:stCondLst>
                            <p:childTnLst>
                              <p:par>
                                <p:cTn id="92" presetID="21" presetClass="entr" presetSubtype="1" fill="hold" nodeType="afterEffect">
                                  <p:stCondLst>
                                    <p:cond delay="0"/>
                                  </p:stCondLst>
                                  <p:childTnLst>
                                    <p:set>
                                      <p:cBhvr>
                                        <p:cTn id="93" dur="1" fill="hold">
                                          <p:stCondLst>
                                            <p:cond delay="0"/>
                                          </p:stCondLst>
                                        </p:cTn>
                                        <p:tgtEl>
                                          <p:spTgt spid="101"/>
                                        </p:tgtEl>
                                        <p:attrNameLst>
                                          <p:attrName>style.visibility</p:attrName>
                                        </p:attrNameLst>
                                      </p:cBhvr>
                                      <p:to>
                                        <p:strVal val="visible"/>
                                      </p:to>
                                    </p:set>
                                    <p:animEffect transition="in" filter="wheel(1)">
                                      <p:cBhvr>
                                        <p:cTn id="94" dur="2000"/>
                                        <p:tgtEl>
                                          <p:spTgt spid="101"/>
                                        </p:tgtEl>
                                      </p:cBhvr>
                                    </p:animEffect>
                                  </p:childTnLst>
                                </p:cTn>
                              </p:par>
                            </p:childTnLst>
                          </p:cTn>
                        </p:par>
                        <p:par>
                          <p:cTn id="95" fill="hold">
                            <p:stCondLst>
                              <p:cond delay="44000"/>
                            </p:stCondLst>
                            <p:childTnLst>
                              <p:par>
                                <p:cTn id="96" presetID="21" presetClass="entr" presetSubtype="1" fill="hold" nodeType="afterEffect">
                                  <p:stCondLst>
                                    <p:cond delay="0"/>
                                  </p:stCondLst>
                                  <p:childTnLst>
                                    <p:set>
                                      <p:cBhvr>
                                        <p:cTn id="97" dur="1" fill="hold">
                                          <p:stCondLst>
                                            <p:cond delay="0"/>
                                          </p:stCondLst>
                                        </p:cTn>
                                        <p:tgtEl>
                                          <p:spTgt spid="102"/>
                                        </p:tgtEl>
                                        <p:attrNameLst>
                                          <p:attrName>style.visibility</p:attrName>
                                        </p:attrNameLst>
                                      </p:cBhvr>
                                      <p:to>
                                        <p:strVal val="visible"/>
                                      </p:to>
                                    </p:set>
                                    <p:animEffect transition="in" filter="wheel(1)">
                                      <p:cBhvr>
                                        <p:cTn id="98" dur="2000"/>
                                        <p:tgtEl>
                                          <p:spTgt spid="102"/>
                                        </p:tgtEl>
                                      </p:cBhvr>
                                    </p:animEffect>
                                  </p:childTnLst>
                                </p:cTn>
                              </p:par>
                            </p:childTnLst>
                          </p:cTn>
                        </p:par>
                        <p:par>
                          <p:cTn id="99" fill="hold">
                            <p:stCondLst>
                              <p:cond delay="46000"/>
                            </p:stCondLst>
                            <p:childTnLst>
                              <p:par>
                                <p:cTn id="100" presetID="21" presetClass="entr" presetSubtype="1" fill="hold" nodeType="after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wheel(1)">
                                      <p:cBhvr>
                                        <p:cTn id="102" dur="2000"/>
                                        <p:tgtEl>
                                          <p:spTgt spid="103"/>
                                        </p:tgtEl>
                                      </p:cBhvr>
                                    </p:animEffect>
                                  </p:childTnLst>
                                </p:cTn>
                              </p:par>
                            </p:childTnLst>
                          </p:cTn>
                        </p:par>
                        <p:par>
                          <p:cTn id="103" fill="hold">
                            <p:stCondLst>
                              <p:cond delay="48000"/>
                            </p:stCondLst>
                            <p:childTnLst>
                              <p:par>
                                <p:cTn id="104" presetID="21" presetClass="entr" presetSubtype="1" fill="hold" grpId="0" nodeType="afterEffect">
                                  <p:stCondLst>
                                    <p:cond delay="0"/>
                                  </p:stCondLst>
                                  <p:childTnLst>
                                    <p:set>
                                      <p:cBhvr>
                                        <p:cTn id="105" dur="1" fill="hold">
                                          <p:stCondLst>
                                            <p:cond delay="0"/>
                                          </p:stCondLst>
                                        </p:cTn>
                                        <p:tgtEl>
                                          <p:spTgt spid="144"/>
                                        </p:tgtEl>
                                        <p:attrNameLst>
                                          <p:attrName>style.visibility</p:attrName>
                                        </p:attrNameLst>
                                      </p:cBhvr>
                                      <p:to>
                                        <p:strVal val="visible"/>
                                      </p:to>
                                    </p:set>
                                    <p:animEffect transition="in" filter="wheel(1)">
                                      <p:cBhvr>
                                        <p:cTn id="106" dur="2000"/>
                                        <p:tgtEl>
                                          <p:spTgt spid="144"/>
                                        </p:tgtEl>
                                      </p:cBhvr>
                                    </p:animEffect>
                                  </p:childTnLst>
                                </p:cTn>
                              </p:par>
                            </p:childTnLst>
                          </p:cTn>
                        </p:par>
                        <p:par>
                          <p:cTn id="107" fill="hold">
                            <p:stCondLst>
                              <p:cond delay="50000"/>
                            </p:stCondLst>
                            <p:childTnLst>
                              <p:par>
                                <p:cTn id="108" presetID="21" presetClass="entr" presetSubtype="1" fill="hold" nodeType="after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wheel(1)">
                                      <p:cBhvr>
                                        <p:cTn id="110" dur="2000"/>
                                        <p:tgtEl>
                                          <p:spTgt spid="47"/>
                                        </p:tgtEl>
                                      </p:cBhvr>
                                    </p:animEffect>
                                  </p:childTnLst>
                                </p:cTn>
                              </p:par>
                            </p:childTnLst>
                          </p:cTn>
                        </p:par>
                        <p:par>
                          <p:cTn id="111" fill="hold">
                            <p:stCondLst>
                              <p:cond delay="52000"/>
                            </p:stCondLst>
                            <p:childTnLst>
                              <p:par>
                                <p:cTn id="112" presetID="21" presetClass="entr" presetSubtype="1" fill="hold" nodeType="afterEffect">
                                  <p:stCondLst>
                                    <p:cond delay="0"/>
                                  </p:stCondLst>
                                  <p:childTnLst>
                                    <p:set>
                                      <p:cBhvr>
                                        <p:cTn id="113" dur="1" fill="hold">
                                          <p:stCondLst>
                                            <p:cond delay="0"/>
                                          </p:stCondLst>
                                        </p:cTn>
                                        <p:tgtEl>
                                          <p:spTgt spid="165"/>
                                        </p:tgtEl>
                                        <p:attrNameLst>
                                          <p:attrName>style.visibility</p:attrName>
                                        </p:attrNameLst>
                                      </p:cBhvr>
                                      <p:to>
                                        <p:strVal val="visible"/>
                                      </p:to>
                                    </p:set>
                                    <p:animEffect transition="in" filter="wheel(1)">
                                      <p:cBhvr>
                                        <p:cTn id="114" dur="2000"/>
                                        <p:tgtEl>
                                          <p:spTgt spid="165"/>
                                        </p:tgtEl>
                                      </p:cBhvr>
                                    </p:animEffect>
                                  </p:childTnLst>
                                </p:cTn>
                              </p:par>
                            </p:childTnLst>
                          </p:cTn>
                        </p:par>
                        <p:par>
                          <p:cTn id="115" fill="hold">
                            <p:stCondLst>
                              <p:cond delay="54000"/>
                            </p:stCondLst>
                            <p:childTnLst>
                              <p:par>
                                <p:cTn id="116" presetID="21" presetClass="entr" presetSubtype="1" fill="hold" nodeType="afterEffect">
                                  <p:stCondLst>
                                    <p:cond delay="0"/>
                                  </p:stCondLst>
                                  <p:childTnLst>
                                    <p:set>
                                      <p:cBhvr>
                                        <p:cTn id="117" dur="1" fill="hold">
                                          <p:stCondLst>
                                            <p:cond delay="0"/>
                                          </p:stCondLst>
                                        </p:cTn>
                                        <p:tgtEl>
                                          <p:spTgt spid="190"/>
                                        </p:tgtEl>
                                        <p:attrNameLst>
                                          <p:attrName>style.visibility</p:attrName>
                                        </p:attrNameLst>
                                      </p:cBhvr>
                                      <p:to>
                                        <p:strVal val="visible"/>
                                      </p:to>
                                    </p:set>
                                    <p:animEffect transition="in" filter="wheel(1)">
                                      <p:cBhvr>
                                        <p:cTn id="118" dur="2000"/>
                                        <p:tgtEl>
                                          <p:spTgt spid="190"/>
                                        </p:tgtEl>
                                      </p:cBhvr>
                                    </p:animEffect>
                                  </p:childTnLst>
                                </p:cTn>
                              </p:par>
                            </p:childTnLst>
                          </p:cTn>
                        </p:par>
                        <p:par>
                          <p:cTn id="119" fill="hold">
                            <p:stCondLst>
                              <p:cond delay="56000"/>
                            </p:stCondLst>
                            <p:childTnLst>
                              <p:par>
                                <p:cTn id="120" presetID="21" presetClass="entr" presetSubtype="1" fill="hold" grpId="0" nodeType="afterEffect">
                                  <p:stCondLst>
                                    <p:cond delay="0"/>
                                  </p:stCondLst>
                                  <p:childTnLst>
                                    <p:set>
                                      <p:cBhvr>
                                        <p:cTn id="121" dur="1" fill="hold">
                                          <p:stCondLst>
                                            <p:cond delay="0"/>
                                          </p:stCondLst>
                                        </p:cTn>
                                        <p:tgtEl>
                                          <p:spTgt spid="191"/>
                                        </p:tgtEl>
                                        <p:attrNameLst>
                                          <p:attrName>style.visibility</p:attrName>
                                        </p:attrNameLst>
                                      </p:cBhvr>
                                      <p:to>
                                        <p:strVal val="visible"/>
                                      </p:to>
                                    </p:set>
                                    <p:animEffect transition="in" filter="wheel(1)">
                                      <p:cBhvr>
                                        <p:cTn id="122" dur="2000"/>
                                        <p:tgtEl>
                                          <p:spTgt spid="191"/>
                                        </p:tgtEl>
                                      </p:cBhvr>
                                    </p:animEffect>
                                  </p:childTnLst>
                                </p:cTn>
                              </p:par>
                            </p:childTnLst>
                          </p:cTn>
                        </p:par>
                        <p:par>
                          <p:cTn id="123" fill="hold">
                            <p:stCondLst>
                              <p:cond delay="58000"/>
                            </p:stCondLst>
                            <p:childTnLst>
                              <p:par>
                                <p:cTn id="124" presetID="21" presetClass="entr" presetSubtype="1" fill="hold" nodeType="afterEffect">
                                  <p:stCondLst>
                                    <p:cond delay="0"/>
                                  </p:stCondLst>
                                  <p:childTnLst>
                                    <p:set>
                                      <p:cBhvr>
                                        <p:cTn id="125" dur="1" fill="hold">
                                          <p:stCondLst>
                                            <p:cond delay="0"/>
                                          </p:stCondLst>
                                        </p:cTn>
                                        <p:tgtEl>
                                          <p:spTgt spid="103"/>
                                        </p:tgtEl>
                                        <p:attrNameLst>
                                          <p:attrName>style.visibility</p:attrName>
                                        </p:attrNameLst>
                                      </p:cBhvr>
                                      <p:to>
                                        <p:strVal val="visible"/>
                                      </p:to>
                                    </p:set>
                                    <p:animEffect transition="in" filter="wheel(1)">
                                      <p:cBhvr>
                                        <p:cTn id="126" dur="250"/>
                                        <p:tgtEl>
                                          <p:spTgt spid="103"/>
                                        </p:tgtEl>
                                      </p:cBhvr>
                                    </p:animEffect>
                                  </p:childTnLst>
                                </p:cTn>
                              </p:par>
                            </p:childTnLst>
                          </p:cTn>
                        </p:par>
                        <p:par>
                          <p:cTn id="127" fill="hold">
                            <p:stCondLst>
                              <p:cond delay="58250"/>
                            </p:stCondLst>
                            <p:childTnLst>
                              <p:par>
                                <p:cTn id="128" presetID="21" presetClass="entr" presetSubtype="1" fill="hold" grpId="1" nodeType="afterEffect">
                                  <p:stCondLst>
                                    <p:cond delay="0"/>
                                  </p:stCondLst>
                                  <p:childTnLst>
                                    <p:set>
                                      <p:cBhvr>
                                        <p:cTn id="129" dur="1" fill="hold">
                                          <p:stCondLst>
                                            <p:cond delay="0"/>
                                          </p:stCondLst>
                                        </p:cTn>
                                        <p:tgtEl>
                                          <p:spTgt spid="144"/>
                                        </p:tgtEl>
                                        <p:attrNameLst>
                                          <p:attrName>style.visibility</p:attrName>
                                        </p:attrNameLst>
                                      </p:cBhvr>
                                      <p:to>
                                        <p:strVal val="visible"/>
                                      </p:to>
                                    </p:set>
                                    <p:animEffect transition="in" filter="wheel(1)">
                                      <p:cBhvr>
                                        <p:cTn id="130" dur="250"/>
                                        <p:tgtEl>
                                          <p:spTgt spid="144"/>
                                        </p:tgtEl>
                                      </p:cBhvr>
                                    </p:animEffect>
                                  </p:childTnLst>
                                </p:cTn>
                              </p:par>
                            </p:childTnLst>
                          </p:cTn>
                        </p:par>
                        <p:par>
                          <p:cTn id="131" fill="hold">
                            <p:stCondLst>
                              <p:cond delay="58500"/>
                            </p:stCondLst>
                            <p:childTnLst>
                              <p:par>
                                <p:cTn id="132" presetID="21" presetClass="entr" presetSubtype="1" fill="hold" nodeType="afterEffect">
                                  <p:stCondLst>
                                    <p:cond delay="0"/>
                                  </p:stCondLst>
                                  <p:childTnLst>
                                    <p:set>
                                      <p:cBhvr>
                                        <p:cTn id="133" dur="1" fill="hold">
                                          <p:stCondLst>
                                            <p:cond delay="0"/>
                                          </p:stCondLst>
                                        </p:cTn>
                                        <p:tgtEl>
                                          <p:spTgt spid="150"/>
                                        </p:tgtEl>
                                        <p:attrNameLst>
                                          <p:attrName>style.visibility</p:attrName>
                                        </p:attrNameLst>
                                      </p:cBhvr>
                                      <p:to>
                                        <p:strVal val="visible"/>
                                      </p:to>
                                    </p:set>
                                    <p:animEffect transition="in" filter="wheel(1)">
                                      <p:cBhvr>
                                        <p:cTn id="134" dur="250"/>
                                        <p:tgtEl>
                                          <p:spTgt spid="150"/>
                                        </p:tgtEl>
                                      </p:cBhvr>
                                    </p:animEffect>
                                  </p:childTnLst>
                                </p:cTn>
                              </p:par>
                            </p:childTnLst>
                          </p:cTn>
                        </p:par>
                        <p:par>
                          <p:cTn id="135" fill="hold">
                            <p:stCondLst>
                              <p:cond delay="58750"/>
                            </p:stCondLst>
                            <p:childTnLst>
                              <p:par>
                                <p:cTn id="136" presetID="21" presetClass="entr" presetSubtype="1" fill="hold" nodeType="afterEffect">
                                  <p:stCondLst>
                                    <p:cond delay="0"/>
                                  </p:stCondLst>
                                  <p:childTnLst>
                                    <p:set>
                                      <p:cBhvr>
                                        <p:cTn id="137" dur="1" fill="hold">
                                          <p:stCondLst>
                                            <p:cond delay="0"/>
                                          </p:stCondLst>
                                        </p:cTn>
                                        <p:tgtEl>
                                          <p:spTgt spid="155"/>
                                        </p:tgtEl>
                                        <p:attrNameLst>
                                          <p:attrName>style.visibility</p:attrName>
                                        </p:attrNameLst>
                                      </p:cBhvr>
                                      <p:to>
                                        <p:strVal val="visible"/>
                                      </p:to>
                                    </p:set>
                                    <p:animEffect transition="in" filter="wheel(1)">
                                      <p:cBhvr>
                                        <p:cTn id="138" dur="250"/>
                                        <p:tgtEl>
                                          <p:spTgt spid="155"/>
                                        </p:tgtEl>
                                      </p:cBhvr>
                                    </p:animEffect>
                                  </p:childTnLst>
                                </p:cTn>
                              </p:par>
                            </p:childTnLst>
                          </p:cTn>
                        </p:par>
                        <p:par>
                          <p:cTn id="139" fill="hold">
                            <p:stCondLst>
                              <p:cond delay="59000"/>
                            </p:stCondLst>
                            <p:childTnLst>
                              <p:par>
                                <p:cTn id="140" presetID="21" presetClass="entr" presetSubtype="1" fill="hold" nodeType="afterEffect">
                                  <p:stCondLst>
                                    <p:cond delay="0"/>
                                  </p:stCondLst>
                                  <p:childTnLst>
                                    <p:set>
                                      <p:cBhvr>
                                        <p:cTn id="141" dur="1" fill="hold">
                                          <p:stCondLst>
                                            <p:cond delay="0"/>
                                          </p:stCondLst>
                                        </p:cTn>
                                        <p:tgtEl>
                                          <p:spTgt spid="167"/>
                                        </p:tgtEl>
                                        <p:attrNameLst>
                                          <p:attrName>style.visibility</p:attrName>
                                        </p:attrNameLst>
                                      </p:cBhvr>
                                      <p:to>
                                        <p:strVal val="visible"/>
                                      </p:to>
                                    </p:set>
                                    <p:animEffect transition="in" filter="wheel(1)">
                                      <p:cBhvr>
                                        <p:cTn id="142" dur="250"/>
                                        <p:tgtEl>
                                          <p:spTgt spid="167"/>
                                        </p:tgtEl>
                                      </p:cBhvr>
                                    </p:animEffect>
                                  </p:childTnLst>
                                </p:cTn>
                              </p:par>
                            </p:childTnLst>
                          </p:cTn>
                        </p:par>
                        <p:par>
                          <p:cTn id="143" fill="hold">
                            <p:stCondLst>
                              <p:cond delay="59250"/>
                            </p:stCondLst>
                            <p:childTnLst>
                              <p:par>
                                <p:cTn id="144" presetID="21" presetClass="entr" presetSubtype="1" fill="hold" nodeType="afterEffect">
                                  <p:stCondLst>
                                    <p:cond delay="0"/>
                                  </p:stCondLst>
                                  <p:childTnLst>
                                    <p:set>
                                      <p:cBhvr>
                                        <p:cTn id="145" dur="1" fill="hold">
                                          <p:stCondLst>
                                            <p:cond delay="0"/>
                                          </p:stCondLst>
                                        </p:cTn>
                                        <p:tgtEl>
                                          <p:spTgt spid="190"/>
                                        </p:tgtEl>
                                        <p:attrNameLst>
                                          <p:attrName>style.visibility</p:attrName>
                                        </p:attrNameLst>
                                      </p:cBhvr>
                                      <p:to>
                                        <p:strVal val="visible"/>
                                      </p:to>
                                    </p:set>
                                    <p:animEffect transition="in" filter="wheel(1)">
                                      <p:cBhvr>
                                        <p:cTn id="146" dur="25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4" grpId="0" animBg="1"/>
      <p:bldP spid="27" grpId="0"/>
      <p:bldP spid="30" grpId="0" animBg="1"/>
      <p:bldP spid="38" grpId="0"/>
      <p:bldP spid="43" grpId="0" animBg="1"/>
      <p:bldP spid="86" grpId="0"/>
      <p:bldP spid="87" grpId="0" animBg="1"/>
      <p:bldP spid="88" grpId="0"/>
      <p:bldP spid="89" grpId="0"/>
      <p:bldP spid="144" grpId="0"/>
      <p:bldP spid="144" grpId="1"/>
      <p:bldP spid="163" grpId="0" animBg="1"/>
      <p:bldP spid="191" grpId="0" animBg="1"/>
      <p:bldP spid="19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55927A6E-F037-3B43-8EAF-2AB04BA342DE}"/>
              </a:ext>
            </a:extLst>
          </p:cNvPr>
          <p:cNvPicPr>
            <a:picLocks noChangeAspect="1" noChangeArrowheads="1"/>
          </p:cNvPicPr>
          <p:nvPr/>
        </p:nvPicPr>
        <p:blipFill>
          <a:blip r:embed="rId2"/>
          <a:srcRect/>
          <a:stretch>
            <a:fillRect/>
          </a:stretch>
        </p:blipFill>
        <p:spPr bwMode="auto">
          <a:xfrm>
            <a:off x="5554599" y="955076"/>
            <a:ext cx="6112002" cy="4551415"/>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E095D5DE-8FCB-8647-B145-B46B8C09DC50}"/>
              </a:ext>
            </a:extLst>
          </p:cNvPr>
          <p:cNvSpPr>
            <a:spLocks noGrp="1"/>
          </p:cNvSpPr>
          <p:nvPr>
            <p:ph type="sldNum" sz="quarter" idx="12"/>
          </p:nvPr>
        </p:nvSpPr>
        <p:spPr/>
        <p:txBody>
          <a:bodyPr/>
          <a:lstStyle/>
          <a:p>
            <a:fld id="{95179704-EFDC-584D-9064-A59D55EEFD70}" type="slidenum">
              <a:rPr kumimoji="1" lang="zh-CN" altLang="en-US" smtClean="0"/>
              <a:t>40</a:t>
            </a:fld>
            <a:endParaRPr kumimoji="1" lang="zh-CN" altLang="en-US"/>
          </a:p>
        </p:txBody>
      </p:sp>
      <p:sp>
        <p:nvSpPr>
          <p:cNvPr id="8" name="文本框 7">
            <a:extLst>
              <a:ext uri="{FF2B5EF4-FFF2-40B4-BE49-F238E27FC236}">
                <a16:creationId xmlns:a16="http://schemas.microsoft.com/office/drawing/2014/main" id="{F090B40C-DDD4-C349-8621-ADE418E7159A}"/>
              </a:ext>
            </a:extLst>
          </p:cNvPr>
          <p:cNvSpPr txBox="1"/>
          <p:nvPr/>
        </p:nvSpPr>
        <p:spPr>
          <a:xfrm>
            <a:off x="4254085" y="14990"/>
            <a:ext cx="3683829"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PEP</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Carboxykinase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0622D43A-77B7-4249-9B4E-C45BA40D1889}"/>
              </a:ext>
            </a:extLst>
          </p:cNvPr>
          <p:cNvSpPr txBox="1"/>
          <p:nvPr/>
        </p:nvSpPr>
        <p:spPr>
          <a:xfrm>
            <a:off x="525399" y="1035502"/>
            <a:ext cx="4224677" cy="4154984"/>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enzyme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located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both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cytosol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mitochondria.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material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gluconeogenesis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lactate,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oxaloacetate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converted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PEP</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mitochondria,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because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oxidation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lactate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will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release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NADH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cytosol.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Therefore,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cell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doesn’t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need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bring</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NADH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out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mitochondria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malate.</a:t>
            </a:r>
            <a:r>
              <a:rPr kumimoji="1" lang="zh-CN" altLang="en-US" sz="2400" b="1" dirty="0">
                <a:latin typeface="Times New Roman" panose="02020603050405020304" pitchFamily="18" charset="0"/>
                <a:cs typeface="Times New Roman" panose="02020603050405020304" pitchFamily="18" charset="0"/>
              </a:rPr>
              <a:t> </a:t>
            </a:r>
          </a:p>
        </p:txBody>
      </p:sp>
      <p:sp>
        <p:nvSpPr>
          <p:cNvPr id="13" name="椭圆 12">
            <a:extLst>
              <a:ext uri="{FF2B5EF4-FFF2-40B4-BE49-F238E27FC236}">
                <a16:creationId xmlns:a16="http://schemas.microsoft.com/office/drawing/2014/main" id="{E018E519-C208-694C-9AAD-06751EBF1BC7}"/>
              </a:ext>
            </a:extLst>
          </p:cNvPr>
          <p:cNvSpPr/>
          <p:nvPr/>
        </p:nvSpPr>
        <p:spPr>
          <a:xfrm>
            <a:off x="9224682" y="2904565"/>
            <a:ext cx="887506" cy="41685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操作按钮: 后退或上一个 13">
            <a:hlinkClick r:id="rId3" action="ppaction://hlinksldjump" highlightClick="1"/>
            <a:extLst>
              <a:ext uri="{FF2B5EF4-FFF2-40B4-BE49-F238E27FC236}">
                <a16:creationId xmlns:a16="http://schemas.microsoft.com/office/drawing/2014/main" id="{BC9EA89E-55E7-C146-9163-30056275B1F3}"/>
              </a:ext>
            </a:extLst>
          </p:cNvPr>
          <p:cNvSpPr/>
          <p:nvPr/>
        </p:nvSpPr>
        <p:spPr>
          <a:xfrm>
            <a:off x="369181" y="603286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3583066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191FF0-3DCB-C74C-87E5-262ED5420025}"/>
              </a:ext>
            </a:extLst>
          </p:cNvPr>
          <p:cNvSpPr>
            <a:spLocks noGrp="1"/>
          </p:cNvSpPr>
          <p:nvPr>
            <p:ph type="sldNum" sz="quarter" idx="12"/>
          </p:nvPr>
        </p:nvSpPr>
        <p:spPr/>
        <p:txBody>
          <a:bodyPr/>
          <a:lstStyle/>
          <a:p>
            <a:fld id="{95179704-EFDC-584D-9064-A59D55EEFD70}" type="slidenum">
              <a:rPr kumimoji="1" lang="zh-CN" altLang="en-US" smtClean="0"/>
              <a:t>41</a:t>
            </a:fld>
            <a:endParaRPr kumimoji="1" lang="zh-CN" altLang="en-US"/>
          </a:p>
        </p:txBody>
      </p:sp>
      <p:sp>
        <p:nvSpPr>
          <p:cNvPr id="3" name="文本框 2">
            <a:extLst>
              <a:ext uri="{FF2B5EF4-FFF2-40B4-BE49-F238E27FC236}">
                <a16:creationId xmlns:a16="http://schemas.microsoft.com/office/drawing/2014/main" id="{12B67E8F-43A0-4746-8BDD-4EA38F7105E2}"/>
              </a:ext>
            </a:extLst>
          </p:cNvPr>
          <p:cNvSpPr txBox="1"/>
          <p:nvPr/>
        </p:nvSpPr>
        <p:spPr>
          <a:xfrm>
            <a:off x="3912549" y="0"/>
            <a:ext cx="4366901" cy="584775"/>
          </a:xfrm>
          <a:prstGeom prst="rect">
            <a:avLst/>
          </a:prstGeom>
          <a:noFill/>
        </p:spPr>
        <p:txBody>
          <a:bodyPr wrap="none" rtlCol="0">
            <a:spAutoFit/>
          </a:bodyPr>
          <a:lstStyle/>
          <a:p>
            <a:pPr algn="ctr"/>
            <a:r>
              <a:rPr kumimoji="1" lang="en-US" altLang="zh-CN" sz="3200" b="1" dirty="0">
                <a:solidFill>
                  <a:schemeClr val="accent1"/>
                </a:solidFill>
                <a:latin typeface="Times New Roman" panose="02020603050405020304" pitchFamily="18" charset="0"/>
                <a:cs typeface="Times New Roman" panose="02020603050405020304" pitchFamily="18" charset="0"/>
              </a:rPr>
              <a:t>Glucose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6-biphophatase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B6CD3388-6EEE-2546-8619-8EDB4CDAFA73}"/>
              </a:ext>
            </a:extLst>
          </p:cNvPr>
          <p:cNvSpPr txBox="1"/>
          <p:nvPr/>
        </p:nvSpPr>
        <p:spPr>
          <a:xfrm>
            <a:off x="232694" y="790687"/>
            <a:ext cx="5067493" cy="4893647"/>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enzyme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catalyzes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one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important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irreversible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reaction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from</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glucose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6-phosphate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to</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glucose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makes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final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product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gluconeogenesis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released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blood.</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enzyme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membrane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located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endoplasm</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reticulum</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However,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absent</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in</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muscle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cells</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because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muscle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mainly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consumed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itself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whereas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hepatocyte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should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release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blood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regulate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blood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concentration.</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p:txBody>
      </p:sp>
      <p:pic>
        <p:nvPicPr>
          <p:cNvPr id="5" name="Picture 5" descr="An image depicting hydroysis of glucose 6-phosphate by glucose 6-phosphatase of the ER.&#10;There is a large purple box representing cytosol. Inside that box is a large oval white image and jetting out at the bottom of the box, which represents ER lumen; it is surrounded by yellow line with blue edges. G6P is outside these lines and has an arrow going down, with G6P transporter (t1) in the middle. The arrow then points right to G6P. From G6P, one arrow with two ends points to glucose and Pi. On top of the arrow (before they split) sits an orange ovular shape representing glucose 6-phosphate. Glucose has an arrow pointing right, using glucose transporter (T2) to break through the ER lumen. The arrow points to glucose, which then points right to GLUT2, which breaks through the plasma membrane, and goes right and down through an orange box representing the capillary. The capillary's caption states, &quot;Increased blood glucose concentration. From the Pi inside the ER lumen, and arrow breaks through the ER lumen, using a P1 transporter (T3), to P1. ">
            <a:extLst>
              <a:ext uri="{FF2B5EF4-FFF2-40B4-BE49-F238E27FC236}">
                <a16:creationId xmlns:a16="http://schemas.microsoft.com/office/drawing/2014/main" id="{97CA0714-34BC-214F-8D2B-C9AC2539B9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00188" y="790687"/>
            <a:ext cx="6310520" cy="31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FC4310C4-3245-A446-87F3-5247AE9F3790}"/>
              </a:ext>
            </a:extLst>
          </p:cNvPr>
          <p:cNvPicPr>
            <a:picLocks noChangeAspect="1"/>
          </p:cNvPicPr>
          <p:nvPr/>
        </p:nvPicPr>
        <p:blipFill>
          <a:blip r:embed="rId3"/>
          <a:stretch>
            <a:fillRect/>
          </a:stretch>
        </p:blipFill>
        <p:spPr>
          <a:xfrm>
            <a:off x="5306506" y="3975507"/>
            <a:ext cx="5759076" cy="2017216"/>
          </a:xfrm>
          <a:prstGeom prst="rect">
            <a:avLst/>
          </a:prstGeom>
        </p:spPr>
      </p:pic>
      <p:sp>
        <p:nvSpPr>
          <p:cNvPr id="8" name="操作按钮: 后退或上一个 7">
            <a:hlinkClick r:id="rId4" action="ppaction://hlinksldjump" highlightClick="1"/>
            <a:extLst>
              <a:ext uri="{FF2B5EF4-FFF2-40B4-BE49-F238E27FC236}">
                <a16:creationId xmlns:a16="http://schemas.microsoft.com/office/drawing/2014/main" id="{019C69CA-6790-6943-8946-3A3367F5B34B}"/>
              </a:ext>
            </a:extLst>
          </p:cNvPr>
          <p:cNvSpPr/>
          <p:nvPr/>
        </p:nvSpPr>
        <p:spPr>
          <a:xfrm>
            <a:off x="369181" y="603286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85459156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FF47E59-CD1E-D24B-87F7-99AD8B72AA49}"/>
              </a:ext>
            </a:extLst>
          </p:cNvPr>
          <p:cNvSpPr>
            <a:spLocks noGrp="1"/>
          </p:cNvSpPr>
          <p:nvPr>
            <p:ph type="sldNum" sz="quarter" idx="12"/>
          </p:nvPr>
        </p:nvSpPr>
        <p:spPr/>
        <p:txBody>
          <a:bodyPr/>
          <a:lstStyle/>
          <a:p>
            <a:fld id="{95179704-EFDC-584D-9064-A59D55EEFD70}" type="slidenum">
              <a:rPr kumimoji="1" lang="zh-CN" altLang="en-US" smtClean="0"/>
              <a:t>42</a:t>
            </a:fld>
            <a:endParaRPr kumimoji="1" lang="zh-CN" altLang="en-US"/>
          </a:p>
        </p:txBody>
      </p:sp>
      <p:sp>
        <p:nvSpPr>
          <p:cNvPr id="3" name="文本框 2">
            <a:extLst>
              <a:ext uri="{FF2B5EF4-FFF2-40B4-BE49-F238E27FC236}">
                <a16:creationId xmlns:a16="http://schemas.microsoft.com/office/drawing/2014/main" id="{4EF4412C-ADFB-2943-BFC2-3142D8F9446C}"/>
              </a:ext>
            </a:extLst>
          </p:cNvPr>
          <p:cNvSpPr txBox="1"/>
          <p:nvPr/>
        </p:nvSpPr>
        <p:spPr>
          <a:xfrm>
            <a:off x="2768005" y="0"/>
            <a:ext cx="6655989"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Fructose 1,6-phosphatase and PFK-2</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E55135E-D963-6549-A5BB-8A30D26C6B58}"/>
              </a:ext>
            </a:extLst>
          </p:cNvPr>
          <p:cNvSpPr txBox="1"/>
          <p:nvPr/>
        </p:nvSpPr>
        <p:spPr>
          <a:xfrm>
            <a:off x="4962292" y="612616"/>
            <a:ext cx="2730235"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1,6-biphosphate </a:t>
            </a:r>
            <a:endParaRPr kumimoji="1" lang="zh-CN" altLang="en-US" b="1" dirty="0">
              <a:latin typeface="Times New Roman" panose="02020603050405020304" pitchFamily="18" charset="0"/>
              <a:cs typeface="Times New Roman" panose="02020603050405020304" pitchFamily="18" charset="0"/>
            </a:endParaRPr>
          </a:p>
        </p:txBody>
      </p:sp>
      <p:cxnSp>
        <p:nvCxnSpPr>
          <p:cNvPr id="6" name="直线箭头连接符 5">
            <a:extLst>
              <a:ext uri="{FF2B5EF4-FFF2-40B4-BE49-F238E27FC236}">
                <a16:creationId xmlns:a16="http://schemas.microsoft.com/office/drawing/2014/main" id="{80E4BCA1-825B-3C48-B61F-07B7316ADDFB}"/>
              </a:ext>
            </a:extLst>
          </p:cNvPr>
          <p:cNvCxnSpPr>
            <a:cxnSpLocks/>
            <a:stCxn id="5" idx="3"/>
            <a:endCxn id="9" idx="1"/>
          </p:cNvCxnSpPr>
          <p:nvPr/>
        </p:nvCxnSpPr>
        <p:spPr>
          <a:xfrm>
            <a:off x="7692527" y="797282"/>
            <a:ext cx="223370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227167E2-214F-1344-A829-5F379D305262}"/>
              </a:ext>
            </a:extLst>
          </p:cNvPr>
          <p:cNvSpPr txBox="1"/>
          <p:nvPr/>
        </p:nvSpPr>
        <p:spPr>
          <a:xfrm>
            <a:off x="9926229" y="612616"/>
            <a:ext cx="2364750"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6-phosphate </a:t>
            </a:r>
            <a:endParaRPr kumimoji="1" lang="zh-CN" altLang="en-US" b="1" dirty="0">
              <a:latin typeface="Times New Roman" panose="02020603050405020304" pitchFamily="18" charset="0"/>
              <a:cs typeface="Times New Roman" panose="02020603050405020304" pitchFamily="18" charset="0"/>
            </a:endParaRPr>
          </a:p>
        </p:txBody>
      </p:sp>
      <p:sp>
        <p:nvSpPr>
          <p:cNvPr id="14" name="弧 13">
            <a:extLst>
              <a:ext uri="{FF2B5EF4-FFF2-40B4-BE49-F238E27FC236}">
                <a16:creationId xmlns:a16="http://schemas.microsoft.com/office/drawing/2014/main" id="{8B3411C3-922E-AC4C-93A6-E3463134153E}"/>
              </a:ext>
            </a:extLst>
          </p:cNvPr>
          <p:cNvSpPr/>
          <p:nvPr/>
        </p:nvSpPr>
        <p:spPr>
          <a:xfrm rot="1222862">
            <a:off x="9340468" y="811939"/>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EB626B14-FA35-2C47-9088-B7CCDB9F4085}"/>
              </a:ext>
            </a:extLst>
          </p:cNvPr>
          <p:cNvSpPr txBox="1"/>
          <p:nvPr/>
        </p:nvSpPr>
        <p:spPr>
          <a:xfrm>
            <a:off x="9620929" y="981948"/>
            <a:ext cx="389850"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Pi</a:t>
            </a:r>
            <a:endParaRPr kumimoji="1" lang="zh-CN" altLang="en-US" b="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52B00A3F-72B9-A44F-A802-3F1784CA667C}"/>
              </a:ext>
            </a:extLst>
          </p:cNvPr>
          <p:cNvSpPr txBox="1"/>
          <p:nvPr/>
        </p:nvSpPr>
        <p:spPr>
          <a:xfrm>
            <a:off x="7868574" y="490696"/>
            <a:ext cx="1850186" cy="276999"/>
          </a:xfrm>
          <a:prstGeom prst="rect">
            <a:avLst/>
          </a:prstGeom>
          <a:noFill/>
        </p:spPr>
        <p:txBody>
          <a:bodyPr wrap="none" rtlCol="0">
            <a:spAutoFit/>
          </a:bodyPr>
          <a:lstStyle/>
          <a:p>
            <a:r>
              <a:rPr kumimoji="1" lang="en-US" altLang="zh-CN" sz="1200" b="1" dirty="0">
                <a:solidFill>
                  <a:schemeClr val="accent1"/>
                </a:solidFill>
                <a:latin typeface="Times New Roman" panose="02020603050405020304" pitchFamily="18" charset="0"/>
                <a:cs typeface="Times New Roman" panose="02020603050405020304" pitchFamily="18" charset="0"/>
              </a:rPr>
              <a:t>Fructose 1,6-phosphatase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1C8834F8-EAB9-234A-9E45-630F0D04E603}"/>
              </a:ext>
            </a:extLst>
          </p:cNvPr>
          <p:cNvSpPr txBox="1"/>
          <p:nvPr/>
        </p:nvSpPr>
        <p:spPr>
          <a:xfrm>
            <a:off x="7692527" y="2964702"/>
            <a:ext cx="2557110"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6-biphosphate </a:t>
            </a:r>
            <a:endParaRPr kumimoji="1" lang="zh-CN" altLang="en-US" b="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39E72A87-6905-034A-A42E-42A4AD1A2919}"/>
              </a:ext>
            </a:extLst>
          </p:cNvPr>
          <p:cNvSpPr txBox="1"/>
          <p:nvPr/>
        </p:nvSpPr>
        <p:spPr>
          <a:xfrm>
            <a:off x="7607853" y="1642970"/>
            <a:ext cx="2537874"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2,6-phosphate </a:t>
            </a:r>
            <a:endParaRPr kumimoji="1" lang="zh-CN" altLang="en-US" b="1" dirty="0">
              <a:latin typeface="Times New Roman" panose="02020603050405020304" pitchFamily="18" charset="0"/>
              <a:cs typeface="Times New Roman" panose="02020603050405020304" pitchFamily="18" charset="0"/>
            </a:endParaRPr>
          </a:p>
        </p:txBody>
      </p:sp>
      <p:grpSp>
        <p:nvGrpSpPr>
          <p:cNvPr id="40" name="组合 39">
            <a:extLst>
              <a:ext uri="{FF2B5EF4-FFF2-40B4-BE49-F238E27FC236}">
                <a16:creationId xmlns:a16="http://schemas.microsoft.com/office/drawing/2014/main" id="{5125893F-DE42-774F-AAC8-663014A4BEC0}"/>
              </a:ext>
            </a:extLst>
          </p:cNvPr>
          <p:cNvGrpSpPr/>
          <p:nvPr/>
        </p:nvGrpSpPr>
        <p:grpSpPr>
          <a:xfrm>
            <a:off x="8850064" y="1977386"/>
            <a:ext cx="77637" cy="982871"/>
            <a:chOff x="8610600" y="3131311"/>
            <a:chExt cx="77637" cy="982871"/>
          </a:xfrm>
        </p:grpSpPr>
        <p:cxnSp>
          <p:nvCxnSpPr>
            <p:cNvPr id="21" name="直线箭头连接符 20">
              <a:extLst>
                <a:ext uri="{FF2B5EF4-FFF2-40B4-BE49-F238E27FC236}">
                  <a16:creationId xmlns:a16="http://schemas.microsoft.com/office/drawing/2014/main" id="{55D3B4C4-1CA0-E844-8116-0F72AEA5C5E9}"/>
                </a:ext>
              </a:extLst>
            </p:cNvPr>
            <p:cNvCxnSpPr>
              <a:cxnSpLocks/>
            </p:cNvCxnSpPr>
            <p:nvPr/>
          </p:nvCxnSpPr>
          <p:spPr>
            <a:xfrm flipV="1">
              <a:off x="8610600" y="3131311"/>
              <a:ext cx="1" cy="9828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94E755D8-733E-E148-9B69-8A4CA4A81FAE}"/>
                </a:ext>
              </a:extLst>
            </p:cNvPr>
            <p:cNvCxnSpPr>
              <a:cxnSpLocks/>
            </p:cNvCxnSpPr>
            <p:nvPr/>
          </p:nvCxnSpPr>
          <p:spPr>
            <a:xfrm flipH="1" flipV="1">
              <a:off x="8688236" y="3131311"/>
              <a:ext cx="1" cy="982871"/>
            </a:xfrm>
            <a:prstGeom prst="straightConnector1">
              <a:avLst/>
            </a:prstGeom>
            <a:ln w="12700">
              <a:headEnd type="triangle"/>
              <a:tailEnd type="none"/>
            </a:ln>
          </p:spPr>
          <p:style>
            <a:lnRef idx="1">
              <a:schemeClr val="dk1"/>
            </a:lnRef>
            <a:fillRef idx="0">
              <a:schemeClr val="dk1"/>
            </a:fillRef>
            <a:effectRef idx="0">
              <a:schemeClr val="dk1"/>
            </a:effectRef>
            <a:fontRef idx="minor">
              <a:schemeClr val="tx1"/>
            </a:fontRef>
          </p:style>
        </p:cxnSp>
      </p:grpSp>
      <p:sp>
        <p:nvSpPr>
          <p:cNvPr id="41" name="文本框 40">
            <a:extLst>
              <a:ext uri="{FF2B5EF4-FFF2-40B4-BE49-F238E27FC236}">
                <a16:creationId xmlns:a16="http://schemas.microsoft.com/office/drawing/2014/main" id="{F158B92C-896B-B440-B10F-327687726915}"/>
              </a:ext>
            </a:extLst>
          </p:cNvPr>
          <p:cNvSpPr txBox="1"/>
          <p:nvPr/>
        </p:nvSpPr>
        <p:spPr>
          <a:xfrm>
            <a:off x="8064579" y="2330321"/>
            <a:ext cx="673582" cy="461665"/>
          </a:xfrm>
          <a:prstGeom prst="rect">
            <a:avLst/>
          </a:prstGeom>
          <a:noFill/>
        </p:spPr>
        <p:txBody>
          <a:bodyPr wrap="non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PFK-2</a:t>
            </a:r>
          </a:p>
          <a:p>
            <a:pPr algn="l"/>
            <a:r>
              <a:rPr kumimoji="1" lang="en-US" altLang="zh-CN" sz="1200" b="1" dirty="0">
                <a:solidFill>
                  <a:srgbClr val="FF0000"/>
                </a:solidFill>
                <a:latin typeface="Times New Roman" panose="02020603050405020304" pitchFamily="18" charset="0"/>
                <a:cs typeface="Times New Roman" panose="02020603050405020304" pitchFamily="18" charset="0"/>
              </a:rPr>
              <a:t>activity</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4C995CFE-88FD-7D45-BE5A-CB597B80D5C4}"/>
              </a:ext>
            </a:extLst>
          </p:cNvPr>
          <p:cNvSpPr txBox="1"/>
          <p:nvPr/>
        </p:nvSpPr>
        <p:spPr>
          <a:xfrm>
            <a:off x="8962984" y="2211659"/>
            <a:ext cx="1390185" cy="646331"/>
          </a:xfrm>
          <a:prstGeom prst="rect">
            <a:avLst/>
          </a:prstGeom>
          <a:noFill/>
        </p:spPr>
        <p:txBody>
          <a:bodyPr wrap="squar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Fructose </a:t>
            </a:r>
          </a:p>
          <a:p>
            <a:pPr algn="l"/>
            <a:r>
              <a:rPr kumimoji="1" lang="en-US" altLang="zh-CN" sz="1200" b="1" dirty="0">
                <a:solidFill>
                  <a:srgbClr val="FF0000"/>
                </a:solidFill>
                <a:latin typeface="Times New Roman" panose="02020603050405020304" pitchFamily="18" charset="0"/>
                <a:cs typeface="Times New Roman" panose="02020603050405020304" pitchFamily="18" charset="0"/>
              </a:rPr>
              <a:t>2,6-biphosphatase activity</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pic>
        <p:nvPicPr>
          <p:cNvPr id="45" name="图片 44">
            <a:extLst>
              <a:ext uri="{FF2B5EF4-FFF2-40B4-BE49-F238E27FC236}">
                <a16:creationId xmlns:a16="http://schemas.microsoft.com/office/drawing/2014/main" id="{EA0C94D9-8B3A-F84A-910F-A00E3F0FBE6A}"/>
              </a:ext>
            </a:extLst>
          </p:cNvPr>
          <p:cNvPicPr>
            <a:picLocks noChangeAspect="1"/>
          </p:cNvPicPr>
          <p:nvPr/>
        </p:nvPicPr>
        <p:blipFill>
          <a:blip r:embed="rId2"/>
          <a:stretch>
            <a:fillRect/>
          </a:stretch>
        </p:blipFill>
        <p:spPr>
          <a:xfrm>
            <a:off x="8755282" y="818094"/>
            <a:ext cx="243013" cy="248296"/>
          </a:xfrm>
          <a:prstGeom prst="rect">
            <a:avLst/>
          </a:prstGeom>
        </p:spPr>
      </p:pic>
      <p:cxnSp>
        <p:nvCxnSpPr>
          <p:cNvPr id="46" name="直线箭头连接符 45">
            <a:extLst>
              <a:ext uri="{FF2B5EF4-FFF2-40B4-BE49-F238E27FC236}">
                <a16:creationId xmlns:a16="http://schemas.microsoft.com/office/drawing/2014/main" id="{F5046CBB-6655-3A4A-9974-892F1E2CCB1F}"/>
              </a:ext>
            </a:extLst>
          </p:cNvPr>
          <p:cNvCxnSpPr>
            <a:cxnSpLocks/>
            <a:stCxn id="22" idx="0"/>
            <a:endCxn id="45" idx="2"/>
          </p:cNvCxnSpPr>
          <p:nvPr/>
        </p:nvCxnSpPr>
        <p:spPr>
          <a:xfrm flipH="1" flipV="1">
            <a:off x="8876789" y="1066390"/>
            <a:ext cx="1" cy="57658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文本框 48">
            <a:extLst>
              <a:ext uri="{FF2B5EF4-FFF2-40B4-BE49-F238E27FC236}">
                <a16:creationId xmlns:a16="http://schemas.microsoft.com/office/drawing/2014/main" id="{ABDB5B1B-2B5B-AD4A-A483-1D8A2F1A7DA3}"/>
              </a:ext>
            </a:extLst>
          </p:cNvPr>
          <p:cNvSpPr txBox="1"/>
          <p:nvPr/>
        </p:nvSpPr>
        <p:spPr>
          <a:xfrm>
            <a:off x="10920355" y="2350158"/>
            <a:ext cx="1133644" cy="369332"/>
          </a:xfrm>
          <a:prstGeom prst="rect">
            <a:avLst/>
          </a:prstGeom>
          <a:noFill/>
        </p:spPr>
        <p:txBody>
          <a:bodyPr wrap="none" rtlCol="0">
            <a:spAutoFit/>
          </a:bodyPr>
          <a:lstStyle/>
          <a:p>
            <a:pPr algn="l"/>
            <a:r>
              <a:rPr kumimoji="1" lang="en-US" altLang="zh-CN" b="1" dirty="0">
                <a:solidFill>
                  <a:schemeClr val="accent2"/>
                </a:solidFill>
                <a:latin typeface="Times New Roman" panose="02020603050405020304" pitchFamily="18" charset="0"/>
                <a:cs typeface="Times New Roman" panose="02020603050405020304" pitchFamily="18" charset="0"/>
              </a:rPr>
              <a:t>Glucagon</a:t>
            </a:r>
            <a:endParaRPr kumimoji="1" lang="zh-CN" altLang="en-US" b="1" dirty="0">
              <a:solidFill>
                <a:schemeClr val="accent2"/>
              </a:solidFill>
              <a:latin typeface="Times New Roman" panose="02020603050405020304" pitchFamily="18" charset="0"/>
              <a:cs typeface="Times New Roman" panose="02020603050405020304" pitchFamily="18" charset="0"/>
            </a:endParaRPr>
          </a:p>
        </p:txBody>
      </p:sp>
      <p:pic>
        <p:nvPicPr>
          <p:cNvPr id="50" name="图片 49">
            <a:extLst>
              <a:ext uri="{FF2B5EF4-FFF2-40B4-BE49-F238E27FC236}">
                <a16:creationId xmlns:a16="http://schemas.microsoft.com/office/drawing/2014/main" id="{6D5ACAAA-802D-514F-9995-0B5A66E50C31}"/>
              </a:ext>
            </a:extLst>
          </p:cNvPr>
          <p:cNvPicPr>
            <a:picLocks noChangeAspect="1"/>
          </p:cNvPicPr>
          <p:nvPr/>
        </p:nvPicPr>
        <p:blipFill>
          <a:blip r:embed="rId3"/>
          <a:stretch>
            <a:fillRect/>
          </a:stretch>
        </p:blipFill>
        <p:spPr>
          <a:xfrm>
            <a:off x="10249637" y="2414602"/>
            <a:ext cx="235217" cy="240444"/>
          </a:xfrm>
          <a:prstGeom prst="rect">
            <a:avLst/>
          </a:prstGeom>
        </p:spPr>
      </p:pic>
      <p:pic>
        <p:nvPicPr>
          <p:cNvPr id="53" name="图片 52">
            <a:extLst>
              <a:ext uri="{FF2B5EF4-FFF2-40B4-BE49-F238E27FC236}">
                <a16:creationId xmlns:a16="http://schemas.microsoft.com/office/drawing/2014/main" id="{63CDE9F7-C080-2C49-B48C-9B1F7C91FD9E}"/>
              </a:ext>
            </a:extLst>
          </p:cNvPr>
          <p:cNvPicPr>
            <a:picLocks noChangeAspect="1"/>
          </p:cNvPicPr>
          <p:nvPr/>
        </p:nvPicPr>
        <p:blipFill>
          <a:blip r:embed="rId3"/>
          <a:stretch>
            <a:fillRect/>
          </a:stretch>
        </p:blipFill>
        <p:spPr>
          <a:xfrm>
            <a:off x="7829362" y="2440931"/>
            <a:ext cx="235217" cy="240444"/>
          </a:xfrm>
          <a:prstGeom prst="rect">
            <a:avLst/>
          </a:prstGeom>
        </p:spPr>
      </p:pic>
      <p:cxnSp>
        <p:nvCxnSpPr>
          <p:cNvPr id="57" name="直线箭头连接符 56">
            <a:extLst>
              <a:ext uri="{FF2B5EF4-FFF2-40B4-BE49-F238E27FC236}">
                <a16:creationId xmlns:a16="http://schemas.microsoft.com/office/drawing/2014/main" id="{E19E4880-8EC3-3E49-B9C9-68460A07767A}"/>
              </a:ext>
            </a:extLst>
          </p:cNvPr>
          <p:cNvCxnSpPr>
            <a:stCxn id="49" idx="1"/>
            <a:endCxn id="50" idx="3"/>
          </p:cNvCxnSpPr>
          <p:nvPr/>
        </p:nvCxnSpPr>
        <p:spPr>
          <a:xfrm flipH="1">
            <a:off x="10484854" y="2534824"/>
            <a:ext cx="435501" cy="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891223D9-FCE0-0D4C-ACF8-EB00B9249739}"/>
              </a:ext>
            </a:extLst>
          </p:cNvPr>
          <p:cNvSpPr txBox="1"/>
          <p:nvPr/>
        </p:nvSpPr>
        <p:spPr>
          <a:xfrm>
            <a:off x="6495976" y="2381746"/>
            <a:ext cx="877163" cy="369332"/>
          </a:xfrm>
          <a:prstGeom prst="rect">
            <a:avLst/>
          </a:prstGeom>
          <a:noFill/>
        </p:spPr>
        <p:txBody>
          <a:bodyPr wrap="none" rtlCol="0">
            <a:spAutoFit/>
          </a:bodyPr>
          <a:lstStyle/>
          <a:p>
            <a:pPr algn="l"/>
            <a:r>
              <a:rPr kumimoji="1" lang="en-US" altLang="zh-CN" b="1" dirty="0">
                <a:solidFill>
                  <a:schemeClr val="accent2"/>
                </a:solidFill>
                <a:latin typeface="Times New Roman" panose="02020603050405020304" pitchFamily="18" charset="0"/>
                <a:cs typeface="Times New Roman" panose="02020603050405020304" pitchFamily="18" charset="0"/>
              </a:rPr>
              <a:t>Insulin</a:t>
            </a:r>
            <a:endParaRPr kumimoji="1" lang="zh-CN" altLang="en-US" b="1" dirty="0">
              <a:solidFill>
                <a:schemeClr val="accent2"/>
              </a:solidFill>
              <a:latin typeface="Times New Roman" panose="02020603050405020304" pitchFamily="18" charset="0"/>
              <a:cs typeface="Times New Roman" panose="02020603050405020304" pitchFamily="18" charset="0"/>
            </a:endParaRPr>
          </a:p>
        </p:txBody>
      </p:sp>
      <p:cxnSp>
        <p:nvCxnSpPr>
          <p:cNvPr id="61" name="直线箭头连接符 60">
            <a:extLst>
              <a:ext uri="{FF2B5EF4-FFF2-40B4-BE49-F238E27FC236}">
                <a16:creationId xmlns:a16="http://schemas.microsoft.com/office/drawing/2014/main" id="{FBD03834-D0DA-9447-8485-FC5A9B6440DD}"/>
              </a:ext>
            </a:extLst>
          </p:cNvPr>
          <p:cNvCxnSpPr>
            <a:stCxn id="59" idx="3"/>
            <a:endCxn id="53" idx="1"/>
          </p:cNvCxnSpPr>
          <p:nvPr/>
        </p:nvCxnSpPr>
        <p:spPr>
          <a:xfrm flipV="1">
            <a:off x="7373139" y="2561153"/>
            <a:ext cx="456223" cy="5259"/>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65" name="文本框 64">
            <a:extLst>
              <a:ext uri="{FF2B5EF4-FFF2-40B4-BE49-F238E27FC236}">
                <a16:creationId xmlns:a16="http://schemas.microsoft.com/office/drawing/2014/main" id="{E68C5C8F-BD0E-FF47-A564-7723674F5216}"/>
              </a:ext>
            </a:extLst>
          </p:cNvPr>
          <p:cNvSpPr txBox="1"/>
          <p:nvPr/>
        </p:nvSpPr>
        <p:spPr>
          <a:xfrm>
            <a:off x="5040923" y="4290646"/>
            <a:ext cx="184731" cy="369332"/>
          </a:xfrm>
          <a:prstGeom prst="rect">
            <a:avLst/>
          </a:prstGeom>
          <a:noFill/>
        </p:spPr>
        <p:txBody>
          <a:bodyPr wrap="none" rtlCol="0">
            <a:spAutoFit/>
          </a:bodyPr>
          <a:lstStyle/>
          <a:p>
            <a:pPr algn="l"/>
            <a:endParaRPr kumimoji="1" lang="zh-CN" altLang="en-US" b="1" dirty="0">
              <a:latin typeface="Times New Roman" panose="02020603050405020304" pitchFamily="18" charset="0"/>
              <a:cs typeface="Times New Roman" panose="02020603050405020304" pitchFamily="18" charset="0"/>
            </a:endParaRPr>
          </a:p>
        </p:txBody>
      </p:sp>
      <p:pic>
        <p:nvPicPr>
          <p:cNvPr id="67" name="Picture 5">
            <a:extLst>
              <a:ext uri="{FF2B5EF4-FFF2-40B4-BE49-F238E27FC236}">
                <a16:creationId xmlns:a16="http://schemas.microsoft.com/office/drawing/2014/main" id="{0D461ABD-73C9-EF44-8F71-35D192DE7AF7}"/>
              </a:ext>
            </a:extLst>
          </p:cNvPr>
          <p:cNvPicPr>
            <a:picLocks noChangeAspect="1" noChangeArrowheads="1"/>
          </p:cNvPicPr>
          <p:nvPr/>
        </p:nvPicPr>
        <p:blipFill>
          <a:blip r:embed="rId4"/>
          <a:srcRect/>
          <a:stretch>
            <a:fillRect/>
          </a:stretch>
        </p:blipFill>
        <p:spPr bwMode="auto">
          <a:xfrm>
            <a:off x="6431578" y="3239955"/>
            <a:ext cx="5176266" cy="3242266"/>
          </a:xfrm>
          <a:prstGeom prst="rect">
            <a:avLst/>
          </a:prstGeom>
          <a:noFill/>
          <a:ln w="9525">
            <a:noFill/>
            <a:miter lim="800000"/>
            <a:headEnd/>
            <a:tailEnd/>
          </a:ln>
        </p:spPr>
      </p:pic>
      <p:sp>
        <p:nvSpPr>
          <p:cNvPr id="68" name="文本框 67">
            <a:extLst>
              <a:ext uri="{FF2B5EF4-FFF2-40B4-BE49-F238E27FC236}">
                <a16:creationId xmlns:a16="http://schemas.microsoft.com/office/drawing/2014/main" id="{7E0A5BFC-02A7-E94A-A841-39695F20AAC6}"/>
              </a:ext>
            </a:extLst>
          </p:cNvPr>
          <p:cNvSpPr txBox="1"/>
          <p:nvPr/>
        </p:nvSpPr>
        <p:spPr>
          <a:xfrm>
            <a:off x="596557" y="1009789"/>
            <a:ext cx="4710951" cy="5262979"/>
          </a:xfrm>
          <a:prstGeom prst="rect">
            <a:avLst/>
          </a:prstGeom>
          <a:noFill/>
        </p:spPr>
        <p:txBody>
          <a:bodyPr wrap="square" rtlCol="0">
            <a:spAutoFit/>
          </a:bodyPr>
          <a:lstStyle/>
          <a:p>
            <a:pPr algn="l"/>
            <a:r>
              <a:rPr kumimoji="1" lang="en-US" altLang="zh-CN" sz="2800" b="1" dirty="0">
                <a:solidFill>
                  <a:srgbClr val="FF0000"/>
                </a:solidFill>
                <a:latin typeface="Times New Roman" panose="02020603050405020304" pitchFamily="18" charset="0"/>
                <a:cs typeface="Times New Roman" panose="02020603050405020304" pitchFamily="18" charset="0"/>
              </a:rPr>
              <a:t>Fructose 2,6-biphosphate</a:t>
            </a:r>
            <a:r>
              <a:rPr kumimoji="1" lang="en-US" altLang="zh-CN" sz="2800" b="1" dirty="0">
                <a:latin typeface="Times New Roman" panose="02020603050405020304" pitchFamily="18" charset="0"/>
                <a:cs typeface="Times New Roman" panose="02020603050405020304" pitchFamily="18" charset="0"/>
              </a:rPr>
              <a:t> plays a central role in the regulation of gluconeogenesis and glycolysis. PFK-2 is a single enzyme which contains </a:t>
            </a:r>
            <a:r>
              <a:rPr kumimoji="1" lang="en-US" altLang="zh-CN" sz="2800" b="1" dirty="0">
                <a:solidFill>
                  <a:srgbClr val="FF0000"/>
                </a:solidFill>
                <a:latin typeface="Times New Roman" panose="02020603050405020304" pitchFamily="18" charset="0"/>
                <a:cs typeface="Times New Roman" panose="02020603050405020304" pitchFamily="18" charset="0"/>
              </a:rPr>
              <a:t>two reverse activity</a:t>
            </a:r>
            <a:r>
              <a:rPr kumimoji="1" lang="en-US" altLang="zh-CN" sz="2800" b="1" dirty="0">
                <a:latin typeface="Times New Roman" panose="02020603050405020304" pitchFamily="18" charset="0"/>
                <a:cs typeface="Times New Roman" panose="02020603050405020304" pitchFamily="18" charset="0"/>
              </a:rPr>
              <a:t>, kinase and phosphatase activity. </a:t>
            </a:r>
            <a:r>
              <a:rPr kumimoji="1" lang="en-US" altLang="zh-CN" sz="2800" b="1" dirty="0">
                <a:solidFill>
                  <a:schemeClr val="accent2"/>
                </a:solidFill>
                <a:latin typeface="Times New Roman" panose="02020603050405020304" pitchFamily="18" charset="0"/>
                <a:cs typeface="Times New Roman" panose="02020603050405020304" pitchFamily="18" charset="0"/>
              </a:rPr>
              <a:t>Insulin</a:t>
            </a:r>
            <a:r>
              <a:rPr kumimoji="1" lang="en-US" altLang="zh-CN" sz="2800" b="1" dirty="0">
                <a:latin typeface="Times New Roman" panose="02020603050405020304" pitchFamily="18" charset="0"/>
                <a:cs typeface="Times New Roman" panose="02020603050405020304" pitchFamily="18" charset="0"/>
              </a:rPr>
              <a:t> and </a:t>
            </a:r>
            <a:r>
              <a:rPr kumimoji="1" lang="en-US" altLang="zh-CN" sz="2800" b="1" dirty="0">
                <a:solidFill>
                  <a:schemeClr val="accent2"/>
                </a:solidFill>
                <a:latin typeface="Times New Roman" panose="02020603050405020304" pitchFamily="18" charset="0"/>
                <a:cs typeface="Times New Roman" panose="02020603050405020304" pitchFamily="18" charset="0"/>
              </a:rPr>
              <a:t>glucagon</a:t>
            </a:r>
            <a:r>
              <a:rPr kumimoji="1" lang="en-US" altLang="zh-CN" sz="2800" b="1" dirty="0">
                <a:latin typeface="Times New Roman" panose="02020603050405020304" pitchFamily="18" charset="0"/>
                <a:cs typeface="Times New Roman" panose="02020603050405020304" pitchFamily="18" charset="0"/>
              </a:rPr>
              <a:t> regulate the relative activity of PFK-2 reversible phosphorylation.</a:t>
            </a:r>
          </a:p>
          <a:p>
            <a:pPr algn="l"/>
            <a:r>
              <a:rPr kumimoji="1" lang="en-US" altLang="zh-CN" sz="2800" b="1" dirty="0">
                <a:latin typeface="Times New Roman" panose="02020603050405020304" pitchFamily="18" charset="0"/>
                <a:cs typeface="Times New Roman" panose="02020603050405020304" pitchFamily="18" charset="0"/>
              </a:rPr>
              <a:t>Some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details</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are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showed</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in</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the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figure.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 </a:t>
            </a:r>
          </a:p>
        </p:txBody>
      </p:sp>
      <p:sp>
        <p:nvSpPr>
          <p:cNvPr id="69" name="操作按钮: 后退或上一个 68">
            <a:hlinkClick r:id="rId5" action="ppaction://hlinksldjump" highlightClick="1"/>
            <a:extLst>
              <a:ext uri="{FF2B5EF4-FFF2-40B4-BE49-F238E27FC236}">
                <a16:creationId xmlns:a16="http://schemas.microsoft.com/office/drawing/2014/main" id="{A5BD5B21-98C1-F64E-8306-F42F41590952}"/>
              </a:ext>
            </a:extLst>
          </p:cNvPr>
          <p:cNvSpPr/>
          <p:nvPr/>
        </p:nvSpPr>
        <p:spPr>
          <a:xfrm>
            <a:off x="276605" y="6172181"/>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70" name="图片 69">
            <a:extLst>
              <a:ext uri="{FF2B5EF4-FFF2-40B4-BE49-F238E27FC236}">
                <a16:creationId xmlns:a16="http://schemas.microsoft.com/office/drawing/2014/main" id="{B542F0AA-0D6E-8E40-99B4-038D0E163635}"/>
              </a:ext>
            </a:extLst>
          </p:cNvPr>
          <p:cNvPicPr>
            <a:picLocks noChangeAspect="1"/>
          </p:cNvPicPr>
          <p:nvPr/>
        </p:nvPicPr>
        <p:blipFill>
          <a:blip r:embed="rId6"/>
          <a:stretch>
            <a:fillRect/>
          </a:stretch>
        </p:blipFill>
        <p:spPr>
          <a:xfrm>
            <a:off x="5429015" y="1243107"/>
            <a:ext cx="1830898" cy="1087214"/>
          </a:xfrm>
          <a:prstGeom prst="rect">
            <a:avLst/>
          </a:prstGeom>
        </p:spPr>
      </p:pic>
    </p:spTree>
    <p:extLst>
      <p:ext uri="{BB962C8B-B14F-4D97-AF65-F5344CB8AC3E}">
        <p14:creationId xmlns:p14="http://schemas.microsoft.com/office/powerpoint/2010/main" val="389987003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857ECEA6-0DD5-A447-8A76-3285D4A267E2}"/>
              </a:ext>
            </a:extLst>
          </p:cNvPr>
          <p:cNvPicPr>
            <a:picLocks noChangeAspect="1"/>
          </p:cNvPicPr>
          <p:nvPr/>
        </p:nvPicPr>
        <p:blipFill>
          <a:blip r:embed="rId2"/>
          <a:stretch>
            <a:fillRect/>
          </a:stretch>
        </p:blipFill>
        <p:spPr>
          <a:xfrm>
            <a:off x="9543061" y="608622"/>
            <a:ext cx="1176077" cy="1105039"/>
          </a:xfrm>
          <a:prstGeom prst="rect">
            <a:avLst/>
          </a:prstGeom>
        </p:spPr>
      </p:pic>
      <p:sp>
        <p:nvSpPr>
          <p:cNvPr id="2" name="灯片编号占位符 1">
            <a:extLst>
              <a:ext uri="{FF2B5EF4-FFF2-40B4-BE49-F238E27FC236}">
                <a16:creationId xmlns:a16="http://schemas.microsoft.com/office/drawing/2014/main" id="{91CB9D41-362C-A34D-9E5E-F6BDEF63D26B}"/>
              </a:ext>
            </a:extLst>
          </p:cNvPr>
          <p:cNvSpPr>
            <a:spLocks noGrp="1"/>
          </p:cNvSpPr>
          <p:nvPr>
            <p:ph type="sldNum" sz="quarter" idx="12"/>
          </p:nvPr>
        </p:nvSpPr>
        <p:spPr/>
        <p:txBody>
          <a:bodyPr/>
          <a:lstStyle/>
          <a:p>
            <a:fld id="{95179704-EFDC-584D-9064-A59D55EEFD70}" type="slidenum">
              <a:rPr kumimoji="1" lang="zh-CN" altLang="en-US" smtClean="0"/>
              <a:t>43</a:t>
            </a:fld>
            <a:endParaRPr kumimoji="1" lang="zh-CN" altLang="en-US"/>
          </a:p>
        </p:txBody>
      </p:sp>
      <p:sp>
        <p:nvSpPr>
          <p:cNvPr id="3" name="文本框 2">
            <a:extLst>
              <a:ext uri="{FF2B5EF4-FFF2-40B4-BE49-F238E27FC236}">
                <a16:creationId xmlns:a16="http://schemas.microsoft.com/office/drawing/2014/main" id="{895A5E95-E283-A548-BC8A-CF93FF365067}"/>
              </a:ext>
            </a:extLst>
          </p:cNvPr>
          <p:cNvSpPr txBox="1"/>
          <p:nvPr/>
        </p:nvSpPr>
        <p:spPr>
          <a:xfrm>
            <a:off x="3451397" y="0"/>
            <a:ext cx="5425460"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Reverse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Process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of</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Glycolysis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p>
        </p:txBody>
      </p:sp>
      <p:sp>
        <p:nvSpPr>
          <p:cNvPr id="5" name="文本框 4">
            <a:extLst>
              <a:ext uri="{FF2B5EF4-FFF2-40B4-BE49-F238E27FC236}">
                <a16:creationId xmlns:a16="http://schemas.microsoft.com/office/drawing/2014/main" id="{D80F4E48-E73F-1B4F-AC4A-4B9CBFA4F9E2}"/>
              </a:ext>
            </a:extLst>
          </p:cNvPr>
          <p:cNvSpPr txBox="1"/>
          <p:nvPr/>
        </p:nvSpPr>
        <p:spPr>
          <a:xfrm>
            <a:off x="768632" y="1599005"/>
            <a:ext cx="570990"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PEP</a:t>
            </a:r>
            <a:endParaRPr kumimoji="1" lang="zh-CN" altLang="en-US" sz="1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B54D5A7C-8B86-4340-8B8F-7BA88628A6A3}"/>
              </a:ext>
            </a:extLst>
          </p:cNvPr>
          <p:cNvPicPr>
            <a:picLocks noChangeAspect="1"/>
          </p:cNvPicPr>
          <p:nvPr/>
        </p:nvPicPr>
        <p:blipFill>
          <a:blip r:embed="rId3"/>
          <a:stretch>
            <a:fillRect/>
          </a:stretch>
        </p:blipFill>
        <p:spPr>
          <a:xfrm>
            <a:off x="644577" y="584775"/>
            <a:ext cx="1039799" cy="1014230"/>
          </a:xfrm>
          <a:prstGeom prst="rect">
            <a:avLst/>
          </a:prstGeom>
        </p:spPr>
      </p:pic>
      <p:grpSp>
        <p:nvGrpSpPr>
          <p:cNvPr id="7" name="组合 6">
            <a:extLst>
              <a:ext uri="{FF2B5EF4-FFF2-40B4-BE49-F238E27FC236}">
                <a16:creationId xmlns:a16="http://schemas.microsoft.com/office/drawing/2014/main" id="{99599CCB-87EA-0942-9F93-D327520B9BF6}"/>
              </a:ext>
            </a:extLst>
          </p:cNvPr>
          <p:cNvGrpSpPr/>
          <p:nvPr/>
        </p:nvGrpSpPr>
        <p:grpSpPr>
          <a:xfrm>
            <a:off x="1825018" y="1012081"/>
            <a:ext cx="895009" cy="147344"/>
            <a:chOff x="2636106" y="516231"/>
            <a:chExt cx="913918" cy="147344"/>
          </a:xfrm>
        </p:grpSpPr>
        <p:cxnSp>
          <p:nvCxnSpPr>
            <p:cNvPr id="8" name="直线连接符 7">
              <a:extLst>
                <a:ext uri="{FF2B5EF4-FFF2-40B4-BE49-F238E27FC236}">
                  <a16:creationId xmlns:a16="http://schemas.microsoft.com/office/drawing/2014/main" id="{AEFACBBA-12E8-5F41-A9EB-0A5F60A44944}"/>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9" name="直线连接符 8">
              <a:extLst>
                <a:ext uri="{FF2B5EF4-FFF2-40B4-BE49-F238E27FC236}">
                  <a16:creationId xmlns:a16="http://schemas.microsoft.com/office/drawing/2014/main" id="{91143F65-CE35-7742-BD7D-853FD109B502}"/>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10" name="直线连接符 9">
              <a:extLst>
                <a:ext uri="{FF2B5EF4-FFF2-40B4-BE49-F238E27FC236}">
                  <a16:creationId xmlns:a16="http://schemas.microsoft.com/office/drawing/2014/main" id="{B032C48B-CD3E-2143-9FE7-599D67E90E72}"/>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11" name="直线连接符 10">
              <a:extLst>
                <a:ext uri="{FF2B5EF4-FFF2-40B4-BE49-F238E27FC236}">
                  <a16:creationId xmlns:a16="http://schemas.microsoft.com/office/drawing/2014/main" id="{FBBAFE6C-B3B5-864A-BEAF-848A05BAFD27}"/>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12" name="图片 11">
            <a:extLst>
              <a:ext uri="{FF2B5EF4-FFF2-40B4-BE49-F238E27FC236}">
                <a16:creationId xmlns:a16="http://schemas.microsoft.com/office/drawing/2014/main" id="{6EAF59E5-A526-9F4A-A613-7CB22CB5476E}"/>
              </a:ext>
            </a:extLst>
          </p:cNvPr>
          <p:cNvPicPr>
            <a:picLocks noChangeAspect="1"/>
          </p:cNvPicPr>
          <p:nvPr/>
        </p:nvPicPr>
        <p:blipFill>
          <a:blip r:embed="rId4"/>
          <a:stretch>
            <a:fillRect/>
          </a:stretch>
        </p:blipFill>
        <p:spPr>
          <a:xfrm>
            <a:off x="2821100" y="584775"/>
            <a:ext cx="1263344" cy="1012348"/>
          </a:xfrm>
          <a:prstGeom prst="rect">
            <a:avLst/>
          </a:prstGeom>
        </p:spPr>
      </p:pic>
      <p:pic>
        <p:nvPicPr>
          <p:cNvPr id="14" name="图片 13">
            <a:extLst>
              <a:ext uri="{FF2B5EF4-FFF2-40B4-BE49-F238E27FC236}">
                <a16:creationId xmlns:a16="http://schemas.microsoft.com/office/drawing/2014/main" id="{CD32A652-F0AB-CA45-975C-23DFFD71FA26}"/>
              </a:ext>
            </a:extLst>
          </p:cNvPr>
          <p:cNvPicPr>
            <a:picLocks noChangeAspect="1"/>
          </p:cNvPicPr>
          <p:nvPr/>
        </p:nvPicPr>
        <p:blipFill>
          <a:blip r:embed="rId5"/>
          <a:stretch>
            <a:fillRect/>
          </a:stretch>
        </p:blipFill>
        <p:spPr>
          <a:xfrm>
            <a:off x="5024978" y="584775"/>
            <a:ext cx="1305177" cy="1012348"/>
          </a:xfrm>
          <a:prstGeom prst="rect">
            <a:avLst/>
          </a:prstGeom>
        </p:spPr>
      </p:pic>
      <p:grpSp>
        <p:nvGrpSpPr>
          <p:cNvPr id="15" name="组合 14">
            <a:extLst>
              <a:ext uri="{FF2B5EF4-FFF2-40B4-BE49-F238E27FC236}">
                <a16:creationId xmlns:a16="http://schemas.microsoft.com/office/drawing/2014/main" id="{0D866B98-FEEC-F640-9855-6DA36743C8F8}"/>
              </a:ext>
            </a:extLst>
          </p:cNvPr>
          <p:cNvGrpSpPr/>
          <p:nvPr/>
        </p:nvGrpSpPr>
        <p:grpSpPr>
          <a:xfrm>
            <a:off x="4185517" y="1017277"/>
            <a:ext cx="895009" cy="147344"/>
            <a:chOff x="2636106" y="516231"/>
            <a:chExt cx="913918" cy="147344"/>
          </a:xfrm>
        </p:grpSpPr>
        <p:cxnSp>
          <p:nvCxnSpPr>
            <p:cNvPr id="16" name="直线连接符 15">
              <a:extLst>
                <a:ext uri="{FF2B5EF4-FFF2-40B4-BE49-F238E27FC236}">
                  <a16:creationId xmlns:a16="http://schemas.microsoft.com/office/drawing/2014/main" id="{C449304E-7B81-9641-81EA-BBFF739964FC}"/>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17" name="直线连接符 16">
              <a:extLst>
                <a:ext uri="{FF2B5EF4-FFF2-40B4-BE49-F238E27FC236}">
                  <a16:creationId xmlns:a16="http://schemas.microsoft.com/office/drawing/2014/main" id="{FFF3D50C-6E76-1C4A-B766-4F2C7A836C47}"/>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0E956B02-72D9-7942-9BE1-6BCCE5F21416}"/>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19" name="直线连接符 18">
              <a:extLst>
                <a:ext uri="{FF2B5EF4-FFF2-40B4-BE49-F238E27FC236}">
                  <a16:creationId xmlns:a16="http://schemas.microsoft.com/office/drawing/2014/main" id="{F046E238-14D3-A54C-AD6E-763C0089D8D4}"/>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20" name="图片 19">
            <a:extLst>
              <a:ext uri="{FF2B5EF4-FFF2-40B4-BE49-F238E27FC236}">
                <a16:creationId xmlns:a16="http://schemas.microsoft.com/office/drawing/2014/main" id="{DDEE3E39-5C86-0A43-A116-5030A2FE6232}"/>
              </a:ext>
            </a:extLst>
          </p:cNvPr>
          <p:cNvPicPr>
            <a:picLocks noChangeAspect="1"/>
          </p:cNvPicPr>
          <p:nvPr/>
        </p:nvPicPr>
        <p:blipFill>
          <a:blip r:embed="rId6"/>
          <a:stretch>
            <a:fillRect/>
          </a:stretch>
        </p:blipFill>
        <p:spPr>
          <a:xfrm>
            <a:off x="7270689" y="547107"/>
            <a:ext cx="1145372" cy="1105042"/>
          </a:xfrm>
          <a:prstGeom prst="rect">
            <a:avLst/>
          </a:prstGeom>
        </p:spPr>
      </p:pic>
      <p:grpSp>
        <p:nvGrpSpPr>
          <p:cNvPr id="21" name="组合 20">
            <a:extLst>
              <a:ext uri="{FF2B5EF4-FFF2-40B4-BE49-F238E27FC236}">
                <a16:creationId xmlns:a16="http://schemas.microsoft.com/office/drawing/2014/main" id="{6A58E2CE-4912-F84D-9F6D-B8A67FF0DA6A}"/>
              </a:ext>
            </a:extLst>
          </p:cNvPr>
          <p:cNvGrpSpPr/>
          <p:nvPr/>
        </p:nvGrpSpPr>
        <p:grpSpPr>
          <a:xfrm>
            <a:off x="6274360" y="1022206"/>
            <a:ext cx="895009" cy="147344"/>
            <a:chOff x="2636106" y="516231"/>
            <a:chExt cx="913918" cy="147344"/>
          </a:xfrm>
        </p:grpSpPr>
        <p:cxnSp>
          <p:nvCxnSpPr>
            <p:cNvPr id="22" name="直线连接符 21">
              <a:extLst>
                <a:ext uri="{FF2B5EF4-FFF2-40B4-BE49-F238E27FC236}">
                  <a16:creationId xmlns:a16="http://schemas.microsoft.com/office/drawing/2014/main" id="{E6154AD6-CB6C-6F4C-8B0F-1DAB6A5531AA}"/>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23" name="直线连接符 22">
              <a:extLst>
                <a:ext uri="{FF2B5EF4-FFF2-40B4-BE49-F238E27FC236}">
                  <a16:creationId xmlns:a16="http://schemas.microsoft.com/office/drawing/2014/main" id="{11B179D6-05C5-E841-A6E3-36FCF21E3E6E}"/>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24" name="直线连接符 23">
              <a:extLst>
                <a:ext uri="{FF2B5EF4-FFF2-40B4-BE49-F238E27FC236}">
                  <a16:creationId xmlns:a16="http://schemas.microsoft.com/office/drawing/2014/main" id="{90FB112A-01BE-384E-B792-E91572FD39B0}"/>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25" name="直线连接符 24">
              <a:extLst>
                <a:ext uri="{FF2B5EF4-FFF2-40B4-BE49-F238E27FC236}">
                  <a16:creationId xmlns:a16="http://schemas.microsoft.com/office/drawing/2014/main" id="{DF08EAFD-136D-FE46-8CB7-B098A24F9184}"/>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grpSp>
        <p:nvGrpSpPr>
          <p:cNvPr id="27" name="组合 26">
            <a:extLst>
              <a:ext uri="{FF2B5EF4-FFF2-40B4-BE49-F238E27FC236}">
                <a16:creationId xmlns:a16="http://schemas.microsoft.com/office/drawing/2014/main" id="{4C3D2693-E3B1-354C-8D86-990EA9698C95}"/>
              </a:ext>
            </a:extLst>
          </p:cNvPr>
          <p:cNvGrpSpPr/>
          <p:nvPr/>
        </p:nvGrpSpPr>
        <p:grpSpPr>
          <a:xfrm>
            <a:off x="8621144" y="1035791"/>
            <a:ext cx="895009" cy="147344"/>
            <a:chOff x="2636106" y="516231"/>
            <a:chExt cx="913918" cy="147344"/>
          </a:xfrm>
        </p:grpSpPr>
        <p:cxnSp>
          <p:nvCxnSpPr>
            <p:cNvPr id="28" name="直线连接符 27">
              <a:extLst>
                <a:ext uri="{FF2B5EF4-FFF2-40B4-BE49-F238E27FC236}">
                  <a16:creationId xmlns:a16="http://schemas.microsoft.com/office/drawing/2014/main" id="{5AA6AEC9-853B-3F47-A5C1-B984CD2CC569}"/>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29" name="直线连接符 28">
              <a:extLst>
                <a:ext uri="{FF2B5EF4-FFF2-40B4-BE49-F238E27FC236}">
                  <a16:creationId xmlns:a16="http://schemas.microsoft.com/office/drawing/2014/main" id="{F498503C-9366-FD4B-BF57-FB6FC4831A39}"/>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CCA964AD-BA39-BE47-9F45-B5D0D93D1A59}"/>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31" name="直线连接符 30">
              <a:extLst>
                <a:ext uri="{FF2B5EF4-FFF2-40B4-BE49-F238E27FC236}">
                  <a16:creationId xmlns:a16="http://schemas.microsoft.com/office/drawing/2014/main" id="{9F1F653B-3DD1-674E-A2F1-FEF42D8327D5}"/>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32" name="图片 31">
            <a:extLst>
              <a:ext uri="{FF2B5EF4-FFF2-40B4-BE49-F238E27FC236}">
                <a16:creationId xmlns:a16="http://schemas.microsoft.com/office/drawing/2014/main" id="{3C4041FE-361C-8E4B-B4F8-0D02F0568BEF}"/>
              </a:ext>
            </a:extLst>
          </p:cNvPr>
          <p:cNvPicPr>
            <a:picLocks noChangeAspect="1"/>
          </p:cNvPicPr>
          <p:nvPr/>
        </p:nvPicPr>
        <p:blipFill>
          <a:blip r:embed="rId7"/>
          <a:stretch>
            <a:fillRect/>
          </a:stretch>
        </p:blipFill>
        <p:spPr>
          <a:xfrm>
            <a:off x="11035700" y="550501"/>
            <a:ext cx="1133212" cy="1142655"/>
          </a:xfrm>
          <a:prstGeom prst="rect">
            <a:avLst/>
          </a:prstGeom>
        </p:spPr>
      </p:pic>
      <p:sp>
        <p:nvSpPr>
          <p:cNvPr id="33" name="文本框 32">
            <a:extLst>
              <a:ext uri="{FF2B5EF4-FFF2-40B4-BE49-F238E27FC236}">
                <a16:creationId xmlns:a16="http://schemas.microsoft.com/office/drawing/2014/main" id="{A7D7F2E9-43B4-5C4D-B01B-B87BC35989CC}"/>
              </a:ext>
            </a:extLst>
          </p:cNvPr>
          <p:cNvSpPr txBox="1"/>
          <p:nvPr/>
        </p:nvSpPr>
        <p:spPr>
          <a:xfrm>
            <a:off x="10574904" y="930035"/>
            <a:ext cx="31611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a:t>
            </a:r>
            <a:endParaRPr kumimoji="1" lang="zh-CN" altLang="en-US" b="1" dirty="0">
              <a:latin typeface="Times New Roman" panose="02020603050405020304" pitchFamily="18" charset="0"/>
              <a:cs typeface="Times New Roman" panose="02020603050405020304" pitchFamily="18" charset="0"/>
            </a:endParaRPr>
          </a:p>
        </p:txBody>
      </p:sp>
      <p:grpSp>
        <p:nvGrpSpPr>
          <p:cNvPr id="34" name="组合 33">
            <a:extLst>
              <a:ext uri="{FF2B5EF4-FFF2-40B4-BE49-F238E27FC236}">
                <a16:creationId xmlns:a16="http://schemas.microsoft.com/office/drawing/2014/main" id="{0995CA93-0712-C049-B626-A96758D61A8F}"/>
              </a:ext>
            </a:extLst>
          </p:cNvPr>
          <p:cNvGrpSpPr/>
          <p:nvPr/>
        </p:nvGrpSpPr>
        <p:grpSpPr>
          <a:xfrm rot="5400000">
            <a:off x="10369839" y="2163943"/>
            <a:ext cx="895009" cy="147344"/>
            <a:chOff x="2636106" y="516231"/>
            <a:chExt cx="913918" cy="147344"/>
          </a:xfrm>
        </p:grpSpPr>
        <p:cxnSp>
          <p:nvCxnSpPr>
            <p:cNvPr id="35" name="直线连接符 34">
              <a:extLst>
                <a:ext uri="{FF2B5EF4-FFF2-40B4-BE49-F238E27FC236}">
                  <a16:creationId xmlns:a16="http://schemas.microsoft.com/office/drawing/2014/main" id="{55970BD1-0462-A34A-B2EB-A7DB0D0ADC5D}"/>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2AC0B275-06CA-7A4B-AFA4-8080925D2B9A}"/>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37" name="直线连接符 36">
              <a:extLst>
                <a:ext uri="{FF2B5EF4-FFF2-40B4-BE49-F238E27FC236}">
                  <a16:creationId xmlns:a16="http://schemas.microsoft.com/office/drawing/2014/main" id="{4E05A6CC-3DC7-9E40-95A7-843F51F2E962}"/>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38" name="直线连接符 37">
              <a:extLst>
                <a:ext uri="{FF2B5EF4-FFF2-40B4-BE49-F238E27FC236}">
                  <a16:creationId xmlns:a16="http://schemas.microsoft.com/office/drawing/2014/main" id="{17FA492C-D539-E14B-BBDC-1A130A69BF54}"/>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39" name="图片 38">
            <a:extLst>
              <a:ext uri="{FF2B5EF4-FFF2-40B4-BE49-F238E27FC236}">
                <a16:creationId xmlns:a16="http://schemas.microsoft.com/office/drawing/2014/main" id="{67520656-1E59-794A-8A79-6CA5C249BFBE}"/>
              </a:ext>
            </a:extLst>
          </p:cNvPr>
          <p:cNvPicPr>
            <a:picLocks noChangeAspect="1"/>
          </p:cNvPicPr>
          <p:nvPr/>
        </p:nvPicPr>
        <p:blipFill>
          <a:blip r:embed="rId8"/>
          <a:stretch>
            <a:fillRect/>
          </a:stretch>
        </p:blipFill>
        <p:spPr>
          <a:xfrm>
            <a:off x="9845660" y="2781296"/>
            <a:ext cx="2209602" cy="1243706"/>
          </a:xfrm>
          <a:prstGeom prst="rect">
            <a:avLst/>
          </a:prstGeom>
        </p:spPr>
      </p:pic>
      <p:sp>
        <p:nvSpPr>
          <p:cNvPr id="40" name="文本框 39">
            <a:extLst>
              <a:ext uri="{FF2B5EF4-FFF2-40B4-BE49-F238E27FC236}">
                <a16:creationId xmlns:a16="http://schemas.microsoft.com/office/drawing/2014/main" id="{FB0F817E-03C4-3A4A-A7FC-1E2ED5B7B906}"/>
              </a:ext>
            </a:extLst>
          </p:cNvPr>
          <p:cNvSpPr txBox="1"/>
          <p:nvPr/>
        </p:nvSpPr>
        <p:spPr>
          <a:xfrm>
            <a:off x="1994363" y="813950"/>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42" name="弧 41">
            <a:extLst>
              <a:ext uri="{FF2B5EF4-FFF2-40B4-BE49-F238E27FC236}">
                <a16:creationId xmlns:a16="http://schemas.microsoft.com/office/drawing/2014/main" id="{DA43E667-DC15-E94F-9E7E-6423E09B9229}"/>
              </a:ext>
            </a:extLst>
          </p:cNvPr>
          <p:cNvSpPr/>
          <p:nvPr/>
        </p:nvSpPr>
        <p:spPr>
          <a:xfrm rot="18598818">
            <a:off x="1890658" y="1178345"/>
            <a:ext cx="451542" cy="218098"/>
          </a:xfrm>
          <a:prstGeom prst="arc">
            <a:avLst>
              <a:gd name="adj1" fmla="val 14065227"/>
              <a:gd name="adj2" fmla="val 20538769"/>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E1D3C642-6A5E-9142-9D26-D36FA917E840}"/>
              </a:ext>
            </a:extLst>
          </p:cNvPr>
          <p:cNvSpPr txBox="1"/>
          <p:nvPr/>
        </p:nvSpPr>
        <p:spPr>
          <a:xfrm>
            <a:off x="1744641" y="1261343"/>
            <a:ext cx="476412"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H</a:t>
            </a:r>
            <a:r>
              <a:rPr kumimoji="1" lang="en-US" altLang="zh-CN" sz="1200" b="1" baseline="-25000" dirty="0">
                <a:latin typeface="Times New Roman" panose="02020603050405020304" pitchFamily="18" charset="0"/>
                <a:cs typeface="Times New Roman" panose="02020603050405020304" pitchFamily="18" charset="0"/>
              </a:rPr>
              <a:t>2</a:t>
            </a:r>
            <a:r>
              <a:rPr kumimoji="1" lang="en-US" altLang="zh-CN" sz="1200" b="1" dirty="0">
                <a:latin typeface="Times New Roman" panose="02020603050405020304" pitchFamily="18" charset="0"/>
                <a:cs typeface="Times New Roman" panose="02020603050405020304" pitchFamily="18" charset="0"/>
              </a:rPr>
              <a:t>O</a:t>
            </a:r>
            <a:endParaRPr kumimoji="1" lang="zh-CN" altLang="en-US" sz="12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942F6570-97F2-CC4A-B754-574C9CAB420B}"/>
              </a:ext>
            </a:extLst>
          </p:cNvPr>
          <p:cNvSpPr txBox="1"/>
          <p:nvPr/>
        </p:nvSpPr>
        <p:spPr>
          <a:xfrm>
            <a:off x="4349654" y="82196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45" name="弧 44">
            <a:extLst>
              <a:ext uri="{FF2B5EF4-FFF2-40B4-BE49-F238E27FC236}">
                <a16:creationId xmlns:a16="http://schemas.microsoft.com/office/drawing/2014/main" id="{7A11DB04-9E15-F347-B327-FAE091CA4858}"/>
              </a:ext>
            </a:extLst>
          </p:cNvPr>
          <p:cNvSpPr/>
          <p:nvPr/>
        </p:nvSpPr>
        <p:spPr>
          <a:xfrm rot="16045268">
            <a:off x="6537896" y="1151501"/>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FA248A50-454A-1C41-84DB-15A3C031D49D}"/>
              </a:ext>
            </a:extLst>
          </p:cNvPr>
          <p:cNvSpPr txBox="1"/>
          <p:nvPr/>
        </p:nvSpPr>
        <p:spPr>
          <a:xfrm>
            <a:off x="6239490" y="1337620"/>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A89D0F87-38BC-994C-86C2-C735EFFB2DB9}"/>
              </a:ext>
            </a:extLst>
          </p:cNvPr>
          <p:cNvSpPr txBox="1"/>
          <p:nvPr/>
        </p:nvSpPr>
        <p:spPr>
          <a:xfrm>
            <a:off x="6671871" y="1334696"/>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4172483D-DB82-B34C-811C-5D411CD36433}"/>
              </a:ext>
            </a:extLst>
          </p:cNvPr>
          <p:cNvSpPr txBox="1"/>
          <p:nvPr/>
        </p:nvSpPr>
        <p:spPr>
          <a:xfrm>
            <a:off x="6490874" y="81434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DE038B58-4D08-D34F-9DF6-5804B80DE984}"/>
              </a:ext>
            </a:extLst>
          </p:cNvPr>
          <p:cNvSpPr txBox="1"/>
          <p:nvPr/>
        </p:nvSpPr>
        <p:spPr>
          <a:xfrm>
            <a:off x="8814974" y="80672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50" name="弧 49">
            <a:extLst>
              <a:ext uri="{FF2B5EF4-FFF2-40B4-BE49-F238E27FC236}">
                <a16:creationId xmlns:a16="http://schemas.microsoft.com/office/drawing/2014/main" id="{2296DBA8-0A21-254D-8AEB-5A353632A961}"/>
              </a:ext>
            </a:extLst>
          </p:cNvPr>
          <p:cNvSpPr/>
          <p:nvPr/>
        </p:nvSpPr>
        <p:spPr>
          <a:xfrm rot="1222862">
            <a:off x="8979902" y="1147782"/>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732E70A7-6E46-3A44-93CE-E7F1E4C85E2A}"/>
              </a:ext>
            </a:extLst>
          </p:cNvPr>
          <p:cNvSpPr txBox="1"/>
          <p:nvPr/>
        </p:nvSpPr>
        <p:spPr>
          <a:xfrm>
            <a:off x="9273848" y="1295965"/>
            <a:ext cx="32252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Pi</a:t>
            </a:r>
            <a:endParaRPr kumimoji="1" lang="zh-CN" altLang="en-US" sz="1200" b="1"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DF362232-E536-4B43-A72B-8F0F945CEFD2}"/>
              </a:ext>
            </a:extLst>
          </p:cNvPr>
          <p:cNvSpPr txBox="1"/>
          <p:nvPr/>
        </p:nvSpPr>
        <p:spPr>
          <a:xfrm>
            <a:off x="10866196" y="214125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8227EB0B-DE48-6F48-815C-FE2D923C1F6F}"/>
              </a:ext>
            </a:extLst>
          </p:cNvPr>
          <p:cNvSpPr txBox="1"/>
          <p:nvPr/>
        </p:nvSpPr>
        <p:spPr>
          <a:xfrm>
            <a:off x="9575096" y="4001329"/>
            <a:ext cx="2480166"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1,6-phosphate</a:t>
            </a:r>
            <a:endParaRPr kumimoji="1" lang="zh-CN" altLang="en-US" b="1"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E532C3EF-D3E8-1546-BA2B-5852D0AB6AE2}"/>
              </a:ext>
            </a:extLst>
          </p:cNvPr>
          <p:cNvSpPr txBox="1"/>
          <p:nvPr/>
        </p:nvSpPr>
        <p:spPr>
          <a:xfrm>
            <a:off x="2465452" y="1597123"/>
            <a:ext cx="1896673"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2-phosphoglycerate</a:t>
            </a:r>
            <a:endParaRPr kumimoji="1" lang="zh-CN" altLang="en-US" sz="1600" b="1"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93E2EC22-3F32-4F43-9294-4FF41AFAC9A9}"/>
              </a:ext>
            </a:extLst>
          </p:cNvPr>
          <p:cNvSpPr txBox="1"/>
          <p:nvPr/>
        </p:nvSpPr>
        <p:spPr>
          <a:xfrm>
            <a:off x="4625452" y="1597123"/>
            <a:ext cx="1896673"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3-phosphoglycerate</a:t>
            </a:r>
            <a:endParaRPr kumimoji="1" lang="zh-CN" altLang="en-US" sz="1600" b="1"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041A6AD6-24D3-834E-BFCF-2DD488B8DCB0}"/>
              </a:ext>
            </a:extLst>
          </p:cNvPr>
          <p:cNvSpPr txBox="1"/>
          <p:nvPr/>
        </p:nvSpPr>
        <p:spPr>
          <a:xfrm>
            <a:off x="7117062" y="1597123"/>
            <a:ext cx="2050561"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1,3-phosphoglycerate</a:t>
            </a:r>
            <a:endParaRPr kumimoji="1" lang="zh-CN" altLang="en-US" sz="1600" b="1"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E918DCF1-BDC8-CE47-B2F5-228BD2539561}"/>
              </a:ext>
            </a:extLst>
          </p:cNvPr>
          <p:cNvSpPr txBox="1"/>
          <p:nvPr/>
        </p:nvSpPr>
        <p:spPr>
          <a:xfrm>
            <a:off x="9540701" y="1597123"/>
            <a:ext cx="960519"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3-PGAld</a:t>
            </a:r>
            <a:endParaRPr kumimoji="1" lang="zh-CN" altLang="en-US" sz="1600" b="1"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C889AB5D-A211-AE4E-A3D2-43510FE4E702}"/>
              </a:ext>
            </a:extLst>
          </p:cNvPr>
          <p:cNvSpPr txBox="1"/>
          <p:nvPr/>
        </p:nvSpPr>
        <p:spPr>
          <a:xfrm>
            <a:off x="512953" y="2677414"/>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cxnSp>
        <p:nvCxnSpPr>
          <p:cNvPr id="63" name="直线箭头连接符 62">
            <a:extLst>
              <a:ext uri="{FF2B5EF4-FFF2-40B4-BE49-F238E27FC236}">
                <a16:creationId xmlns:a16="http://schemas.microsoft.com/office/drawing/2014/main" id="{FFD52493-21A3-6748-85E0-49F5F2B4A04D}"/>
              </a:ext>
            </a:extLst>
          </p:cNvPr>
          <p:cNvCxnSpPr>
            <a:stCxn id="61" idx="0"/>
            <a:endCxn id="5" idx="2"/>
          </p:cNvCxnSpPr>
          <p:nvPr/>
        </p:nvCxnSpPr>
        <p:spPr>
          <a:xfrm flipV="1">
            <a:off x="1054127" y="1937559"/>
            <a:ext cx="0" cy="739855"/>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pic>
        <p:nvPicPr>
          <p:cNvPr id="66" name="图片 65">
            <a:extLst>
              <a:ext uri="{FF2B5EF4-FFF2-40B4-BE49-F238E27FC236}">
                <a16:creationId xmlns:a16="http://schemas.microsoft.com/office/drawing/2014/main" id="{E638CABE-01F8-8343-96E1-74C2B80F12D9}"/>
              </a:ext>
            </a:extLst>
          </p:cNvPr>
          <p:cNvPicPr>
            <a:picLocks noChangeAspect="1"/>
          </p:cNvPicPr>
          <p:nvPr/>
        </p:nvPicPr>
        <p:blipFill>
          <a:blip r:embed="rId9"/>
          <a:stretch>
            <a:fillRect/>
          </a:stretch>
        </p:blipFill>
        <p:spPr>
          <a:xfrm>
            <a:off x="7089744" y="2812532"/>
            <a:ext cx="1553763" cy="1181234"/>
          </a:xfrm>
          <a:prstGeom prst="rect">
            <a:avLst/>
          </a:prstGeom>
        </p:spPr>
      </p:pic>
      <p:cxnSp>
        <p:nvCxnSpPr>
          <p:cNvPr id="68" name="直线箭头连接符 67">
            <a:extLst>
              <a:ext uri="{FF2B5EF4-FFF2-40B4-BE49-F238E27FC236}">
                <a16:creationId xmlns:a16="http://schemas.microsoft.com/office/drawing/2014/main" id="{A842C480-E84C-E94D-A631-0FF952514BA1}"/>
              </a:ext>
            </a:extLst>
          </p:cNvPr>
          <p:cNvCxnSpPr>
            <a:cxnSpLocks/>
            <a:stCxn id="39" idx="1"/>
            <a:endCxn id="66" idx="3"/>
          </p:cNvCxnSpPr>
          <p:nvPr/>
        </p:nvCxnSpPr>
        <p:spPr>
          <a:xfrm flipH="1">
            <a:off x="8643507" y="3403149"/>
            <a:ext cx="1202153" cy="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70" name="文本框 69">
            <a:extLst>
              <a:ext uri="{FF2B5EF4-FFF2-40B4-BE49-F238E27FC236}">
                <a16:creationId xmlns:a16="http://schemas.microsoft.com/office/drawing/2014/main" id="{42BC6A92-70D8-0649-8E94-CCD43650079E}"/>
              </a:ext>
            </a:extLst>
          </p:cNvPr>
          <p:cNvSpPr txBox="1"/>
          <p:nvPr/>
        </p:nvSpPr>
        <p:spPr>
          <a:xfrm>
            <a:off x="6808125" y="3992054"/>
            <a:ext cx="230704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6-phosphate</a:t>
            </a:r>
            <a:endParaRPr kumimoji="1" lang="zh-CN" altLang="en-US" b="1" dirty="0">
              <a:latin typeface="Times New Roman" panose="02020603050405020304" pitchFamily="18" charset="0"/>
              <a:cs typeface="Times New Roman" panose="02020603050405020304" pitchFamily="18" charset="0"/>
            </a:endParaRPr>
          </a:p>
        </p:txBody>
      </p:sp>
      <p:sp>
        <p:nvSpPr>
          <p:cNvPr id="75" name="弧 74">
            <a:extLst>
              <a:ext uri="{FF2B5EF4-FFF2-40B4-BE49-F238E27FC236}">
                <a16:creationId xmlns:a16="http://schemas.microsoft.com/office/drawing/2014/main" id="{2718F206-258D-AF44-8BE4-81A734655F5E}"/>
              </a:ext>
            </a:extLst>
          </p:cNvPr>
          <p:cNvSpPr/>
          <p:nvPr/>
        </p:nvSpPr>
        <p:spPr>
          <a:xfrm rot="18598818">
            <a:off x="8914820" y="3479880"/>
            <a:ext cx="451542" cy="218098"/>
          </a:xfrm>
          <a:prstGeom prst="arc">
            <a:avLst>
              <a:gd name="adj1" fmla="val 14065227"/>
              <a:gd name="adj2" fmla="val 20538769"/>
            </a:avLst>
          </a:prstGeom>
          <a:ln w="12700" cmpd="sng">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文本框 75">
            <a:extLst>
              <a:ext uri="{FF2B5EF4-FFF2-40B4-BE49-F238E27FC236}">
                <a16:creationId xmlns:a16="http://schemas.microsoft.com/office/drawing/2014/main" id="{C6BADD3A-9290-6D44-BA08-5E50ECA7E2F8}"/>
              </a:ext>
            </a:extLst>
          </p:cNvPr>
          <p:cNvSpPr txBox="1"/>
          <p:nvPr/>
        </p:nvSpPr>
        <p:spPr>
          <a:xfrm>
            <a:off x="8845099" y="3574232"/>
            <a:ext cx="32252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Pi</a:t>
            </a:r>
            <a:endParaRPr kumimoji="1" lang="zh-CN" altLang="en-US" sz="1200" b="1" dirty="0">
              <a:latin typeface="Times New Roman" panose="02020603050405020304" pitchFamily="18" charset="0"/>
              <a:cs typeface="Times New Roman" panose="02020603050405020304" pitchFamily="18" charset="0"/>
            </a:endParaRPr>
          </a:p>
        </p:txBody>
      </p:sp>
      <p:pic>
        <p:nvPicPr>
          <p:cNvPr id="77" name="图片 76">
            <a:extLst>
              <a:ext uri="{FF2B5EF4-FFF2-40B4-BE49-F238E27FC236}">
                <a16:creationId xmlns:a16="http://schemas.microsoft.com/office/drawing/2014/main" id="{BFC78F94-D80D-B646-986D-145ECDA65670}"/>
              </a:ext>
            </a:extLst>
          </p:cNvPr>
          <p:cNvPicPr>
            <a:picLocks noChangeAspect="1"/>
          </p:cNvPicPr>
          <p:nvPr/>
        </p:nvPicPr>
        <p:blipFill>
          <a:blip r:embed="rId10"/>
          <a:stretch>
            <a:fillRect/>
          </a:stretch>
        </p:blipFill>
        <p:spPr>
          <a:xfrm>
            <a:off x="4935729" y="2723155"/>
            <a:ext cx="1260473" cy="1356563"/>
          </a:xfrm>
          <a:prstGeom prst="rect">
            <a:avLst/>
          </a:prstGeom>
        </p:spPr>
      </p:pic>
      <p:sp>
        <p:nvSpPr>
          <p:cNvPr id="83" name="文本框 82">
            <a:extLst>
              <a:ext uri="{FF2B5EF4-FFF2-40B4-BE49-F238E27FC236}">
                <a16:creationId xmlns:a16="http://schemas.microsoft.com/office/drawing/2014/main" id="{DD5BB14A-E8FF-B840-BD9E-491B5C040BF6}"/>
              </a:ext>
            </a:extLst>
          </p:cNvPr>
          <p:cNvSpPr txBox="1"/>
          <p:nvPr/>
        </p:nvSpPr>
        <p:spPr>
          <a:xfrm>
            <a:off x="4485788" y="3992053"/>
            <a:ext cx="223009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6-phosphate</a:t>
            </a:r>
            <a:endParaRPr kumimoji="1" lang="zh-CN" altLang="en-US" b="1" dirty="0">
              <a:latin typeface="Times New Roman" panose="02020603050405020304" pitchFamily="18" charset="0"/>
              <a:cs typeface="Times New Roman" panose="02020603050405020304" pitchFamily="18" charset="0"/>
            </a:endParaRPr>
          </a:p>
        </p:txBody>
      </p:sp>
      <p:grpSp>
        <p:nvGrpSpPr>
          <p:cNvPr id="85" name="组合 84">
            <a:extLst>
              <a:ext uri="{FF2B5EF4-FFF2-40B4-BE49-F238E27FC236}">
                <a16:creationId xmlns:a16="http://schemas.microsoft.com/office/drawing/2014/main" id="{81093DAB-433E-CC41-BB49-575134BFF69F}"/>
              </a:ext>
            </a:extLst>
          </p:cNvPr>
          <p:cNvGrpSpPr/>
          <p:nvPr/>
        </p:nvGrpSpPr>
        <p:grpSpPr>
          <a:xfrm>
            <a:off x="6159157" y="3311301"/>
            <a:ext cx="895009" cy="147344"/>
            <a:chOff x="2636106" y="516231"/>
            <a:chExt cx="913918" cy="147344"/>
          </a:xfrm>
        </p:grpSpPr>
        <p:cxnSp>
          <p:nvCxnSpPr>
            <p:cNvPr id="86" name="直线连接符 85">
              <a:extLst>
                <a:ext uri="{FF2B5EF4-FFF2-40B4-BE49-F238E27FC236}">
                  <a16:creationId xmlns:a16="http://schemas.microsoft.com/office/drawing/2014/main" id="{D7408B5D-68B2-2E4E-8D2D-8C7E03E590B3}"/>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87" name="直线连接符 86">
              <a:extLst>
                <a:ext uri="{FF2B5EF4-FFF2-40B4-BE49-F238E27FC236}">
                  <a16:creationId xmlns:a16="http://schemas.microsoft.com/office/drawing/2014/main" id="{7D761968-7FC5-1C46-BCF0-1706BCCE8E83}"/>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88" name="直线连接符 87">
              <a:extLst>
                <a:ext uri="{FF2B5EF4-FFF2-40B4-BE49-F238E27FC236}">
                  <a16:creationId xmlns:a16="http://schemas.microsoft.com/office/drawing/2014/main" id="{B7E94C87-8CC4-1044-8E73-3086B5F9E33B}"/>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89" name="直线连接符 88">
              <a:extLst>
                <a:ext uri="{FF2B5EF4-FFF2-40B4-BE49-F238E27FC236}">
                  <a16:creationId xmlns:a16="http://schemas.microsoft.com/office/drawing/2014/main" id="{097C8028-9363-9346-A22B-EC7665BAF868}"/>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90" name="图片 89">
            <a:extLst>
              <a:ext uri="{FF2B5EF4-FFF2-40B4-BE49-F238E27FC236}">
                <a16:creationId xmlns:a16="http://schemas.microsoft.com/office/drawing/2014/main" id="{12932AAD-B2E9-5740-BBD6-86BD92A1877F}"/>
              </a:ext>
            </a:extLst>
          </p:cNvPr>
          <p:cNvPicPr>
            <a:picLocks noChangeAspect="1"/>
          </p:cNvPicPr>
          <p:nvPr/>
        </p:nvPicPr>
        <p:blipFill>
          <a:blip r:embed="rId11"/>
          <a:stretch>
            <a:fillRect/>
          </a:stretch>
        </p:blipFill>
        <p:spPr>
          <a:xfrm>
            <a:off x="2662774" y="2722153"/>
            <a:ext cx="1436184" cy="1351702"/>
          </a:xfrm>
          <a:prstGeom prst="rect">
            <a:avLst/>
          </a:prstGeom>
        </p:spPr>
      </p:pic>
      <p:sp>
        <p:nvSpPr>
          <p:cNvPr id="92" name="文本框 91">
            <a:extLst>
              <a:ext uri="{FF2B5EF4-FFF2-40B4-BE49-F238E27FC236}">
                <a16:creationId xmlns:a16="http://schemas.microsoft.com/office/drawing/2014/main" id="{25227918-603F-024F-818B-EECA02BC8431}"/>
              </a:ext>
            </a:extLst>
          </p:cNvPr>
          <p:cNvSpPr txBox="1"/>
          <p:nvPr/>
        </p:nvSpPr>
        <p:spPr>
          <a:xfrm>
            <a:off x="2897400" y="3992053"/>
            <a:ext cx="966931"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endParaRPr kumimoji="1" lang="zh-CN" altLang="en-US" b="1" dirty="0">
              <a:latin typeface="Times New Roman" panose="02020603050405020304" pitchFamily="18" charset="0"/>
              <a:cs typeface="Times New Roman" panose="02020603050405020304" pitchFamily="18" charset="0"/>
            </a:endParaRPr>
          </a:p>
        </p:txBody>
      </p:sp>
      <p:cxnSp>
        <p:nvCxnSpPr>
          <p:cNvPr id="93" name="直线箭头连接符 92">
            <a:extLst>
              <a:ext uri="{FF2B5EF4-FFF2-40B4-BE49-F238E27FC236}">
                <a16:creationId xmlns:a16="http://schemas.microsoft.com/office/drawing/2014/main" id="{2000A72D-4E6B-6B44-8DFA-08EE52B9D344}"/>
              </a:ext>
            </a:extLst>
          </p:cNvPr>
          <p:cNvCxnSpPr>
            <a:cxnSpLocks/>
            <a:stCxn id="77" idx="1"/>
            <a:endCxn id="90" idx="3"/>
          </p:cNvCxnSpPr>
          <p:nvPr/>
        </p:nvCxnSpPr>
        <p:spPr>
          <a:xfrm flipH="1" flipV="1">
            <a:off x="4098958" y="3398004"/>
            <a:ext cx="836771" cy="3433"/>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96" name="操作按钮: 后退或上一个 95">
            <a:hlinkClick r:id="rId12" action="ppaction://hlinksldjump" highlightClick="1"/>
            <a:extLst>
              <a:ext uri="{FF2B5EF4-FFF2-40B4-BE49-F238E27FC236}">
                <a16:creationId xmlns:a16="http://schemas.microsoft.com/office/drawing/2014/main" id="{289D661C-DD49-AA4D-B881-669CE05F5D98}"/>
              </a:ext>
            </a:extLst>
          </p:cNvPr>
          <p:cNvSpPr/>
          <p:nvPr/>
        </p:nvSpPr>
        <p:spPr>
          <a:xfrm>
            <a:off x="181875"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5178261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354288D-A5B2-F64A-B4F0-6832A5936E35}"/>
              </a:ext>
            </a:extLst>
          </p:cNvPr>
          <p:cNvPicPr>
            <a:picLocks noChangeAspect="1"/>
          </p:cNvPicPr>
          <p:nvPr/>
        </p:nvPicPr>
        <p:blipFill>
          <a:blip r:embed="rId2"/>
          <a:stretch>
            <a:fillRect/>
          </a:stretch>
        </p:blipFill>
        <p:spPr>
          <a:xfrm>
            <a:off x="6390294" y="710258"/>
            <a:ext cx="4963506" cy="6077763"/>
          </a:xfrm>
          <a:prstGeom prst="rect">
            <a:avLst/>
          </a:prstGeom>
        </p:spPr>
      </p:pic>
      <p:sp>
        <p:nvSpPr>
          <p:cNvPr id="2" name="灯片编号占位符 1">
            <a:extLst>
              <a:ext uri="{FF2B5EF4-FFF2-40B4-BE49-F238E27FC236}">
                <a16:creationId xmlns:a16="http://schemas.microsoft.com/office/drawing/2014/main" id="{B060795F-2A3B-E645-9E9C-CC03A880A5D0}"/>
              </a:ext>
            </a:extLst>
          </p:cNvPr>
          <p:cNvSpPr>
            <a:spLocks noGrp="1"/>
          </p:cNvSpPr>
          <p:nvPr>
            <p:ph type="sldNum" sz="quarter" idx="12"/>
          </p:nvPr>
        </p:nvSpPr>
        <p:spPr/>
        <p:txBody>
          <a:bodyPr/>
          <a:lstStyle/>
          <a:p>
            <a:fld id="{95179704-EFDC-584D-9064-A59D55EEFD70}" type="slidenum">
              <a:rPr kumimoji="1" lang="zh-CN" altLang="en-US" smtClean="0"/>
              <a:t>44</a:t>
            </a:fld>
            <a:endParaRPr kumimoji="1" lang="zh-CN" altLang="en-US"/>
          </a:p>
        </p:txBody>
      </p:sp>
      <p:sp>
        <p:nvSpPr>
          <p:cNvPr id="3" name="文本框 2">
            <a:extLst>
              <a:ext uri="{FF2B5EF4-FFF2-40B4-BE49-F238E27FC236}">
                <a16:creationId xmlns:a16="http://schemas.microsoft.com/office/drawing/2014/main" id="{2CD6C83B-6838-224D-AA38-3D746A39EA46}"/>
              </a:ext>
            </a:extLst>
          </p:cNvPr>
          <p:cNvSpPr txBox="1"/>
          <p:nvPr/>
        </p:nvSpPr>
        <p:spPr>
          <a:xfrm>
            <a:off x="4407877" y="0"/>
            <a:ext cx="3376245"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Glyoxylate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Cycle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p>
        </p:txBody>
      </p:sp>
      <p:sp>
        <p:nvSpPr>
          <p:cNvPr id="4" name="文本框 3">
            <a:extLst>
              <a:ext uri="{FF2B5EF4-FFF2-40B4-BE49-F238E27FC236}">
                <a16:creationId xmlns:a16="http://schemas.microsoft.com/office/drawing/2014/main" id="{1071074F-0595-624A-8B22-78A49971EC22}"/>
              </a:ext>
            </a:extLst>
          </p:cNvPr>
          <p:cNvSpPr txBox="1"/>
          <p:nvPr/>
        </p:nvSpPr>
        <p:spPr>
          <a:xfrm>
            <a:off x="1430594" y="1351508"/>
            <a:ext cx="3767435" cy="4154984"/>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animal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cell,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cannot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synthesized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from</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acetyl-CoA.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impossible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for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animal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convert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fatty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acid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However,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some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kind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seed,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with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existence 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glyoxysome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isocitrate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lyase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acetyl-CoA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material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gluconeogenesis.</a:t>
            </a:r>
            <a:r>
              <a:rPr kumimoji="1" lang="zh-CN" altLang="en-US" sz="2400" b="1" dirty="0">
                <a:latin typeface="Times New Roman" panose="02020603050405020304" pitchFamily="18" charset="0"/>
                <a:cs typeface="Times New Roman" panose="02020603050405020304" pitchFamily="18" charset="0"/>
              </a:rPr>
              <a:t> </a:t>
            </a:r>
          </a:p>
        </p:txBody>
      </p:sp>
      <p:sp>
        <p:nvSpPr>
          <p:cNvPr id="7" name="圆角矩形 6">
            <a:extLst>
              <a:ext uri="{FF2B5EF4-FFF2-40B4-BE49-F238E27FC236}">
                <a16:creationId xmlns:a16="http://schemas.microsoft.com/office/drawing/2014/main" id="{001F2401-6DB1-3147-BEAF-F023386B0C43}"/>
              </a:ext>
            </a:extLst>
          </p:cNvPr>
          <p:cNvSpPr/>
          <p:nvPr/>
        </p:nvSpPr>
        <p:spPr>
          <a:xfrm>
            <a:off x="6390294" y="710258"/>
            <a:ext cx="1780312" cy="1502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操作按钮: 后退或上一个 7">
            <a:hlinkClick r:id="rId3" action="ppaction://hlinksldjump" highlightClick="1"/>
            <a:extLst>
              <a:ext uri="{FF2B5EF4-FFF2-40B4-BE49-F238E27FC236}">
                <a16:creationId xmlns:a16="http://schemas.microsoft.com/office/drawing/2014/main" id="{410A9AE6-5D62-3D49-9370-5FCC34F48BF4}"/>
              </a:ext>
            </a:extLst>
          </p:cNvPr>
          <p:cNvSpPr/>
          <p:nvPr/>
        </p:nvSpPr>
        <p:spPr>
          <a:xfrm>
            <a:off x="181875"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48052926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CDF720-AEE7-104D-9276-D51EC7CA40BC}"/>
              </a:ext>
            </a:extLst>
          </p:cNvPr>
          <p:cNvSpPr>
            <a:spLocks noGrp="1"/>
          </p:cNvSpPr>
          <p:nvPr>
            <p:ph type="sldNum" sz="quarter" idx="12"/>
          </p:nvPr>
        </p:nvSpPr>
        <p:spPr/>
        <p:txBody>
          <a:bodyPr/>
          <a:lstStyle/>
          <a:p>
            <a:fld id="{95179704-EFDC-584D-9064-A59D55EEFD70}" type="slidenum">
              <a:rPr kumimoji="1" lang="zh-CN" altLang="en-US" smtClean="0"/>
              <a:t>45</a:t>
            </a:fld>
            <a:endParaRPr kumimoji="1" lang="zh-CN" altLang="en-US"/>
          </a:p>
        </p:txBody>
      </p:sp>
      <p:sp>
        <p:nvSpPr>
          <p:cNvPr id="3" name="文本框 2">
            <a:extLst>
              <a:ext uri="{FF2B5EF4-FFF2-40B4-BE49-F238E27FC236}">
                <a16:creationId xmlns:a16="http://schemas.microsoft.com/office/drawing/2014/main" id="{3AA402A4-DAA9-1A40-9119-76E0D0F476BB}"/>
              </a:ext>
            </a:extLst>
          </p:cNvPr>
          <p:cNvSpPr txBox="1"/>
          <p:nvPr/>
        </p:nvSpPr>
        <p:spPr>
          <a:xfrm>
            <a:off x="4088880" y="0"/>
            <a:ext cx="4014240"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Synthesis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of</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Glycogen</a:t>
            </a:r>
          </a:p>
        </p:txBody>
      </p:sp>
      <p:sp>
        <p:nvSpPr>
          <p:cNvPr id="5" name="文本框 4">
            <a:extLst>
              <a:ext uri="{FF2B5EF4-FFF2-40B4-BE49-F238E27FC236}">
                <a16:creationId xmlns:a16="http://schemas.microsoft.com/office/drawing/2014/main" id="{0DE78B7B-0A06-D244-B91F-7B4476E97AEE}"/>
              </a:ext>
            </a:extLst>
          </p:cNvPr>
          <p:cNvSpPr txBox="1"/>
          <p:nvPr/>
        </p:nvSpPr>
        <p:spPr>
          <a:xfrm>
            <a:off x="350684" y="1018681"/>
            <a:ext cx="3368230"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Glucose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6-phosphate</a:t>
            </a:r>
            <a:endParaRPr kumimoji="1" lang="zh-CN" altLang="en-US" sz="28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2CA5481-E187-014F-B05C-0B6DFD41A6CF}"/>
              </a:ext>
            </a:extLst>
          </p:cNvPr>
          <p:cNvSpPr txBox="1"/>
          <p:nvPr/>
        </p:nvSpPr>
        <p:spPr>
          <a:xfrm>
            <a:off x="4411885" y="1018681"/>
            <a:ext cx="3368230"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Glucose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1-phosphate</a:t>
            </a:r>
            <a:endParaRPr kumimoji="1" lang="zh-CN" altLang="en-US" sz="28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2F64CED-0B0D-A34D-BC7A-619203B16885}"/>
              </a:ext>
            </a:extLst>
          </p:cNvPr>
          <p:cNvSpPr txBox="1"/>
          <p:nvPr/>
        </p:nvSpPr>
        <p:spPr>
          <a:xfrm>
            <a:off x="4966524" y="2178995"/>
            <a:ext cx="2258952"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UDP-Glucose</a:t>
            </a:r>
            <a:endParaRPr kumimoji="1" lang="zh-CN" altLang="en-US" sz="28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E174C20-99E0-B648-8E86-66BADC7065D4}"/>
              </a:ext>
            </a:extLst>
          </p:cNvPr>
          <p:cNvSpPr txBox="1"/>
          <p:nvPr/>
        </p:nvSpPr>
        <p:spPr>
          <a:xfrm>
            <a:off x="2578114" y="3169391"/>
            <a:ext cx="7035772"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Nonreducing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end</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of</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glycogen</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with</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i="1" dirty="0">
                <a:latin typeface="Times New Roman" panose="02020603050405020304" pitchFamily="18" charset="0"/>
                <a:cs typeface="Times New Roman" panose="02020603050405020304" pitchFamily="18" charset="0"/>
              </a:rPr>
              <a:t>n</a:t>
            </a:r>
            <a:r>
              <a:rPr kumimoji="1" lang="zh-CN" altLang="en-US" sz="2800" b="1" i="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residues</a:t>
            </a:r>
            <a:endParaRPr kumimoji="1" lang="zh-CN" altLang="en-US" sz="2800" b="1"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3EB2D2E9-E961-6244-A2CF-FB62C4728A49}"/>
              </a:ext>
            </a:extLst>
          </p:cNvPr>
          <p:cNvSpPr/>
          <p:nvPr/>
        </p:nvSpPr>
        <p:spPr>
          <a:xfrm>
            <a:off x="3888197" y="5581710"/>
            <a:ext cx="4402103" cy="523220"/>
          </a:xfrm>
          <a:prstGeom prst="rect">
            <a:avLst/>
          </a:prstGeom>
        </p:spPr>
        <p:txBody>
          <a:bodyPr wrap="none">
            <a:spAutoFit/>
          </a:bodyPr>
          <a:lstStyle/>
          <a:p>
            <a:r>
              <a:rPr kumimoji="1" lang="en-US" altLang="zh-CN" sz="2800" b="1" dirty="0">
                <a:latin typeface="Times New Roman" panose="02020603050405020304" pitchFamily="18" charset="0"/>
                <a:cs typeface="Times New Roman" panose="02020603050405020304" pitchFamily="18" charset="0"/>
              </a:rPr>
              <a:t>Glycogen</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with</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i="1" dirty="0">
                <a:latin typeface="Times New Roman" panose="02020603050405020304" pitchFamily="18" charset="0"/>
                <a:cs typeface="Times New Roman" panose="02020603050405020304" pitchFamily="18" charset="0"/>
              </a:rPr>
              <a:t>n+</a:t>
            </a:r>
            <a:r>
              <a:rPr kumimoji="1" lang="en-US" altLang="zh-CN" sz="2800" b="1" dirty="0">
                <a:latin typeface="Times New Roman" panose="02020603050405020304" pitchFamily="18" charset="0"/>
                <a:cs typeface="Times New Roman" panose="02020603050405020304" pitchFamily="18" charset="0"/>
              </a:rPr>
              <a:t>1</a:t>
            </a:r>
            <a:r>
              <a:rPr kumimoji="1" lang="zh-CN" altLang="en-US" sz="2800" b="1" i="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residues</a:t>
            </a:r>
            <a:endParaRPr lang="zh-CN" altLang="en-US" sz="2800" dirty="0"/>
          </a:p>
        </p:txBody>
      </p:sp>
      <p:cxnSp>
        <p:nvCxnSpPr>
          <p:cNvPr id="14" name="直线箭头连接符 13">
            <a:extLst>
              <a:ext uri="{FF2B5EF4-FFF2-40B4-BE49-F238E27FC236}">
                <a16:creationId xmlns:a16="http://schemas.microsoft.com/office/drawing/2014/main" id="{D1C018A4-6AC6-5048-AFFB-703FEB05EA22}"/>
              </a:ext>
            </a:extLst>
          </p:cNvPr>
          <p:cNvCxnSpPr>
            <a:stCxn id="5" idx="3"/>
            <a:endCxn id="6" idx="1"/>
          </p:cNvCxnSpPr>
          <p:nvPr/>
        </p:nvCxnSpPr>
        <p:spPr>
          <a:xfrm>
            <a:off x="3718914" y="1280291"/>
            <a:ext cx="692971" cy="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310CCDE0-7F57-4949-AE62-128494F33826}"/>
              </a:ext>
            </a:extLst>
          </p:cNvPr>
          <p:cNvCxnSpPr>
            <a:cxnSpLocks/>
            <a:stCxn id="6" idx="2"/>
            <a:endCxn id="7" idx="0"/>
          </p:cNvCxnSpPr>
          <p:nvPr/>
        </p:nvCxnSpPr>
        <p:spPr>
          <a:xfrm>
            <a:off x="6096000" y="1541901"/>
            <a:ext cx="0" cy="637094"/>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47A2D0CD-D24B-A14C-9BCB-DF3ADAC28256}"/>
              </a:ext>
            </a:extLst>
          </p:cNvPr>
          <p:cNvCxnSpPr>
            <a:cxnSpLocks/>
            <a:stCxn id="21" idx="2"/>
            <a:endCxn id="9" idx="0"/>
          </p:cNvCxnSpPr>
          <p:nvPr/>
        </p:nvCxnSpPr>
        <p:spPr>
          <a:xfrm flipH="1">
            <a:off x="6089249" y="4800405"/>
            <a:ext cx="6751" cy="781305"/>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CD6356B1-4051-9A44-A8BE-5B340675962B}"/>
              </a:ext>
            </a:extLst>
          </p:cNvPr>
          <p:cNvPicPr>
            <a:picLocks noChangeAspect="1"/>
          </p:cNvPicPr>
          <p:nvPr/>
        </p:nvPicPr>
        <p:blipFill>
          <a:blip r:embed="rId2"/>
          <a:stretch>
            <a:fillRect/>
          </a:stretch>
        </p:blipFill>
        <p:spPr>
          <a:xfrm>
            <a:off x="4467664" y="3652562"/>
            <a:ext cx="3256671" cy="1147843"/>
          </a:xfrm>
          <a:prstGeom prst="rect">
            <a:avLst/>
          </a:prstGeom>
        </p:spPr>
      </p:pic>
      <p:pic>
        <p:nvPicPr>
          <p:cNvPr id="23" name="图片 22">
            <a:extLst>
              <a:ext uri="{FF2B5EF4-FFF2-40B4-BE49-F238E27FC236}">
                <a16:creationId xmlns:a16="http://schemas.microsoft.com/office/drawing/2014/main" id="{3DE9F6C3-D655-C542-B020-3C1CDCF35F07}"/>
              </a:ext>
            </a:extLst>
          </p:cNvPr>
          <p:cNvPicPr>
            <a:picLocks noChangeAspect="1"/>
          </p:cNvPicPr>
          <p:nvPr/>
        </p:nvPicPr>
        <p:blipFill>
          <a:blip r:embed="rId3"/>
          <a:stretch>
            <a:fillRect/>
          </a:stretch>
        </p:blipFill>
        <p:spPr>
          <a:xfrm>
            <a:off x="8247358" y="855304"/>
            <a:ext cx="2495995" cy="2268373"/>
          </a:xfrm>
          <a:prstGeom prst="rect">
            <a:avLst/>
          </a:prstGeom>
        </p:spPr>
      </p:pic>
      <p:sp>
        <p:nvSpPr>
          <p:cNvPr id="24" name="文本框 23">
            <a:hlinkClick r:id="rId4" action="ppaction://hlinksldjump"/>
            <a:extLst>
              <a:ext uri="{FF2B5EF4-FFF2-40B4-BE49-F238E27FC236}">
                <a16:creationId xmlns:a16="http://schemas.microsoft.com/office/drawing/2014/main" id="{1CF10379-BEEB-D744-9B0D-F31C678F0A3C}"/>
              </a:ext>
            </a:extLst>
          </p:cNvPr>
          <p:cNvSpPr txBox="1"/>
          <p:nvPr/>
        </p:nvSpPr>
        <p:spPr>
          <a:xfrm>
            <a:off x="3023621" y="834534"/>
            <a:ext cx="2032929" cy="338554"/>
          </a:xfrm>
          <a:prstGeom prst="rect">
            <a:avLst/>
          </a:prstGeom>
          <a:noFill/>
          <a:ln>
            <a:solidFill>
              <a:schemeClr val="accent5"/>
            </a:solidFill>
          </a:ln>
        </p:spPr>
        <p:txBody>
          <a:bodyPr wrap="none" rtlCol="0">
            <a:spAutoFit/>
          </a:bodyPr>
          <a:lstStyle/>
          <a:p>
            <a:pPr algn="l"/>
            <a:r>
              <a:rPr kumimoji="1" lang="en-US" altLang="zh-CN" sz="1600" b="1" dirty="0">
                <a:solidFill>
                  <a:schemeClr val="accent1"/>
                </a:solidFill>
                <a:latin typeface="Times New Roman" panose="02020603050405020304" pitchFamily="18" charset="0"/>
                <a:cs typeface="Times New Roman" panose="02020603050405020304" pitchFamily="18" charset="0"/>
              </a:rPr>
              <a:t>Phosphoglucomutase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65971CDB-C965-E94D-9B9D-5A4B46360FC6}"/>
              </a:ext>
            </a:extLst>
          </p:cNvPr>
          <p:cNvSpPr txBox="1"/>
          <p:nvPr/>
        </p:nvSpPr>
        <p:spPr>
          <a:xfrm>
            <a:off x="4065399" y="1620159"/>
            <a:ext cx="2045359" cy="584775"/>
          </a:xfrm>
          <a:prstGeom prst="rect">
            <a:avLst/>
          </a:prstGeom>
          <a:noFill/>
        </p:spPr>
        <p:txBody>
          <a:bodyPr wrap="square" rtlCol="0">
            <a:spAutoFit/>
          </a:bodyPr>
          <a:lstStyle/>
          <a:p>
            <a:r>
              <a:rPr lang="en-US" altLang="zh-CN" sz="1600" b="1" dirty="0">
                <a:solidFill>
                  <a:schemeClr val="accent1"/>
                </a:solidFill>
                <a:latin typeface="Times New Roman" panose="02020603050405020304" pitchFamily="18" charset="0"/>
                <a:cs typeface="Times New Roman" panose="02020603050405020304" pitchFamily="18" charset="0"/>
              </a:rPr>
              <a:t>UDP-glucose pyrophosphorylase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sp>
        <p:nvSpPr>
          <p:cNvPr id="28" name="文本框 27">
            <a:hlinkClick r:id="rId5" action="ppaction://hlinksldjump"/>
            <a:extLst>
              <a:ext uri="{FF2B5EF4-FFF2-40B4-BE49-F238E27FC236}">
                <a16:creationId xmlns:a16="http://schemas.microsoft.com/office/drawing/2014/main" id="{45977BCE-24BD-DC4E-B33A-B936F0D7EAF8}"/>
              </a:ext>
            </a:extLst>
          </p:cNvPr>
          <p:cNvSpPr txBox="1"/>
          <p:nvPr/>
        </p:nvSpPr>
        <p:spPr>
          <a:xfrm>
            <a:off x="4246873" y="5068564"/>
            <a:ext cx="1686680" cy="338554"/>
          </a:xfrm>
          <a:prstGeom prst="rect">
            <a:avLst/>
          </a:prstGeom>
          <a:noFill/>
          <a:ln>
            <a:solidFill>
              <a:schemeClr val="accent5"/>
            </a:solidFill>
          </a:ln>
        </p:spPr>
        <p:txBody>
          <a:bodyPr wrap="none" rtlCol="0">
            <a:spAutoFit/>
          </a:bodyPr>
          <a:lstStyle/>
          <a:p>
            <a:pPr algn="l"/>
            <a:r>
              <a:rPr kumimoji="1" lang="en-US" altLang="zh-CN" sz="1600" b="1" dirty="0">
                <a:solidFill>
                  <a:schemeClr val="accent1"/>
                </a:solidFill>
                <a:latin typeface="Times New Roman" panose="02020603050405020304" pitchFamily="18" charset="0"/>
                <a:cs typeface="Times New Roman" panose="02020603050405020304" pitchFamily="18" charset="0"/>
              </a:rPr>
              <a:t>Glucose</a:t>
            </a:r>
            <a:r>
              <a:rPr kumimoji="1" lang="zh-CN" altLang="en-US" sz="1600" b="1" dirty="0">
                <a:solidFill>
                  <a:schemeClr val="accent1"/>
                </a:solidFill>
                <a:latin typeface="Times New Roman" panose="02020603050405020304" pitchFamily="18" charset="0"/>
                <a:cs typeface="Times New Roman" panose="02020603050405020304" pitchFamily="18" charset="0"/>
              </a:rPr>
              <a:t> </a:t>
            </a:r>
            <a:r>
              <a:rPr kumimoji="1" lang="en-US" altLang="zh-CN" sz="1600" b="1" dirty="0">
                <a:solidFill>
                  <a:schemeClr val="accent1"/>
                </a:solidFill>
                <a:latin typeface="Times New Roman" panose="02020603050405020304" pitchFamily="18" charset="0"/>
                <a:cs typeface="Times New Roman" panose="02020603050405020304" pitchFamily="18" charset="0"/>
              </a:rPr>
              <a:t>synthase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3ADA7109-A040-E742-AEF3-5AF3E8A1A5D6}"/>
              </a:ext>
            </a:extLst>
          </p:cNvPr>
          <p:cNvPicPr>
            <a:picLocks noChangeAspect="1"/>
          </p:cNvPicPr>
          <p:nvPr/>
        </p:nvPicPr>
        <p:blipFill>
          <a:blip r:embed="rId6"/>
          <a:stretch>
            <a:fillRect/>
          </a:stretch>
        </p:blipFill>
        <p:spPr>
          <a:xfrm>
            <a:off x="0" y="5243148"/>
            <a:ext cx="3839937" cy="904359"/>
          </a:xfrm>
          <a:prstGeom prst="rect">
            <a:avLst/>
          </a:prstGeom>
        </p:spPr>
      </p:pic>
      <p:sp>
        <p:nvSpPr>
          <p:cNvPr id="31" name="文本框 30">
            <a:extLst>
              <a:ext uri="{FF2B5EF4-FFF2-40B4-BE49-F238E27FC236}">
                <a16:creationId xmlns:a16="http://schemas.microsoft.com/office/drawing/2014/main" id="{364B8BF7-89FD-C14C-B420-E1D1979D6E46}"/>
              </a:ext>
            </a:extLst>
          </p:cNvPr>
          <p:cNvSpPr txBox="1"/>
          <p:nvPr/>
        </p:nvSpPr>
        <p:spPr>
          <a:xfrm>
            <a:off x="9096107" y="4277185"/>
            <a:ext cx="3294492"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Branched</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Glycogen</a:t>
            </a:r>
            <a:r>
              <a:rPr kumimoji="1" lang="zh-CN" altLang="en-US" sz="2800" b="1" dirty="0">
                <a:latin typeface="Times New Roman" panose="02020603050405020304" pitchFamily="18" charset="0"/>
                <a:cs typeface="Times New Roman" panose="02020603050405020304" pitchFamily="18" charset="0"/>
              </a:rPr>
              <a:t> </a:t>
            </a:r>
          </a:p>
        </p:txBody>
      </p:sp>
      <p:cxnSp>
        <p:nvCxnSpPr>
          <p:cNvPr id="33" name="直线箭头连接符 32">
            <a:extLst>
              <a:ext uri="{FF2B5EF4-FFF2-40B4-BE49-F238E27FC236}">
                <a16:creationId xmlns:a16="http://schemas.microsoft.com/office/drawing/2014/main" id="{4BE7D0FC-408B-BE47-8849-63D981A529D7}"/>
              </a:ext>
            </a:extLst>
          </p:cNvPr>
          <p:cNvCxnSpPr>
            <a:stCxn id="9" idx="3"/>
            <a:endCxn id="31" idx="2"/>
          </p:cNvCxnSpPr>
          <p:nvPr/>
        </p:nvCxnSpPr>
        <p:spPr>
          <a:xfrm flipV="1">
            <a:off x="8290300" y="4800405"/>
            <a:ext cx="2453053" cy="1042915"/>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6F04EFC3-0866-5847-8A6B-8DE75D8FDDA2}"/>
              </a:ext>
            </a:extLst>
          </p:cNvPr>
          <p:cNvSpPr txBox="1"/>
          <p:nvPr/>
        </p:nvSpPr>
        <p:spPr>
          <a:xfrm>
            <a:off x="9326880" y="5416679"/>
            <a:ext cx="2547492" cy="338554"/>
          </a:xfrm>
          <a:prstGeom prst="rect">
            <a:avLst/>
          </a:prstGeom>
          <a:noFill/>
        </p:spPr>
        <p:txBody>
          <a:bodyPr wrap="none" rtlCol="0">
            <a:spAutoFit/>
          </a:bodyPr>
          <a:lstStyle/>
          <a:p>
            <a:r>
              <a:rPr lang="en-US" altLang="zh-CN" sz="1600" b="1" dirty="0">
                <a:solidFill>
                  <a:schemeClr val="accent1"/>
                </a:solidFill>
                <a:latin typeface="Times New Roman" pitchFamily="18" charset="0"/>
              </a:rPr>
              <a:t>glycosyl-(4</a:t>
            </a:r>
            <a:r>
              <a:rPr lang="en-US" altLang="zh-CN" sz="1600" b="1" dirty="0">
                <a:solidFill>
                  <a:schemeClr val="accent1"/>
                </a:solidFill>
                <a:latin typeface="Times New Roman" pitchFamily="18" charset="0"/>
                <a:sym typeface="Symbol" pitchFamily="18" charset="2"/>
              </a:rPr>
              <a:t></a:t>
            </a:r>
            <a:r>
              <a:rPr lang="en-US" altLang="zh-CN" sz="1600" b="1" dirty="0">
                <a:solidFill>
                  <a:schemeClr val="accent1"/>
                </a:solidFill>
                <a:latin typeface="Times New Roman" pitchFamily="18" charset="0"/>
              </a:rPr>
              <a:t>6)-transferase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sp>
        <p:nvSpPr>
          <p:cNvPr id="35" name="操作按钮: 后退或上一个 34">
            <a:hlinkClick r:id="rId7" action="ppaction://hlinksldjump" highlightClick="1"/>
            <a:extLst>
              <a:ext uri="{FF2B5EF4-FFF2-40B4-BE49-F238E27FC236}">
                <a16:creationId xmlns:a16="http://schemas.microsoft.com/office/drawing/2014/main" id="{A6E99F3D-0A5B-3A4A-9951-882117A8AF48}"/>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66F35791-9FA8-1C4C-9151-428C96B25E7D}"/>
              </a:ext>
            </a:extLst>
          </p:cNvPr>
          <p:cNvSpPr txBox="1"/>
          <p:nvPr/>
        </p:nvSpPr>
        <p:spPr>
          <a:xfrm>
            <a:off x="5952702" y="2755407"/>
            <a:ext cx="359394" cy="461665"/>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a:t>
            </a:r>
            <a:endParaRPr kumimoji="1"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71002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AB9382-DEBC-D945-AB3B-E75AC0831C01}"/>
              </a:ext>
            </a:extLst>
          </p:cNvPr>
          <p:cNvSpPr>
            <a:spLocks noGrp="1"/>
          </p:cNvSpPr>
          <p:nvPr>
            <p:ph type="sldNum" sz="quarter" idx="12"/>
          </p:nvPr>
        </p:nvSpPr>
        <p:spPr/>
        <p:txBody>
          <a:bodyPr/>
          <a:lstStyle/>
          <a:p>
            <a:fld id="{95179704-EFDC-584D-9064-A59D55EEFD70}" type="slidenum">
              <a:rPr kumimoji="1" lang="zh-CN" altLang="en-US" smtClean="0"/>
              <a:t>46</a:t>
            </a:fld>
            <a:endParaRPr kumimoji="1" lang="zh-CN" altLang="en-US"/>
          </a:p>
        </p:txBody>
      </p:sp>
      <p:sp>
        <p:nvSpPr>
          <p:cNvPr id="3" name="文本框 2">
            <a:extLst>
              <a:ext uri="{FF2B5EF4-FFF2-40B4-BE49-F238E27FC236}">
                <a16:creationId xmlns:a16="http://schemas.microsoft.com/office/drawing/2014/main" id="{597AE215-79F8-1443-AFC4-EAACEB010A4B}"/>
              </a:ext>
            </a:extLst>
          </p:cNvPr>
          <p:cNvSpPr txBox="1"/>
          <p:nvPr/>
        </p:nvSpPr>
        <p:spPr>
          <a:xfrm>
            <a:off x="3182382" y="0"/>
            <a:ext cx="5827236"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Reactions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in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Glycogen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Synthesis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7241D65F-CBBC-D94C-9F78-47280C8ED4C7}"/>
              </a:ext>
            </a:extLst>
          </p:cNvPr>
          <p:cNvPicPr>
            <a:picLocks noChangeAspect="1"/>
          </p:cNvPicPr>
          <p:nvPr/>
        </p:nvPicPr>
        <p:blipFill>
          <a:blip r:embed="rId2"/>
          <a:stretch>
            <a:fillRect/>
          </a:stretch>
        </p:blipFill>
        <p:spPr>
          <a:xfrm>
            <a:off x="1091380" y="4408375"/>
            <a:ext cx="10405020" cy="2050845"/>
          </a:xfrm>
          <a:prstGeom prst="rect">
            <a:avLst/>
          </a:prstGeom>
        </p:spPr>
      </p:pic>
      <p:sp>
        <p:nvSpPr>
          <p:cNvPr id="8" name="文本框 7">
            <a:extLst>
              <a:ext uri="{FF2B5EF4-FFF2-40B4-BE49-F238E27FC236}">
                <a16:creationId xmlns:a16="http://schemas.microsoft.com/office/drawing/2014/main" id="{0D59FDD1-23D2-5040-92E1-58A15C254C3C}"/>
              </a:ext>
            </a:extLst>
          </p:cNvPr>
          <p:cNvSpPr txBox="1"/>
          <p:nvPr/>
        </p:nvSpPr>
        <p:spPr>
          <a:xfrm>
            <a:off x="920565" y="4084278"/>
            <a:ext cx="4540858" cy="461665"/>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UDP-glucose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pyrophosphorylase</a:t>
            </a:r>
            <a:r>
              <a:rPr kumimoji="1" lang="zh-CN" altLang="en-US" sz="2400" b="1" dirty="0">
                <a:latin typeface="Times New Roman" panose="02020603050405020304" pitchFamily="18" charset="0"/>
                <a:cs typeface="Times New Roman" panose="02020603050405020304" pitchFamily="18" charset="0"/>
              </a:rPr>
              <a:t> </a:t>
            </a:r>
          </a:p>
        </p:txBody>
      </p:sp>
      <p:sp>
        <p:nvSpPr>
          <p:cNvPr id="11" name="文本框 10">
            <a:extLst>
              <a:ext uri="{FF2B5EF4-FFF2-40B4-BE49-F238E27FC236}">
                <a16:creationId xmlns:a16="http://schemas.microsoft.com/office/drawing/2014/main" id="{C2A19766-1744-9543-BC2C-1F60BF9198B2}"/>
              </a:ext>
            </a:extLst>
          </p:cNvPr>
          <p:cNvSpPr txBox="1"/>
          <p:nvPr/>
        </p:nvSpPr>
        <p:spPr>
          <a:xfrm>
            <a:off x="825910" y="811161"/>
            <a:ext cx="2956259" cy="461665"/>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Phosphoglucomutase</a:t>
            </a:r>
            <a:endParaRPr kumimoji="1" lang="zh-CN" altLang="en-US" sz="2400" b="1"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EDA3C6F2-795A-A94C-8815-EB06B79F0E0D}"/>
              </a:ext>
            </a:extLst>
          </p:cNvPr>
          <p:cNvPicPr>
            <a:picLocks noChangeAspect="1"/>
          </p:cNvPicPr>
          <p:nvPr/>
        </p:nvPicPr>
        <p:blipFill rotWithShape="1">
          <a:blip r:embed="rId3"/>
          <a:srcRect b="13354"/>
          <a:stretch/>
        </p:blipFill>
        <p:spPr>
          <a:xfrm>
            <a:off x="1828800" y="1225550"/>
            <a:ext cx="6067844" cy="2714830"/>
          </a:xfrm>
          <a:prstGeom prst="rect">
            <a:avLst/>
          </a:prstGeom>
        </p:spPr>
      </p:pic>
      <p:sp>
        <p:nvSpPr>
          <p:cNvPr id="14" name="操作按钮: 后退或上一个 13">
            <a:hlinkClick r:id="rId4" action="ppaction://hlinksldjump" highlightClick="1"/>
            <a:extLst>
              <a:ext uri="{FF2B5EF4-FFF2-40B4-BE49-F238E27FC236}">
                <a16:creationId xmlns:a16="http://schemas.microsoft.com/office/drawing/2014/main" id="{FAAC0334-C1C0-C448-8EB0-00BA4B62EC9E}"/>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3914274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B3F9E9E-EA02-824A-B204-006A188C413B}"/>
              </a:ext>
            </a:extLst>
          </p:cNvPr>
          <p:cNvSpPr>
            <a:spLocks noGrp="1"/>
          </p:cNvSpPr>
          <p:nvPr>
            <p:ph type="sldNum" sz="quarter" idx="12"/>
          </p:nvPr>
        </p:nvSpPr>
        <p:spPr/>
        <p:txBody>
          <a:bodyPr/>
          <a:lstStyle/>
          <a:p>
            <a:fld id="{95179704-EFDC-584D-9064-A59D55EEFD70}" type="slidenum">
              <a:rPr kumimoji="1" lang="zh-CN" altLang="en-US" smtClean="0"/>
              <a:t>47</a:t>
            </a:fld>
            <a:endParaRPr kumimoji="1" lang="zh-CN" altLang="en-US"/>
          </a:p>
        </p:txBody>
      </p:sp>
      <p:sp>
        <p:nvSpPr>
          <p:cNvPr id="3" name="文本框 2">
            <a:extLst>
              <a:ext uri="{FF2B5EF4-FFF2-40B4-BE49-F238E27FC236}">
                <a16:creationId xmlns:a16="http://schemas.microsoft.com/office/drawing/2014/main" id="{AD87B77E-1163-C04D-9FF4-84A4B6D8A23C}"/>
              </a:ext>
            </a:extLst>
          </p:cNvPr>
          <p:cNvSpPr txBox="1"/>
          <p:nvPr/>
        </p:nvSpPr>
        <p:spPr>
          <a:xfrm>
            <a:off x="3163659" y="0"/>
            <a:ext cx="5864682"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Properties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of</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Glycogen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Synthase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3F16A9F-AD60-B040-96A1-CA1BF5739D97}"/>
              </a:ext>
            </a:extLst>
          </p:cNvPr>
          <p:cNvSpPr txBox="1"/>
          <p:nvPr/>
        </p:nvSpPr>
        <p:spPr>
          <a:xfrm>
            <a:off x="1164772" y="708480"/>
            <a:ext cx="4746171" cy="1938992"/>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beginning</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need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particular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called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contains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Tyr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residue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accept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first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residue.</a:t>
            </a:r>
            <a:r>
              <a:rPr kumimoji="1" lang="zh-CN" altLang="en-US" sz="2400" b="1" dirty="0">
                <a:latin typeface="Times New Roman" panose="02020603050405020304" pitchFamily="18" charset="0"/>
                <a:cs typeface="Times New Roman" panose="02020603050405020304" pitchFamily="18" charset="0"/>
              </a:rPr>
              <a:t> </a:t>
            </a:r>
          </a:p>
        </p:txBody>
      </p:sp>
      <p:pic>
        <p:nvPicPr>
          <p:cNvPr id="7" name="图片 6">
            <a:extLst>
              <a:ext uri="{FF2B5EF4-FFF2-40B4-BE49-F238E27FC236}">
                <a16:creationId xmlns:a16="http://schemas.microsoft.com/office/drawing/2014/main" id="{68856013-613A-D645-904D-EE92B4E2B81B}"/>
              </a:ext>
            </a:extLst>
          </p:cNvPr>
          <p:cNvPicPr>
            <a:picLocks noChangeAspect="1"/>
          </p:cNvPicPr>
          <p:nvPr/>
        </p:nvPicPr>
        <p:blipFill rotWithShape="1">
          <a:blip r:embed="rId2"/>
          <a:srcRect l="3224" r="3515" b="37089"/>
          <a:stretch/>
        </p:blipFill>
        <p:spPr>
          <a:xfrm>
            <a:off x="6828976" y="584775"/>
            <a:ext cx="4198252" cy="2121806"/>
          </a:xfrm>
          <a:prstGeom prst="rect">
            <a:avLst/>
          </a:prstGeom>
        </p:spPr>
      </p:pic>
      <p:sp>
        <p:nvSpPr>
          <p:cNvPr id="8" name="文本框 7">
            <a:extLst>
              <a:ext uri="{FF2B5EF4-FFF2-40B4-BE49-F238E27FC236}">
                <a16:creationId xmlns:a16="http://schemas.microsoft.com/office/drawing/2014/main" id="{703B85ED-221C-E841-B639-0E069E1902B9}"/>
              </a:ext>
            </a:extLst>
          </p:cNvPr>
          <p:cNvSpPr txBox="1"/>
          <p:nvPr/>
        </p:nvSpPr>
        <p:spPr>
          <a:xfrm>
            <a:off x="1164771" y="3102532"/>
            <a:ext cx="4746171" cy="3046988"/>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Regulation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synthase:</a:t>
            </a:r>
          </a:p>
          <a:p>
            <a:pPr algn="l"/>
            <a:r>
              <a:rPr kumimoji="1" lang="en-US" altLang="zh-CN" sz="2400" b="1" dirty="0">
                <a:latin typeface="Times New Roman" panose="02020603050405020304" pitchFamily="18" charset="0"/>
                <a:cs typeface="Times New Roman" panose="02020603050405020304" pitchFamily="18" charset="0"/>
              </a:rPr>
              <a:t>When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phosphorylated,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activity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inhibited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whereas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dephosphorylated,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activated.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reversible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phosphorylation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regulated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PP1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(Phosphoprotein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phosphatase)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GSK3</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Kinase).</a:t>
            </a:r>
            <a:r>
              <a:rPr kumimoji="1" lang="zh-CN" altLang="en-US" sz="2400" b="1" dirty="0">
                <a:latin typeface="Times New Roman" panose="02020603050405020304" pitchFamily="18" charset="0"/>
                <a:cs typeface="Times New Roman" panose="02020603050405020304" pitchFamily="18" charset="0"/>
              </a:rPr>
              <a:t> </a:t>
            </a:r>
          </a:p>
        </p:txBody>
      </p:sp>
      <p:pic>
        <p:nvPicPr>
          <p:cNvPr id="9" name="Picture 2">
            <a:extLst>
              <a:ext uri="{FF2B5EF4-FFF2-40B4-BE49-F238E27FC236}">
                <a16:creationId xmlns:a16="http://schemas.microsoft.com/office/drawing/2014/main" id="{1BD19B94-66CD-9645-93F6-838EF0081D2E}"/>
              </a:ext>
            </a:extLst>
          </p:cNvPr>
          <p:cNvPicPr>
            <a:picLocks noChangeAspect="1" noChangeArrowheads="1"/>
          </p:cNvPicPr>
          <p:nvPr/>
        </p:nvPicPr>
        <p:blipFill>
          <a:blip r:embed="rId3"/>
          <a:srcRect/>
          <a:stretch>
            <a:fillRect/>
          </a:stretch>
        </p:blipFill>
        <p:spPr bwMode="auto">
          <a:xfrm>
            <a:off x="6787584" y="2802653"/>
            <a:ext cx="3733119" cy="3852474"/>
          </a:xfrm>
          <a:prstGeom prst="rect">
            <a:avLst/>
          </a:prstGeom>
          <a:noFill/>
          <a:ln w="9525">
            <a:noFill/>
            <a:miter lim="800000"/>
            <a:headEnd/>
            <a:tailEnd/>
          </a:ln>
        </p:spPr>
      </p:pic>
      <p:sp>
        <p:nvSpPr>
          <p:cNvPr id="10" name="操作按钮: 后退或上一个 9">
            <a:hlinkClick r:id="rId4" action="ppaction://hlinksldjump" highlightClick="1"/>
            <a:extLst>
              <a:ext uri="{FF2B5EF4-FFF2-40B4-BE49-F238E27FC236}">
                <a16:creationId xmlns:a16="http://schemas.microsoft.com/office/drawing/2014/main" id="{C7F379CD-A227-804D-A11E-B496C2ED9C33}"/>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5021344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F56E236-26F2-CB4B-BDF0-0EA10D382565}"/>
              </a:ext>
            </a:extLst>
          </p:cNvPr>
          <p:cNvSpPr>
            <a:spLocks noGrp="1"/>
          </p:cNvSpPr>
          <p:nvPr>
            <p:ph type="sldNum" sz="quarter" idx="12"/>
          </p:nvPr>
        </p:nvSpPr>
        <p:spPr/>
        <p:txBody>
          <a:bodyPr/>
          <a:lstStyle/>
          <a:p>
            <a:fld id="{95179704-EFDC-584D-9064-A59D55EEFD70}" type="slidenum">
              <a:rPr kumimoji="1" lang="zh-CN" altLang="en-US" smtClean="0"/>
              <a:t>48</a:t>
            </a:fld>
            <a:endParaRPr kumimoji="1" lang="zh-CN" altLang="en-US"/>
          </a:p>
        </p:txBody>
      </p:sp>
      <p:sp>
        <p:nvSpPr>
          <p:cNvPr id="3" name="文本框 2">
            <a:extLst>
              <a:ext uri="{FF2B5EF4-FFF2-40B4-BE49-F238E27FC236}">
                <a16:creationId xmlns:a16="http://schemas.microsoft.com/office/drawing/2014/main" id="{5866A54F-9DDE-484C-9B14-0945816645E1}"/>
              </a:ext>
            </a:extLst>
          </p:cNvPr>
          <p:cNvSpPr txBox="1"/>
          <p:nvPr/>
        </p:nvSpPr>
        <p:spPr>
          <a:xfrm>
            <a:off x="4704433" y="0"/>
            <a:ext cx="2783134"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Photosynthesis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EE5CA09-59F2-6148-81E9-BEF41033F168}"/>
              </a:ext>
            </a:extLst>
          </p:cNvPr>
          <p:cNvPicPr>
            <a:picLocks noChangeAspect="1"/>
          </p:cNvPicPr>
          <p:nvPr/>
        </p:nvPicPr>
        <p:blipFill rotWithShape="1">
          <a:blip r:embed="rId2"/>
          <a:srcRect l="27992"/>
          <a:stretch/>
        </p:blipFill>
        <p:spPr>
          <a:xfrm>
            <a:off x="5174427" y="1018277"/>
            <a:ext cx="6453955" cy="3809216"/>
          </a:xfrm>
          <a:prstGeom prst="rect">
            <a:avLst/>
          </a:prstGeom>
        </p:spPr>
      </p:pic>
      <p:sp>
        <p:nvSpPr>
          <p:cNvPr id="7" name="文本框 6">
            <a:extLst>
              <a:ext uri="{FF2B5EF4-FFF2-40B4-BE49-F238E27FC236}">
                <a16:creationId xmlns:a16="http://schemas.microsoft.com/office/drawing/2014/main" id="{0CDBEC8B-12C4-414F-B18D-E90A5C084071}"/>
              </a:ext>
            </a:extLst>
          </p:cNvPr>
          <p:cNvSpPr txBox="1"/>
          <p:nvPr/>
        </p:nvSpPr>
        <p:spPr>
          <a:xfrm>
            <a:off x="444405" y="1125299"/>
            <a:ext cx="4260028" cy="4154984"/>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photosynthesis,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energy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light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stored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NADPH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ATP.</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further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carbon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reaction,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energy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reducing</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power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will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used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fix</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a:t>
            </a:r>
            <a:r>
              <a:rPr kumimoji="1" lang="en-US" altLang="zh-CN" sz="2400" b="1" baseline="-25000"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carbohydrate.</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8</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photons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2H</a:t>
            </a:r>
            <a:r>
              <a:rPr kumimoji="1" lang="en-US" altLang="zh-CN" sz="2400" b="1" baseline="-25000" dirty="0">
                <a:latin typeface="Times New Roman" panose="02020603050405020304" pitchFamily="18" charset="0"/>
                <a:cs typeface="Times New Roman" panose="02020603050405020304" pitchFamily="18" charset="0"/>
              </a:rPr>
              <a:t>2</a:t>
            </a:r>
            <a:r>
              <a:rPr kumimoji="1" lang="en-US" altLang="zh-CN" sz="2400" b="1" dirty="0">
                <a:latin typeface="Times New Roman" panose="02020603050405020304" pitchFamily="18" charset="0"/>
                <a:cs typeface="Times New Roman" panose="02020603050405020304" pitchFamily="18" charset="0"/>
              </a:rPr>
              <a: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4H</a:t>
            </a:r>
            <a:r>
              <a:rPr kumimoji="1" lang="en-US" altLang="zh-CN" sz="2400" b="1" baseline="30000" dirty="0">
                <a:latin typeface="Times New Roman" panose="02020603050405020304" pitchFamily="18" charset="0"/>
                <a:cs typeface="Times New Roman" panose="02020603050405020304" pitchFamily="18" charset="0"/>
              </a:rPr>
              <a:t>+</a:t>
            </a:r>
            <a:r>
              <a:rPr kumimoji="1" lang="zh-CN" altLang="en-US" sz="2400" b="1" baseline="30000"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a:t>
            </a:r>
            <a:r>
              <a:rPr kumimoji="1" lang="en-US" altLang="zh-CN" sz="2400" b="1" baseline="-25000" dirty="0">
                <a:latin typeface="Times New Roman" panose="02020603050405020304" pitchFamily="18" charset="0"/>
                <a:cs typeface="Times New Roman" panose="02020603050405020304" pitchFamily="18" charset="0"/>
              </a:rPr>
              <a:t>2</a:t>
            </a:r>
            <a:r>
              <a:rPr kumimoji="1" lang="zh-CN" altLang="en-US" sz="2400" b="1" baseline="-25000"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2NADPH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3ATP</a:t>
            </a:r>
          </a:p>
          <a:p>
            <a:pPr algn="l"/>
            <a:endParaRPr kumimoji="1" lang="en-US" altLang="zh-CN" sz="2400" b="1" dirty="0">
              <a:latin typeface="Times New Roman" panose="02020603050405020304" pitchFamily="18" charset="0"/>
              <a:cs typeface="Times New Roman" panose="02020603050405020304" pitchFamily="18" charset="0"/>
            </a:endParaRPr>
          </a:p>
        </p:txBody>
      </p:sp>
      <p:sp>
        <p:nvSpPr>
          <p:cNvPr id="8" name="矩形 7">
            <a:hlinkClick r:id="rId3" action="ppaction://hlinksldjump"/>
            <a:extLst>
              <a:ext uri="{FF2B5EF4-FFF2-40B4-BE49-F238E27FC236}">
                <a16:creationId xmlns:a16="http://schemas.microsoft.com/office/drawing/2014/main" id="{1219B4A1-AFED-2D4F-87AA-20D61D08C3D2}"/>
              </a:ext>
            </a:extLst>
          </p:cNvPr>
          <p:cNvSpPr/>
          <p:nvPr/>
        </p:nvSpPr>
        <p:spPr>
          <a:xfrm>
            <a:off x="5029181" y="4827493"/>
            <a:ext cx="1152880" cy="369332"/>
          </a:xfrm>
          <a:prstGeom prst="rect">
            <a:avLst/>
          </a:prstGeom>
          <a:ln>
            <a:solidFill>
              <a:schemeClr val="accent5"/>
            </a:solidFill>
          </a:ln>
        </p:spPr>
        <p:txBody>
          <a:bodyPr wrap="none">
            <a:spAutoFit/>
          </a:bodyPr>
          <a:lstStyle/>
          <a:p>
            <a:r>
              <a:rPr kumimoji="1" lang="en-US" altLang="zh-CN" b="1" dirty="0">
                <a:solidFill>
                  <a:schemeClr val="accent1"/>
                </a:solidFill>
                <a:latin typeface="Times New Roman" panose="02020603050405020304" pitchFamily="18" charset="0"/>
                <a:cs typeface="Times New Roman" panose="02020603050405020304" pitchFamily="18" charset="0"/>
              </a:rPr>
              <a:t>Pigments</a:t>
            </a:r>
            <a:r>
              <a:rPr kumimoji="1" lang="zh-CN" altLang="en-US" b="1" dirty="0">
                <a:latin typeface="Times New Roman" panose="02020603050405020304" pitchFamily="18" charset="0"/>
                <a:cs typeface="Times New Roman" panose="02020603050405020304" pitchFamily="18" charset="0"/>
              </a:rPr>
              <a:t> </a:t>
            </a:r>
            <a:endParaRPr kumimoji="1" lang="en-US" altLang="zh-CN" b="1" dirty="0">
              <a:latin typeface="Times New Roman" panose="02020603050405020304" pitchFamily="18" charset="0"/>
              <a:cs typeface="Times New Roman" panose="02020603050405020304" pitchFamily="18" charset="0"/>
            </a:endParaRPr>
          </a:p>
        </p:txBody>
      </p:sp>
      <p:sp>
        <p:nvSpPr>
          <p:cNvPr id="9" name="矩形 8">
            <a:hlinkClick r:id="rId4" action="ppaction://hlinksldjump"/>
            <a:extLst>
              <a:ext uri="{FF2B5EF4-FFF2-40B4-BE49-F238E27FC236}">
                <a16:creationId xmlns:a16="http://schemas.microsoft.com/office/drawing/2014/main" id="{5EE7FE57-911C-D14F-996C-F5021B649074}"/>
              </a:ext>
            </a:extLst>
          </p:cNvPr>
          <p:cNvSpPr/>
          <p:nvPr/>
        </p:nvSpPr>
        <p:spPr>
          <a:xfrm>
            <a:off x="5605621" y="1125299"/>
            <a:ext cx="1994970" cy="369332"/>
          </a:xfrm>
          <a:prstGeom prst="rect">
            <a:avLst/>
          </a:prstGeom>
          <a:ln>
            <a:solidFill>
              <a:schemeClr val="accent5"/>
            </a:solidFill>
          </a:ln>
        </p:spPr>
        <p:txBody>
          <a:bodyPr wrap="none">
            <a:spAutoFit/>
          </a:bodyPr>
          <a:lstStyle/>
          <a:p>
            <a:r>
              <a:rPr kumimoji="1" lang="en-US" altLang="zh-CN" b="1" dirty="0">
                <a:solidFill>
                  <a:schemeClr val="accent1"/>
                </a:solidFill>
                <a:latin typeface="Times New Roman" panose="02020603050405020304" pitchFamily="18" charset="0"/>
                <a:cs typeface="Times New Roman" panose="02020603050405020304" pitchFamily="18" charset="0"/>
              </a:rPr>
              <a:t>Two</a:t>
            </a:r>
            <a:r>
              <a:rPr kumimoji="1" lang="zh-CN" altLang="en-US" b="1" dirty="0">
                <a:solidFill>
                  <a:schemeClr val="accent1"/>
                </a:solidFill>
                <a:latin typeface="Times New Roman" panose="02020603050405020304" pitchFamily="18" charset="0"/>
                <a:cs typeface="Times New Roman" panose="02020603050405020304" pitchFamily="18" charset="0"/>
              </a:rPr>
              <a:t> </a:t>
            </a:r>
            <a:r>
              <a:rPr kumimoji="1" lang="en-US" altLang="zh-CN" b="1" dirty="0">
                <a:solidFill>
                  <a:schemeClr val="accent1"/>
                </a:solidFill>
                <a:latin typeface="Times New Roman" panose="02020603050405020304" pitchFamily="18" charset="0"/>
                <a:cs typeface="Times New Roman" panose="02020603050405020304" pitchFamily="18" charset="0"/>
              </a:rPr>
              <a:t>Photosystems</a:t>
            </a:r>
          </a:p>
        </p:txBody>
      </p:sp>
      <p:sp>
        <p:nvSpPr>
          <p:cNvPr id="10" name="矩形 9">
            <a:hlinkClick r:id="rId5" action="ppaction://hlinksldjump"/>
            <a:extLst>
              <a:ext uri="{FF2B5EF4-FFF2-40B4-BE49-F238E27FC236}">
                <a16:creationId xmlns:a16="http://schemas.microsoft.com/office/drawing/2014/main" id="{597967AB-AB63-1D45-B924-AD83E8680653}"/>
              </a:ext>
            </a:extLst>
          </p:cNvPr>
          <p:cNvSpPr/>
          <p:nvPr/>
        </p:nvSpPr>
        <p:spPr>
          <a:xfrm>
            <a:off x="6850413" y="4255554"/>
            <a:ext cx="1847557" cy="369332"/>
          </a:xfrm>
          <a:prstGeom prst="rect">
            <a:avLst/>
          </a:prstGeom>
          <a:ln>
            <a:solidFill>
              <a:schemeClr val="accent5"/>
            </a:solidFill>
          </a:ln>
        </p:spPr>
        <p:txBody>
          <a:bodyPr wrap="none">
            <a:spAutoFit/>
          </a:bodyPr>
          <a:lstStyle/>
          <a:p>
            <a:r>
              <a:rPr kumimoji="1" lang="en-US" altLang="zh-CN" b="1" dirty="0">
                <a:solidFill>
                  <a:schemeClr val="accent1"/>
                </a:solidFill>
                <a:latin typeface="Times New Roman" panose="02020603050405020304" pitchFamily="18" charset="0"/>
                <a:cs typeface="Times New Roman" panose="02020603050405020304" pitchFamily="18" charset="0"/>
              </a:rPr>
              <a:t>Synthesis</a:t>
            </a:r>
            <a:r>
              <a:rPr kumimoji="1" lang="zh-CN" altLang="en-US" b="1" dirty="0">
                <a:solidFill>
                  <a:schemeClr val="accent1"/>
                </a:solidFill>
                <a:latin typeface="Times New Roman" panose="02020603050405020304" pitchFamily="18" charset="0"/>
                <a:cs typeface="Times New Roman" panose="02020603050405020304" pitchFamily="18" charset="0"/>
              </a:rPr>
              <a:t> </a:t>
            </a:r>
            <a:r>
              <a:rPr kumimoji="1" lang="en-US" altLang="zh-CN" b="1" dirty="0">
                <a:solidFill>
                  <a:schemeClr val="accent1"/>
                </a:solidFill>
                <a:latin typeface="Times New Roman" panose="02020603050405020304" pitchFamily="18" charset="0"/>
                <a:cs typeface="Times New Roman" panose="02020603050405020304" pitchFamily="18" charset="0"/>
              </a:rPr>
              <a:t>of</a:t>
            </a:r>
            <a:r>
              <a:rPr kumimoji="1" lang="zh-CN" altLang="en-US" b="1" dirty="0">
                <a:solidFill>
                  <a:schemeClr val="accent1"/>
                </a:solidFill>
                <a:latin typeface="Times New Roman" panose="02020603050405020304" pitchFamily="18" charset="0"/>
                <a:cs typeface="Times New Roman" panose="02020603050405020304" pitchFamily="18" charset="0"/>
              </a:rPr>
              <a:t> </a:t>
            </a:r>
            <a:r>
              <a:rPr kumimoji="1" lang="en-US" altLang="zh-CN" b="1" dirty="0">
                <a:solidFill>
                  <a:schemeClr val="accent1"/>
                </a:solidFill>
                <a:latin typeface="Times New Roman" panose="02020603050405020304" pitchFamily="18" charset="0"/>
                <a:cs typeface="Times New Roman" panose="02020603050405020304" pitchFamily="18" charset="0"/>
              </a:rPr>
              <a:t>ATP</a:t>
            </a:r>
          </a:p>
        </p:txBody>
      </p:sp>
      <p:sp>
        <p:nvSpPr>
          <p:cNvPr id="11" name="操作按钮: 后退或上一个 10">
            <a:hlinkClick r:id="rId6" action="ppaction://hlinksldjump" highlightClick="1"/>
            <a:extLst>
              <a:ext uri="{FF2B5EF4-FFF2-40B4-BE49-F238E27FC236}">
                <a16:creationId xmlns:a16="http://schemas.microsoft.com/office/drawing/2014/main" id="{5F38E1F6-0504-A24C-A99C-F42DEFF56A1C}"/>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6991269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0C8A7D-D9EE-8247-A9B6-23951C9C4D1F}"/>
              </a:ext>
            </a:extLst>
          </p:cNvPr>
          <p:cNvSpPr>
            <a:spLocks noGrp="1"/>
          </p:cNvSpPr>
          <p:nvPr>
            <p:ph type="sldNum" sz="quarter" idx="12"/>
          </p:nvPr>
        </p:nvSpPr>
        <p:spPr/>
        <p:txBody>
          <a:bodyPr/>
          <a:lstStyle/>
          <a:p>
            <a:fld id="{95179704-EFDC-584D-9064-A59D55EEFD70}" type="slidenum">
              <a:rPr kumimoji="1" lang="zh-CN" altLang="en-US" smtClean="0"/>
              <a:t>49</a:t>
            </a:fld>
            <a:endParaRPr kumimoji="1" lang="zh-CN" altLang="en-US"/>
          </a:p>
        </p:txBody>
      </p:sp>
      <p:sp>
        <p:nvSpPr>
          <p:cNvPr id="3" name="文本框 2">
            <a:extLst>
              <a:ext uri="{FF2B5EF4-FFF2-40B4-BE49-F238E27FC236}">
                <a16:creationId xmlns:a16="http://schemas.microsoft.com/office/drawing/2014/main" id="{DCC6DDA4-5F4E-594F-9902-89E054EFA4CC}"/>
              </a:ext>
            </a:extLst>
          </p:cNvPr>
          <p:cNvSpPr txBox="1"/>
          <p:nvPr/>
        </p:nvSpPr>
        <p:spPr>
          <a:xfrm>
            <a:off x="3844422" y="0"/>
            <a:ext cx="4503156"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Photosynthesis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Pigments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E3A86F3-B3DB-1949-AB15-80FD141E9633}"/>
              </a:ext>
            </a:extLst>
          </p:cNvPr>
          <p:cNvPicPr>
            <a:picLocks noChangeAspect="1" noChangeArrowheads="1"/>
          </p:cNvPicPr>
          <p:nvPr/>
        </p:nvPicPr>
        <p:blipFill>
          <a:blip r:embed="rId2"/>
          <a:srcRect/>
          <a:stretch>
            <a:fillRect/>
          </a:stretch>
        </p:blipFill>
        <p:spPr bwMode="auto">
          <a:xfrm>
            <a:off x="647462" y="617049"/>
            <a:ext cx="5054095" cy="2332008"/>
          </a:xfrm>
          <a:prstGeom prst="rect">
            <a:avLst/>
          </a:prstGeom>
          <a:noFill/>
          <a:ln w="9525">
            <a:noFill/>
            <a:miter lim="800000"/>
            <a:headEnd/>
            <a:tailEnd/>
          </a:ln>
        </p:spPr>
      </p:pic>
      <p:pic>
        <p:nvPicPr>
          <p:cNvPr id="6" name="Picture 5">
            <a:extLst>
              <a:ext uri="{FF2B5EF4-FFF2-40B4-BE49-F238E27FC236}">
                <a16:creationId xmlns:a16="http://schemas.microsoft.com/office/drawing/2014/main" id="{D7D1F72C-C1E3-A943-B744-7E4A35DD5393}"/>
              </a:ext>
            </a:extLst>
          </p:cNvPr>
          <p:cNvPicPr>
            <a:picLocks noChangeAspect="1" noChangeArrowheads="1"/>
          </p:cNvPicPr>
          <p:nvPr/>
        </p:nvPicPr>
        <p:blipFill>
          <a:blip r:embed="rId3"/>
          <a:srcRect/>
          <a:stretch>
            <a:fillRect/>
          </a:stretch>
        </p:blipFill>
        <p:spPr bwMode="auto">
          <a:xfrm>
            <a:off x="6398432" y="469360"/>
            <a:ext cx="4741938" cy="1418965"/>
          </a:xfrm>
          <a:prstGeom prst="rect">
            <a:avLst/>
          </a:prstGeom>
          <a:noFill/>
          <a:ln w="9525">
            <a:noFill/>
            <a:miter lim="800000"/>
            <a:headEnd/>
            <a:tailEnd/>
          </a:ln>
        </p:spPr>
      </p:pic>
      <p:pic>
        <p:nvPicPr>
          <p:cNvPr id="7" name="Picture 6">
            <a:extLst>
              <a:ext uri="{FF2B5EF4-FFF2-40B4-BE49-F238E27FC236}">
                <a16:creationId xmlns:a16="http://schemas.microsoft.com/office/drawing/2014/main" id="{155BF525-397C-E541-BC8A-84B9F3496B3E}"/>
              </a:ext>
            </a:extLst>
          </p:cNvPr>
          <p:cNvPicPr>
            <a:picLocks noChangeAspect="1" noChangeArrowheads="1"/>
          </p:cNvPicPr>
          <p:nvPr/>
        </p:nvPicPr>
        <p:blipFill>
          <a:blip r:embed="rId4"/>
          <a:srcRect/>
          <a:stretch>
            <a:fillRect/>
          </a:stretch>
        </p:blipFill>
        <p:spPr bwMode="auto">
          <a:xfrm>
            <a:off x="6398433" y="1888324"/>
            <a:ext cx="4741937" cy="1500100"/>
          </a:xfrm>
          <a:prstGeom prst="rect">
            <a:avLst/>
          </a:prstGeom>
          <a:noFill/>
          <a:ln w="9525">
            <a:noFill/>
            <a:miter lim="800000"/>
            <a:headEnd/>
            <a:tailEnd/>
          </a:ln>
        </p:spPr>
      </p:pic>
      <p:pic>
        <p:nvPicPr>
          <p:cNvPr id="8" name="Picture 5">
            <a:extLst>
              <a:ext uri="{FF2B5EF4-FFF2-40B4-BE49-F238E27FC236}">
                <a16:creationId xmlns:a16="http://schemas.microsoft.com/office/drawing/2014/main" id="{F597597A-1E96-E04C-8A34-BFEA4B095B4E}"/>
              </a:ext>
            </a:extLst>
          </p:cNvPr>
          <p:cNvPicPr>
            <a:picLocks noChangeAspect="1" noChangeArrowheads="1"/>
          </p:cNvPicPr>
          <p:nvPr/>
        </p:nvPicPr>
        <p:blipFill>
          <a:blip r:embed="rId5"/>
          <a:srcRect/>
          <a:stretch>
            <a:fillRect/>
          </a:stretch>
        </p:blipFill>
        <p:spPr bwMode="auto">
          <a:xfrm>
            <a:off x="6457698" y="3324777"/>
            <a:ext cx="4305803" cy="3138252"/>
          </a:xfrm>
          <a:prstGeom prst="rect">
            <a:avLst/>
          </a:prstGeom>
          <a:noFill/>
          <a:ln w="9525">
            <a:noFill/>
            <a:miter lim="800000"/>
            <a:headEnd/>
            <a:tailEnd/>
          </a:ln>
        </p:spPr>
      </p:pic>
      <p:sp>
        <p:nvSpPr>
          <p:cNvPr id="9" name="文本框 8">
            <a:extLst>
              <a:ext uri="{FF2B5EF4-FFF2-40B4-BE49-F238E27FC236}">
                <a16:creationId xmlns:a16="http://schemas.microsoft.com/office/drawing/2014/main" id="{4511A38F-4EAA-5146-A1F0-1D63DE620736}"/>
              </a:ext>
            </a:extLst>
          </p:cNvPr>
          <p:cNvSpPr txBox="1"/>
          <p:nvPr/>
        </p:nvSpPr>
        <p:spPr>
          <a:xfrm>
            <a:off x="729239" y="3593054"/>
            <a:ext cx="5005064" cy="1938992"/>
          </a:xfrm>
          <a:prstGeom prst="rect">
            <a:avLst/>
          </a:prstGeom>
          <a:noFill/>
        </p:spPr>
        <p:txBody>
          <a:bodyPr wrap="square" rtlCol="0">
            <a:spAutoFit/>
          </a:bodyPr>
          <a:lstStyle/>
          <a:p>
            <a:r>
              <a:rPr kumimoji="1" lang="en-US" altLang="zh-CN" sz="2400" b="1" dirty="0">
                <a:latin typeface="Times New Roman" panose="02020603050405020304" pitchFamily="18" charset="0"/>
                <a:cs typeface="Times New Roman" panose="02020603050405020304" pitchFamily="18" charset="0"/>
              </a:rPr>
              <a:t>Only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special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chlorophyll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pair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transfer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electrons,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called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en-US" altLang="zh-CN" sz="2400" b="1" dirty="0">
                <a:solidFill>
                  <a:srgbClr val="FF0000"/>
                </a:solidFill>
                <a:latin typeface="Times New Roman" panose="02020603050405020304" pitchFamily="18" charset="0"/>
                <a:cs typeface="Times New Roman" panose="02020603050405020304" pitchFamily="18" charset="0"/>
              </a:rPr>
              <a:t>Reaction Centre Pigments</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r>
              <a:rPr kumimoji="1" lang="en-US" altLang="zh-CN" sz="2400" b="1" dirty="0">
                <a:latin typeface="Times New Roman" panose="02020603050405020304" pitchFamily="18" charset="0"/>
                <a:cs typeface="Times New Roman" panose="02020603050405020304" pitchFamily="18" charset="0"/>
              </a:rPr>
              <a:t>Other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pigments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are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en-US" altLang="zh-CN" sz="2400" b="1" dirty="0">
                <a:solidFill>
                  <a:srgbClr val="FF0000"/>
                </a:solidFill>
                <a:latin typeface="Times New Roman" panose="02020603050405020304" pitchFamily="18" charset="0"/>
                <a:cs typeface="Times New Roman" panose="02020603050405020304" pitchFamily="18" charset="0"/>
              </a:rPr>
              <a:t>accessory</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pigments</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collect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energy.</a:t>
            </a:r>
            <a:r>
              <a:rPr kumimoji="1" lang="zh-CN" altLang="en-US" sz="2400" b="1" dirty="0">
                <a:latin typeface="Times New Roman" panose="02020603050405020304" pitchFamily="18" charset="0"/>
                <a:cs typeface="Times New Roman" panose="02020603050405020304" pitchFamily="18" charset="0"/>
              </a:rPr>
              <a:t> </a:t>
            </a:r>
          </a:p>
        </p:txBody>
      </p:sp>
      <p:sp>
        <p:nvSpPr>
          <p:cNvPr id="10" name="操作按钮: 后退或上一个 9">
            <a:hlinkClick r:id="rId6" action="ppaction://hlinksldjump" highlightClick="1"/>
            <a:extLst>
              <a:ext uri="{FF2B5EF4-FFF2-40B4-BE49-F238E27FC236}">
                <a16:creationId xmlns:a16="http://schemas.microsoft.com/office/drawing/2014/main" id="{53FF6A62-DBC9-924D-A739-4D0B10A9110F}"/>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80399042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3"/>
          <a:stretch>
            <a:fillRect/>
          </a:stretch>
        </p:blipFill>
        <p:spPr>
          <a:xfrm>
            <a:off x="5501005" y="3315970"/>
            <a:ext cx="6644005" cy="3451860"/>
          </a:xfrm>
          <a:prstGeom prst="rect">
            <a:avLst/>
          </a:prstGeom>
        </p:spPr>
      </p:pic>
      <p:sp>
        <p:nvSpPr>
          <p:cNvPr id="2" name="灯片编号占位符 1"/>
          <p:cNvSpPr>
            <a:spLocks noGrp="1"/>
          </p:cNvSpPr>
          <p:nvPr>
            <p:ph type="sldNum" sz="quarter" idx="12"/>
          </p:nvPr>
        </p:nvSpPr>
        <p:spPr>
          <a:xfrm>
            <a:off x="8610600" y="6402705"/>
            <a:ext cx="2743200" cy="365125"/>
          </a:xfrm>
        </p:spPr>
        <p:txBody>
          <a:bodyPr/>
          <a:lstStyle/>
          <a:p>
            <a:fld id="{95179704-EFDC-584D-9064-A59D55EEFD70}" type="slidenum">
              <a:rPr kumimoji="1" lang="zh-CN" altLang="en-US" smtClean="0"/>
              <a:t>5</a:t>
            </a:fld>
            <a:endParaRPr kumimoji="1" lang="zh-CN" altLang="en-US"/>
          </a:p>
        </p:txBody>
      </p:sp>
      <p:sp>
        <p:nvSpPr>
          <p:cNvPr id="3" name="文本框 2"/>
          <p:cNvSpPr txBox="1"/>
          <p:nvPr/>
        </p:nvSpPr>
        <p:spPr>
          <a:xfrm>
            <a:off x="4088880" y="0"/>
            <a:ext cx="387477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Glycogen breakdown</a:t>
            </a:r>
          </a:p>
        </p:txBody>
      </p:sp>
      <p:grpSp>
        <p:nvGrpSpPr>
          <p:cNvPr id="38" name="组合 37"/>
          <p:cNvGrpSpPr/>
          <p:nvPr/>
        </p:nvGrpSpPr>
        <p:grpSpPr>
          <a:xfrm>
            <a:off x="152400" y="3288030"/>
            <a:ext cx="4881245" cy="882015"/>
            <a:chOff x="240" y="5178"/>
            <a:chExt cx="7687" cy="1389"/>
          </a:xfrm>
        </p:grpSpPr>
        <p:cxnSp>
          <p:nvCxnSpPr>
            <p:cNvPr id="27" name="直接箭头连接符 26"/>
            <p:cNvCxnSpPr>
              <a:stCxn id="11" idx="2"/>
              <a:endCxn id="22" idx="0"/>
            </p:cNvCxnSpPr>
            <p:nvPr/>
          </p:nvCxnSpPr>
          <p:spPr>
            <a:xfrm>
              <a:off x="3542" y="5178"/>
              <a:ext cx="1" cy="1389"/>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30" name="矩形 29">
              <a:hlinkClick r:id="rId4" action="ppaction://hlinksldjump"/>
            </p:cNvPr>
            <p:cNvSpPr/>
            <p:nvPr/>
          </p:nvSpPr>
          <p:spPr>
            <a:xfrm>
              <a:off x="3572" y="5627"/>
              <a:ext cx="4355" cy="580"/>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debranching enzyme</a:t>
              </a:r>
            </a:p>
          </p:txBody>
        </p:sp>
        <p:sp>
          <p:nvSpPr>
            <p:cNvPr id="32" name="矩形 31">
              <a:hlinkClick r:id="rId5" action="ppaction://hlinksldjump"/>
            </p:cNvPr>
            <p:cNvSpPr/>
            <p:nvPr/>
          </p:nvSpPr>
          <p:spPr>
            <a:xfrm>
              <a:off x="240" y="5627"/>
              <a:ext cx="3332" cy="580"/>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(tranferase activity)</a:t>
              </a:r>
            </a:p>
          </p:txBody>
        </p:sp>
      </p:grpSp>
      <p:grpSp>
        <p:nvGrpSpPr>
          <p:cNvPr id="59" name="组合 58"/>
          <p:cNvGrpSpPr/>
          <p:nvPr/>
        </p:nvGrpSpPr>
        <p:grpSpPr>
          <a:xfrm>
            <a:off x="234582" y="272415"/>
            <a:ext cx="7241780" cy="4642485"/>
            <a:chOff x="-2989" y="4161"/>
            <a:chExt cx="11623" cy="7987"/>
          </a:xfrm>
        </p:grpSpPr>
        <p:pic>
          <p:nvPicPr>
            <p:cNvPr id="10" name="图片 9"/>
            <p:cNvPicPr>
              <a:picLocks noChangeAspect="1"/>
            </p:cNvPicPr>
            <p:nvPr/>
          </p:nvPicPr>
          <p:blipFill>
            <a:blip r:embed="rId6"/>
            <a:srcRect l="6236" t="5139" r="8951" b="74628"/>
            <a:stretch>
              <a:fillRect/>
            </a:stretch>
          </p:blipFill>
          <p:spPr>
            <a:xfrm>
              <a:off x="-2801" y="4161"/>
              <a:ext cx="6089" cy="2359"/>
            </a:xfrm>
            <a:prstGeom prst="rect">
              <a:avLst/>
            </a:prstGeom>
          </p:spPr>
        </p:pic>
        <p:pic>
          <p:nvPicPr>
            <p:cNvPr id="11" name="图片 10"/>
            <p:cNvPicPr>
              <a:picLocks noChangeAspect="1"/>
            </p:cNvPicPr>
            <p:nvPr/>
          </p:nvPicPr>
          <p:blipFill>
            <a:blip r:embed="rId6"/>
            <a:srcRect l="42777" t="36160" r="8945" b="54084"/>
            <a:stretch>
              <a:fillRect/>
            </a:stretch>
          </p:blipFill>
          <p:spPr>
            <a:xfrm>
              <a:off x="-1884" y="7955"/>
              <a:ext cx="4256" cy="1394"/>
            </a:xfrm>
            <a:prstGeom prst="rect">
              <a:avLst/>
            </a:prstGeom>
          </p:spPr>
        </p:pic>
        <p:cxnSp>
          <p:nvCxnSpPr>
            <p:cNvPr id="12" name="直接箭头连接符 11"/>
            <p:cNvCxnSpPr>
              <a:stCxn id="10" idx="2"/>
              <a:endCxn id="11" idx="0"/>
            </p:cNvCxnSpPr>
            <p:nvPr/>
          </p:nvCxnSpPr>
          <p:spPr>
            <a:xfrm>
              <a:off x="244" y="6520"/>
              <a:ext cx="0" cy="1434"/>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43" name="矩形 42">
              <a:hlinkClick r:id="rId7" action="ppaction://hlinksldjump"/>
            </p:cNvPr>
            <p:cNvSpPr/>
            <p:nvPr/>
          </p:nvSpPr>
          <p:spPr>
            <a:xfrm>
              <a:off x="-2435" y="6682"/>
              <a:ext cx="2613" cy="1112"/>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glycogen phosphorylase</a:t>
              </a:r>
              <a:endParaRPr kumimoji="1" lang="en-US" altLang="zh-CN" b="1" dirty="0">
                <a:solidFill>
                  <a:schemeClr val="accent1"/>
                </a:solidFill>
                <a:latin typeface="Times New Roman" panose="02020503050405090304" pitchFamily="18" charset="0"/>
                <a:cs typeface="Times New Roman" panose="02020503050405090304" pitchFamily="18" charset="0"/>
                <a:hlinkClick r:id="rId7" action="ppaction://hlinksldjump"/>
              </a:endParaRPr>
            </a:p>
          </p:txBody>
        </p:sp>
        <p:grpSp>
          <p:nvGrpSpPr>
            <p:cNvPr id="19" name="组合 18"/>
            <p:cNvGrpSpPr/>
            <p:nvPr/>
          </p:nvGrpSpPr>
          <p:grpSpPr>
            <a:xfrm>
              <a:off x="4225" y="5071"/>
              <a:ext cx="4409" cy="4129"/>
              <a:chOff x="20465" y="3503"/>
              <a:chExt cx="4308" cy="3803"/>
            </a:xfrm>
          </p:grpSpPr>
          <p:pic>
            <p:nvPicPr>
              <p:cNvPr id="13" name="图片 12"/>
              <p:cNvPicPr>
                <a:picLocks noChangeAspect="1"/>
              </p:cNvPicPr>
              <p:nvPr/>
            </p:nvPicPr>
            <p:blipFill>
              <a:blip r:embed="rId8"/>
              <a:srcRect l="7495"/>
              <a:stretch>
                <a:fillRect/>
              </a:stretch>
            </p:blipFill>
            <p:spPr>
              <a:xfrm>
                <a:off x="20465" y="4267"/>
                <a:ext cx="3461" cy="2444"/>
              </a:xfrm>
              <a:prstGeom prst="rect">
                <a:avLst/>
              </a:prstGeom>
            </p:spPr>
          </p:pic>
          <p:sp>
            <p:nvSpPr>
              <p:cNvPr id="15" name="矩形 14"/>
              <p:cNvSpPr/>
              <p:nvPr/>
            </p:nvSpPr>
            <p:spPr>
              <a:xfrm>
                <a:off x="23379" y="3503"/>
                <a:ext cx="1394" cy="136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5" name="矩形 44"/>
              <p:cNvSpPr/>
              <p:nvPr/>
            </p:nvSpPr>
            <p:spPr>
              <a:xfrm>
                <a:off x="23005" y="6296"/>
                <a:ext cx="1301" cy="10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18" name="曲线连接符 17"/>
            <p:cNvCxnSpPr>
              <a:stCxn id="10" idx="2"/>
              <a:endCxn id="13" idx="2"/>
            </p:cNvCxnSpPr>
            <p:nvPr/>
          </p:nvCxnSpPr>
          <p:spPr>
            <a:xfrm rot="5400000" flipV="1">
              <a:off x="2103" y="4661"/>
              <a:ext cx="2034" cy="5752"/>
            </a:xfrm>
            <a:prstGeom prst="curvedConnector3">
              <a:avLst>
                <a:gd name="adj1" fmla="val 120140"/>
              </a:avLst>
            </a:prstGeom>
            <a:ln w="12700" cmpd="sng">
              <a:tailEnd type="arrow"/>
            </a:ln>
          </p:spPr>
          <p:style>
            <a:lnRef idx="1">
              <a:schemeClr val="dk1"/>
            </a:lnRef>
            <a:fillRef idx="0">
              <a:schemeClr val="dk1"/>
            </a:fillRef>
            <a:effectRef idx="0">
              <a:schemeClr val="dk1"/>
            </a:effectRef>
            <a:fontRef idx="minor">
              <a:schemeClr val="tx1"/>
            </a:fontRef>
          </p:style>
        </p:cxnSp>
        <p:pic>
          <p:nvPicPr>
            <p:cNvPr id="22" name="图片 21"/>
            <p:cNvPicPr>
              <a:picLocks noChangeAspect="1"/>
            </p:cNvPicPr>
            <p:nvPr/>
          </p:nvPicPr>
          <p:blipFill>
            <a:blip r:embed="rId9"/>
            <a:stretch>
              <a:fillRect/>
            </a:stretch>
          </p:blipFill>
          <p:spPr>
            <a:xfrm>
              <a:off x="-2989" y="10867"/>
              <a:ext cx="6468" cy="1281"/>
            </a:xfrm>
            <a:prstGeom prst="rect">
              <a:avLst/>
            </a:prstGeom>
          </p:spPr>
        </p:pic>
      </p:grpSp>
      <p:grpSp>
        <p:nvGrpSpPr>
          <p:cNvPr id="48" name="组合 47"/>
          <p:cNvGrpSpPr/>
          <p:nvPr/>
        </p:nvGrpSpPr>
        <p:grpSpPr>
          <a:xfrm>
            <a:off x="2099" y="2825843"/>
            <a:ext cx="5849295" cy="3764299"/>
            <a:chOff x="15803" y="266"/>
            <a:chExt cx="9001" cy="5460"/>
          </a:xfrm>
        </p:grpSpPr>
        <p:pic>
          <p:nvPicPr>
            <p:cNvPr id="37" name="图片 36"/>
            <p:cNvPicPr>
              <a:picLocks noChangeAspect="1"/>
            </p:cNvPicPr>
            <p:nvPr/>
          </p:nvPicPr>
          <p:blipFill>
            <a:blip r:embed="rId10"/>
            <a:stretch>
              <a:fillRect/>
            </a:stretch>
          </p:blipFill>
          <p:spPr>
            <a:xfrm>
              <a:off x="16692" y="4966"/>
              <a:ext cx="6132" cy="760"/>
            </a:xfrm>
            <a:prstGeom prst="rect">
              <a:avLst/>
            </a:prstGeom>
          </p:spPr>
        </p:pic>
        <p:grpSp>
          <p:nvGrpSpPr>
            <p:cNvPr id="39" name="组合 38"/>
            <p:cNvGrpSpPr/>
            <p:nvPr/>
          </p:nvGrpSpPr>
          <p:grpSpPr>
            <a:xfrm>
              <a:off x="15803" y="3296"/>
              <a:ext cx="8462" cy="1505"/>
              <a:chOff x="15802" y="718"/>
              <a:chExt cx="8462" cy="1505"/>
            </a:xfrm>
          </p:grpSpPr>
          <p:cxnSp>
            <p:nvCxnSpPr>
              <p:cNvPr id="40" name="直接箭头连接符 39"/>
              <p:cNvCxnSpPr>
                <a:stCxn id="22" idx="2"/>
              </p:cNvCxnSpPr>
              <p:nvPr/>
            </p:nvCxnSpPr>
            <p:spPr>
              <a:xfrm flipH="1">
                <a:off x="19246" y="718"/>
                <a:ext cx="15" cy="150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41" name="矩形 40">
                <a:hlinkClick r:id="rId4" action="ppaction://hlinksldjump"/>
              </p:cNvPr>
              <p:cNvSpPr/>
              <p:nvPr/>
            </p:nvSpPr>
            <p:spPr>
              <a:xfrm>
                <a:off x="19289" y="1412"/>
                <a:ext cx="4975" cy="534"/>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debranching enzyme</a:t>
                </a:r>
              </a:p>
            </p:txBody>
          </p:sp>
          <p:sp>
            <p:nvSpPr>
              <p:cNvPr id="42" name="矩形 41">
                <a:hlinkClick r:id="rId5" action="ppaction://hlinksldjump"/>
              </p:cNvPr>
              <p:cNvSpPr/>
              <p:nvPr/>
            </p:nvSpPr>
            <p:spPr>
              <a:xfrm>
                <a:off x="15802" y="1412"/>
                <a:ext cx="3487" cy="534"/>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(glucosidase activity)</a:t>
                </a:r>
              </a:p>
            </p:txBody>
          </p:sp>
        </p:grpSp>
        <p:cxnSp>
          <p:nvCxnSpPr>
            <p:cNvPr id="47" name="曲线连接符 46"/>
            <p:cNvCxnSpPr/>
            <p:nvPr/>
          </p:nvCxnSpPr>
          <p:spPr>
            <a:xfrm rot="5400000" flipH="1" flipV="1">
              <a:off x="20532" y="-976"/>
              <a:ext cx="3030" cy="5514"/>
            </a:xfrm>
            <a:prstGeom prst="curvedConnector3">
              <a:avLst>
                <a:gd name="adj1" fmla="val -11379"/>
              </a:avLst>
            </a:prstGeom>
            <a:ln w="12700" cmpd="sng">
              <a:tailEnd type="arrow"/>
            </a:ln>
          </p:spPr>
          <p:style>
            <a:lnRef idx="1">
              <a:schemeClr val="dk1"/>
            </a:lnRef>
            <a:fillRef idx="0">
              <a:schemeClr val="dk1"/>
            </a:fillRef>
            <a:effectRef idx="0">
              <a:schemeClr val="dk1"/>
            </a:effectRef>
            <a:fontRef idx="minor">
              <a:schemeClr val="tx1"/>
            </a:fontRef>
          </p:style>
        </p:cxnSp>
      </p:grpSp>
      <p:pic>
        <p:nvPicPr>
          <p:cNvPr id="50" name="图片 49"/>
          <p:cNvPicPr>
            <a:picLocks noChangeAspect="1"/>
          </p:cNvPicPr>
          <p:nvPr/>
        </p:nvPicPr>
        <p:blipFill>
          <a:blip r:embed="rId11"/>
          <a:stretch>
            <a:fillRect/>
          </a:stretch>
        </p:blipFill>
        <p:spPr>
          <a:xfrm>
            <a:off x="9917430" y="1202690"/>
            <a:ext cx="2032000" cy="1651000"/>
          </a:xfrm>
          <a:prstGeom prst="rect">
            <a:avLst/>
          </a:prstGeom>
        </p:spPr>
      </p:pic>
      <p:cxnSp>
        <p:nvCxnSpPr>
          <p:cNvPr id="51" name="直接箭头连接符 50"/>
          <p:cNvCxnSpPr>
            <a:stCxn id="13" idx="3"/>
            <a:endCxn id="50" idx="1"/>
          </p:cNvCxnSpPr>
          <p:nvPr/>
        </p:nvCxnSpPr>
        <p:spPr>
          <a:xfrm flipV="1">
            <a:off x="6936105" y="2028190"/>
            <a:ext cx="2981325" cy="26670"/>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52" name="矩形 51">
            <a:hlinkClick r:id="rId12" action="ppaction://hlinksldjump"/>
          </p:cNvPr>
          <p:cNvSpPr/>
          <p:nvPr/>
        </p:nvSpPr>
        <p:spPr>
          <a:xfrm>
            <a:off x="7178675" y="1659890"/>
            <a:ext cx="2495550" cy="368300"/>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phosphoglucomutase</a:t>
            </a:r>
          </a:p>
        </p:txBody>
      </p:sp>
      <p:sp>
        <p:nvSpPr>
          <p:cNvPr id="56" name="文本框 55"/>
          <p:cNvSpPr txBox="1"/>
          <p:nvPr/>
        </p:nvSpPr>
        <p:spPr>
          <a:xfrm>
            <a:off x="9819640" y="834390"/>
            <a:ext cx="2227580" cy="368300"/>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Glucose-6-phosphate</a:t>
            </a:r>
          </a:p>
        </p:txBody>
      </p:sp>
      <p:cxnSp>
        <p:nvCxnSpPr>
          <p:cNvPr id="61" name="曲线连接符 60"/>
          <p:cNvCxnSpPr/>
          <p:nvPr/>
        </p:nvCxnSpPr>
        <p:spPr>
          <a:xfrm rot="10800000" flipV="1">
            <a:off x="7106920" y="2428875"/>
            <a:ext cx="2809875" cy="1306195"/>
          </a:xfrm>
          <a:prstGeom prst="curvedConnector3">
            <a:avLst>
              <a:gd name="adj1" fmla="val 99819"/>
            </a:avLst>
          </a:prstGeom>
          <a:ln w="12700" cmpd="sng">
            <a:tailEnd type="arrow"/>
          </a:ln>
        </p:spPr>
        <p:style>
          <a:lnRef idx="1">
            <a:schemeClr val="dk1"/>
          </a:lnRef>
          <a:fillRef idx="0">
            <a:schemeClr val="dk1"/>
          </a:fillRef>
          <a:effectRef idx="0">
            <a:schemeClr val="dk1"/>
          </a:effectRef>
          <a:fontRef idx="minor">
            <a:schemeClr val="tx1"/>
          </a:fontRef>
        </p:style>
      </p:cxnSp>
      <p:sp>
        <p:nvSpPr>
          <p:cNvPr id="62" name="文本框 61"/>
          <p:cNvSpPr txBox="1"/>
          <p:nvPr/>
        </p:nvSpPr>
        <p:spPr>
          <a:xfrm>
            <a:off x="4729480" y="915035"/>
            <a:ext cx="2227580" cy="368300"/>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Glucose-1-phosphate</a:t>
            </a:r>
          </a:p>
        </p:txBody>
      </p:sp>
      <p:pic>
        <p:nvPicPr>
          <p:cNvPr id="63" name="图片 62"/>
          <p:cNvPicPr>
            <a:picLocks noChangeAspect="1"/>
          </p:cNvPicPr>
          <p:nvPr/>
        </p:nvPicPr>
        <p:blipFill>
          <a:blip r:embed="rId13"/>
          <a:srcRect t="11993" r="-2526"/>
          <a:stretch>
            <a:fillRect/>
          </a:stretch>
        </p:blipFill>
        <p:spPr>
          <a:xfrm>
            <a:off x="7728585" y="3670935"/>
            <a:ext cx="1752600" cy="499745"/>
          </a:xfrm>
          <a:prstGeom prst="rect">
            <a:avLst/>
          </a:prstGeom>
        </p:spPr>
      </p:pic>
      <p:sp>
        <p:nvSpPr>
          <p:cNvPr id="64" name="矩形 63">
            <a:hlinkClick r:id="rId14" action="ppaction://hlinksldjump"/>
          </p:cNvPr>
          <p:cNvSpPr/>
          <p:nvPr/>
        </p:nvSpPr>
        <p:spPr>
          <a:xfrm>
            <a:off x="7324090" y="3686175"/>
            <a:ext cx="2495550" cy="368300"/>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Glucose-6-phosphotase</a:t>
            </a:r>
          </a:p>
        </p:txBody>
      </p:sp>
      <p:cxnSp>
        <p:nvCxnSpPr>
          <p:cNvPr id="65" name="直接连接符 64"/>
          <p:cNvCxnSpPr>
            <a:stCxn id="64" idx="2"/>
          </p:cNvCxnSpPr>
          <p:nvPr/>
        </p:nvCxnSpPr>
        <p:spPr>
          <a:xfrm flipH="1">
            <a:off x="8110220" y="4054475"/>
            <a:ext cx="461645" cy="11557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sp>
        <p:nvSpPr>
          <p:cNvPr id="35" name="操作按钮: 后退或上一个 34">
            <a:hlinkClick r:id="rId5" action="ppaction://hlinksldjump" highlightClick="1"/>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95609272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6A780F-DE1D-5949-9834-35192E20F0E8}"/>
              </a:ext>
            </a:extLst>
          </p:cNvPr>
          <p:cNvSpPr>
            <a:spLocks noGrp="1"/>
          </p:cNvSpPr>
          <p:nvPr>
            <p:ph type="sldNum" sz="quarter" idx="12"/>
          </p:nvPr>
        </p:nvSpPr>
        <p:spPr/>
        <p:txBody>
          <a:bodyPr/>
          <a:lstStyle/>
          <a:p>
            <a:fld id="{95179704-EFDC-584D-9064-A59D55EEFD70}" type="slidenum">
              <a:rPr kumimoji="1" lang="zh-CN" altLang="en-US" smtClean="0"/>
              <a:t>50</a:t>
            </a:fld>
            <a:endParaRPr kumimoji="1" lang="zh-CN" altLang="en-US"/>
          </a:p>
        </p:txBody>
      </p:sp>
      <p:sp>
        <p:nvSpPr>
          <p:cNvPr id="3" name="文本框 2">
            <a:extLst>
              <a:ext uri="{FF2B5EF4-FFF2-40B4-BE49-F238E27FC236}">
                <a16:creationId xmlns:a16="http://schemas.microsoft.com/office/drawing/2014/main" id="{750871FC-EC23-F44C-877D-55D881713DBE}"/>
              </a:ext>
            </a:extLst>
          </p:cNvPr>
          <p:cNvSpPr txBox="1"/>
          <p:nvPr/>
        </p:nvSpPr>
        <p:spPr>
          <a:xfrm>
            <a:off x="4394252" y="0"/>
            <a:ext cx="3403496"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Two</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Photosystems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CA55EDB-00EF-ED4E-86AB-B8D75CC16020}"/>
              </a:ext>
            </a:extLst>
          </p:cNvPr>
          <p:cNvPicPr>
            <a:picLocks noChangeAspect="1" noChangeArrowheads="1"/>
          </p:cNvPicPr>
          <p:nvPr/>
        </p:nvPicPr>
        <p:blipFill>
          <a:blip r:embed="rId2"/>
          <a:srcRect/>
          <a:stretch>
            <a:fillRect/>
          </a:stretch>
        </p:blipFill>
        <p:spPr bwMode="auto">
          <a:xfrm>
            <a:off x="638450" y="2730705"/>
            <a:ext cx="5457550" cy="3808207"/>
          </a:xfrm>
          <a:prstGeom prst="rect">
            <a:avLst/>
          </a:prstGeom>
          <a:noFill/>
          <a:ln w="9525">
            <a:noFill/>
            <a:miter lim="800000"/>
            <a:headEnd/>
            <a:tailEnd/>
          </a:ln>
        </p:spPr>
      </p:pic>
      <p:pic>
        <p:nvPicPr>
          <p:cNvPr id="6" name="Picture 4">
            <a:extLst>
              <a:ext uri="{FF2B5EF4-FFF2-40B4-BE49-F238E27FC236}">
                <a16:creationId xmlns:a16="http://schemas.microsoft.com/office/drawing/2014/main" id="{364B1DA0-7820-0046-866A-2A9F790688B5}"/>
              </a:ext>
            </a:extLst>
          </p:cNvPr>
          <p:cNvPicPr>
            <a:picLocks noChangeAspect="1" noChangeArrowheads="1"/>
          </p:cNvPicPr>
          <p:nvPr/>
        </p:nvPicPr>
        <p:blipFill>
          <a:blip r:embed="rId3"/>
          <a:srcRect/>
          <a:stretch>
            <a:fillRect/>
          </a:stretch>
        </p:blipFill>
        <p:spPr bwMode="auto">
          <a:xfrm>
            <a:off x="6096000" y="2772614"/>
            <a:ext cx="5791201" cy="3359263"/>
          </a:xfrm>
          <a:prstGeom prst="rect">
            <a:avLst/>
          </a:prstGeom>
          <a:noFill/>
          <a:ln w="9525">
            <a:noFill/>
            <a:miter lim="800000"/>
            <a:headEnd/>
            <a:tailEnd/>
          </a:ln>
        </p:spPr>
      </p:pic>
      <p:sp>
        <p:nvSpPr>
          <p:cNvPr id="7" name="文本框 6">
            <a:extLst>
              <a:ext uri="{FF2B5EF4-FFF2-40B4-BE49-F238E27FC236}">
                <a16:creationId xmlns:a16="http://schemas.microsoft.com/office/drawing/2014/main" id="{C86D62F9-9814-B04E-9B34-9452802DB565}"/>
              </a:ext>
            </a:extLst>
          </p:cNvPr>
          <p:cNvSpPr txBox="1"/>
          <p:nvPr/>
        </p:nvSpPr>
        <p:spPr>
          <a:xfrm>
            <a:off x="871450" y="584775"/>
            <a:ext cx="4991549" cy="1938992"/>
          </a:xfrm>
          <a:prstGeom prst="rect">
            <a:avLst/>
          </a:prstGeom>
          <a:noFill/>
        </p:spPr>
        <p:txBody>
          <a:bodyPr wrap="square" rtlCol="0">
            <a:spAutoFit/>
          </a:bodyPr>
          <a:lstStyle/>
          <a:p>
            <a:pPr algn="l"/>
            <a:r>
              <a:rPr kumimoji="1" lang="en-US" altLang="zh-CN" sz="2000" b="1" dirty="0">
                <a:latin typeface="Times New Roman" panose="02020603050405020304" pitchFamily="18" charset="0"/>
                <a:cs typeface="Times New Roman" panose="02020603050405020304" pitchFamily="18" charset="0"/>
              </a:rPr>
              <a:t>PSII:</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a:p>
            <a:pPr algn="l"/>
            <a:r>
              <a:rPr kumimoji="1" lang="en-US" altLang="zh-CN" sz="2000" b="1" dirty="0">
                <a:latin typeface="Times New Roman" panose="02020603050405020304" pitchFamily="18" charset="0"/>
                <a:cs typeface="Times New Roman" panose="02020603050405020304" pitchFamily="18" charset="0"/>
              </a:rPr>
              <a:t>The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photolysis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of</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water</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provide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electrons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electron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transferring</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chain.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Proton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is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released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generate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proton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gradient</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cross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thylakoid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membrane.</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a:p>
            <a:pPr algn="l"/>
            <a:r>
              <a:rPr kumimoji="1" lang="en-US" altLang="zh-CN" sz="2000" b="1" dirty="0">
                <a:latin typeface="Times New Roman" panose="02020603050405020304" pitchFamily="18" charset="0"/>
                <a:cs typeface="Times New Roman" panose="02020603050405020304" pitchFamily="18" charset="0"/>
              </a:rPr>
              <a:t>PQ</a:t>
            </a:r>
            <a:r>
              <a:rPr kumimoji="1" lang="en-US" altLang="zh-CN" sz="2000" b="1" baseline="-25000" dirty="0">
                <a:latin typeface="Times New Roman" panose="02020603050405020304" pitchFamily="18" charset="0"/>
                <a:cs typeface="Times New Roman" panose="02020603050405020304" pitchFamily="18" charset="0"/>
              </a:rPr>
              <a:t>B</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also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brings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proton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thylakoid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lumen.</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0A02CEC-F5F9-1840-8CB4-0F3948AF0A34}"/>
              </a:ext>
            </a:extLst>
          </p:cNvPr>
          <p:cNvSpPr txBox="1"/>
          <p:nvPr/>
        </p:nvSpPr>
        <p:spPr>
          <a:xfrm>
            <a:off x="6766561" y="584775"/>
            <a:ext cx="5120640" cy="1323439"/>
          </a:xfrm>
          <a:prstGeom prst="rect">
            <a:avLst/>
          </a:prstGeom>
          <a:noFill/>
        </p:spPr>
        <p:txBody>
          <a:bodyPr wrap="square" rtlCol="0">
            <a:spAutoFit/>
          </a:bodyPr>
          <a:lstStyle/>
          <a:p>
            <a:pPr algn="l"/>
            <a:r>
              <a:rPr kumimoji="1" lang="en-US" altLang="zh-CN" sz="2000" b="1" dirty="0">
                <a:latin typeface="Times New Roman" panose="02020603050405020304" pitchFamily="18" charset="0"/>
                <a:cs typeface="Times New Roman" panose="02020603050405020304" pitchFamily="18" charset="0"/>
              </a:rPr>
              <a:t>PSI:</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a:p>
            <a:pPr algn="l"/>
            <a:r>
              <a:rPr kumimoji="1" lang="en-US" altLang="zh-CN" sz="2000" b="1" dirty="0">
                <a:latin typeface="Times New Roman" panose="02020603050405020304" pitchFamily="18" charset="0"/>
                <a:cs typeface="Times New Roman" panose="02020603050405020304" pitchFamily="18" charset="0"/>
              </a:rPr>
              <a:t>Electrons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are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finally</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transported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NADP</a:t>
            </a:r>
            <a:r>
              <a:rPr kumimoji="1" lang="en-US" altLang="zh-CN" sz="2000" b="1" baseline="30000" dirty="0">
                <a:latin typeface="Times New Roman" panose="02020603050405020304" pitchFamily="18" charset="0"/>
                <a:cs typeface="Times New Roman" panose="02020603050405020304" pitchFamily="18" charset="0"/>
              </a:rPr>
              <a:t>+</a:t>
            </a:r>
            <a:r>
              <a:rPr kumimoji="1" lang="en-US" altLang="zh-CN" sz="2000" b="1" dirty="0">
                <a:latin typeface="Times New Roman" panose="02020603050405020304" pitchFamily="18" charset="0"/>
                <a:cs typeface="Times New Roman" panose="02020603050405020304" pitchFamily="18" charset="0"/>
              </a:rPr>
              <a:t>,</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which</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would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act</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reducing</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power</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fix</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CO</a:t>
            </a:r>
            <a:r>
              <a:rPr kumimoji="1" lang="en-US" altLang="zh-CN" sz="2000" b="1" baseline="-25000" dirty="0">
                <a:latin typeface="Times New Roman" panose="02020603050405020304" pitchFamily="18" charset="0"/>
                <a:cs typeface="Times New Roman" panose="02020603050405020304" pitchFamily="18" charset="0"/>
              </a:rPr>
              <a:t>2</a:t>
            </a:r>
            <a:r>
              <a:rPr kumimoji="1" lang="en-US" altLang="zh-CN" sz="2000" b="1" dirty="0">
                <a:latin typeface="Times New Roman" panose="02020603050405020304" pitchFamily="18" charset="0"/>
                <a:cs typeface="Times New Roman" panose="02020603050405020304" pitchFamily="18" charset="0"/>
              </a:rPr>
              <a:t>.</a:t>
            </a:r>
            <a:r>
              <a:rPr kumimoji="1" lang="zh-CN" altLang="en-US" sz="2000" b="1" dirty="0">
                <a:latin typeface="Times New Roman" panose="02020603050405020304" pitchFamily="18" charset="0"/>
                <a:cs typeface="Times New Roman" panose="02020603050405020304" pitchFamily="18" charset="0"/>
              </a:rPr>
              <a:t>   </a:t>
            </a:r>
          </a:p>
        </p:txBody>
      </p:sp>
      <p:sp>
        <p:nvSpPr>
          <p:cNvPr id="10" name="操作按钮: 后退或上一个 9">
            <a:hlinkClick r:id="rId4" action="ppaction://hlinksldjump" highlightClick="1"/>
            <a:extLst>
              <a:ext uri="{FF2B5EF4-FFF2-40B4-BE49-F238E27FC236}">
                <a16:creationId xmlns:a16="http://schemas.microsoft.com/office/drawing/2014/main" id="{0A0F5048-25B6-A94D-ABEC-490AF8D98569}"/>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50948571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E4BE940-FEB6-F940-9F7D-CFD06D33FFA4}"/>
              </a:ext>
            </a:extLst>
          </p:cNvPr>
          <p:cNvSpPr>
            <a:spLocks noGrp="1"/>
          </p:cNvSpPr>
          <p:nvPr>
            <p:ph type="sldNum" sz="quarter" idx="12"/>
          </p:nvPr>
        </p:nvSpPr>
        <p:spPr/>
        <p:txBody>
          <a:bodyPr/>
          <a:lstStyle/>
          <a:p>
            <a:fld id="{95179704-EFDC-584D-9064-A59D55EEFD70}" type="slidenum">
              <a:rPr kumimoji="1" lang="zh-CN" altLang="en-US" smtClean="0"/>
              <a:t>51</a:t>
            </a:fld>
            <a:endParaRPr kumimoji="1" lang="zh-CN" altLang="en-US"/>
          </a:p>
        </p:txBody>
      </p:sp>
      <p:sp>
        <p:nvSpPr>
          <p:cNvPr id="3" name="文本框 2">
            <a:extLst>
              <a:ext uri="{FF2B5EF4-FFF2-40B4-BE49-F238E27FC236}">
                <a16:creationId xmlns:a16="http://schemas.microsoft.com/office/drawing/2014/main" id="{4CD9B377-2446-4B46-9452-8D1B0D94EC0F}"/>
              </a:ext>
            </a:extLst>
          </p:cNvPr>
          <p:cNvSpPr txBox="1"/>
          <p:nvPr/>
        </p:nvSpPr>
        <p:spPr>
          <a:xfrm>
            <a:off x="2498701" y="0"/>
            <a:ext cx="7194598"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ATP-synthesis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Photophosphorylation</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4" name="Picture 2" descr="figure_19_01">
            <a:extLst>
              <a:ext uri="{FF2B5EF4-FFF2-40B4-BE49-F238E27FC236}">
                <a16:creationId xmlns:a16="http://schemas.microsoft.com/office/drawing/2014/main" id="{DADEB670-89BB-7D4B-B8D9-A3738CF9AAAA}"/>
              </a:ext>
            </a:extLst>
          </p:cNvPr>
          <p:cNvPicPr>
            <a:picLocks noChangeAspect="1" noChangeArrowheads="1"/>
          </p:cNvPicPr>
          <p:nvPr/>
        </p:nvPicPr>
        <p:blipFill>
          <a:blip r:embed="rId2" cstate="print"/>
          <a:srcRect/>
          <a:stretch>
            <a:fillRect/>
          </a:stretch>
        </p:blipFill>
        <p:spPr bwMode="auto">
          <a:xfrm>
            <a:off x="1830387" y="1365249"/>
            <a:ext cx="8531225" cy="5173663"/>
          </a:xfrm>
          <a:prstGeom prst="rect">
            <a:avLst/>
          </a:prstGeom>
          <a:noFill/>
          <a:ln w="9525">
            <a:noFill/>
            <a:miter lim="800000"/>
            <a:headEnd/>
            <a:tailEnd/>
          </a:ln>
          <a:effectLst/>
        </p:spPr>
      </p:pic>
      <p:sp>
        <p:nvSpPr>
          <p:cNvPr id="5" name="文本框 4">
            <a:extLst>
              <a:ext uri="{FF2B5EF4-FFF2-40B4-BE49-F238E27FC236}">
                <a16:creationId xmlns:a16="http://schemas.microsoft.com/office/drawing/2014/main" id="{E32886A4-6336-EB4D-B2C0-77C1B3BCE070}"/>
              </a:ext>
            </a:extLst>
          </p:cNvPr>
          <p:cNvSpPr txBox="1"/>
          <p:nvPr/>
        </p:nvSpPr>
        <p:spPr>
          <a:xfrm>
            <a:off x="1141897" y="840939"/>
            <a:ext cx="10744480" cy="461665"/>
          </a:xfrm>
          <a:prstGeom prst="rect">
            <a:avLst/>
          </a:prstGeom>
          <a:noFill/>
        </p:spPr>
        <p:txBody>
          <a:bodyPr wrap="none" rtlCol="0">
            <a:spAutoFit/>
          </a:bodyPr>
          <a:lstStyle/>
          <a:p>
            <a:pPr algn="l"/>
            <a:r>
              <a:rPr kumimoji="1" lang="en-US" altLang="zh-CN" sz="2400" b="1" i="1" dirty="0">
                <a:latin typeface="Times New Roman" panose="02020603050405020304" pitchFamily="18" charset="0"/>
                <a:cs typeface="Times New Roman" panose="02020603050405020304" pitchFamily="18" charset="0"/>
              </a:rPr>
              <a:t>Which</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is</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quite</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similar</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mechanism to</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oxidative</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phosphorylation</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in</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mitochondria</a:t>
            </a:r>
            <a:r>
              <a:rPr kumimoji="1" lang="zh-CN" altLang="en-US" sz="2400" b="1" i="1" dirty="0">
                <a:latin typeface="Times New Roman" panose="02020603050405020304" pitchFamily="18" charset="0"/>
                <a:cs typeface="Times New Roman" panose="02020603050405020304" pitchFamily="18" charset="0"/>
              </a:rPr>
              <a:t> </a:t>
            </a:r>
          </a:p>
        </p:txBody>
      </p:sp>
      <p:sp>
        <p:nvSpPr>
          <p:cNvPr id="6" name="操作按钮: 后退或上一个 5">
            <a:hlinkClick r:id="rId3" action="ppaction://hlinksldjump" highlightClick="1"/>
            <a:extLst>
              <a:ext uri="{FF2B5EF4-FFF2-40B4-BE49-F238E27FC236}">
                <a16:creationId xmlns:a16="http://schemas.microsoft.com/office/drawing/2014/main" id="{DD200AE5-3162-3348-BCBB-682EF8339744}"/>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31605285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FA6A9EEC-8AD3-684E-A876-6481D904B939}"/>
              </a:ext>
            </a:extLst>
          </p:cNvPr>
          <p:cNvPicPr>
            <a:picLocks noChangeAspect="1"/>
          </p:cNvPicPr>
          <p:nvPr/>
        </p:nvPicPr>
        <p:blipFill>
          <a:blip r:embed="rId2">
            <a:alphaModFix amt="31000"/>
          </a:blip>
          <a:stretch>
            <a:fillRect/>
          </a:stretch>
        </p:blipFill>
        <p:spPr>
          <a:xfrm>
            <a:off x="-188556" y="263173"/>
            <a:ext cx="12609360" cy="6088924"/>
          </a:xfrm>
          <a:prstGeom prst="rect">
            <a:avLst/>
          </a:prstGeom>
        </p:spPr>
      </p:pic>
      <p:sp>
        <p:nvSpPr>
          <p:cNvPr id="2" name="灯片编号占位符 1">
            <a:extLst>
              <a:ext uri="{FF2B5EF4-FFF2-40B4-BE49-F238E27FC236}">
                <a16:creationId xmlns:a16="http://schemas.microsoft.com/office/drawing/2014/main" id="{776BB985-6054-184E-9C49-45DAC7D0BA52}"/>
              </a:ext>
            </a:extLst>
          </p:cNvPr>
          <p:cNvSpPr>
            <a:spLocks noGrp="1"/>
          </p:cNvSpPr>
          <p:nvPr>
            <p:ph type="sldNum" sz="quarter" idx="12"/>
          </p:nvPr>
        </p:nvSpPr>
        <p:spPr/>
        <p:txBody>
          <a:bodyPr/>
          <a:lstStyle/>
          <a:p>
            <a:fld id="{95179704-EFDC-584D-9064-A59D55EEFD70}" type="slidenum">
              <a:rPr kumimoji="1" lang="zh-CN" altLang="en-US" smtClean="0"/>
              <a:t>52</a:t>
            </a:fld>
            <a:endParaRPr kumimoji="1" lang="zh-CN" altLang="en-US"/>
          </a:p>
        </p:txBody>
      </p:sp>
      <p:sp>
        <p:nvSpPr>
          <p:cNvPr id="4" name="文本框 3">
            <a:extLst>
              <a:ext uri="{FF2B5EF4-FFF2-40B4-BE49-F238E27FC236}">
                <a16:creationId xmlns:a16="http://schemas.microsoft.com/office/drawing/2014/main" id="{6AC9C3A8-29F8-8546-9317-6E738DC26B8A}"/>
              </a:ext>
            </a:extLst>
          </p:cNvPr>
          <p:cNvSpPr txBox="1"/>
          <p:nvPr/>
        </p:nvSpPr>
        <p:spPr>
          <a:xfrm>
            <a:off x="4880763" y="0"/>
            <a:ext cx="2430474"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Calvin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Cycle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34C79545-25DB-ED42-B513-E61BAB4A84ED}"/>
              </a:ext>
            </a:extLst>
          </p:cNvPr>
          <p:cNvSpPr txBox="1"/>
          <p:nvPr/>
        </p:nvSpPr>
        <p:spPr>
          <a:xfrm>
            <a:off x="4730882" y="948690"/>
            <a:ext cx="2730235"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Ribulose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1,5-biphosphate</a:t>
            </a:r>
            <a:endParaRPr kumimoji="1"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770FB7F-9258-C247-B8AA-347FA42A92D9}"/>
              </a:ext>
            </a:extLst>
          </p:cNvPr>
          <p:cNvSpPr txBox="1"/>
          <p:nvPr/>
        </p:nvSpPr>
        <p:spPr>
          <a:xfrm>
            <a:off x="7749540" y="1885950"/>
            <a:ext cx="2108269"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3-phosphoglycerate</a:t>
            </a:r>
            <a:endParaRPr kumimoji="1" lang="zh-CN" altLang="en-US" b="1" dirty="0">
              <a:latin typeface="Times New Roman" panose="02020603050405020304" pitchFamily="18" charset="0"/>
              <a:cs typeface="Times New Roman" panose="02020603050405020304" pitchFamily="18" charset="0"/>
            </a:endParaRPr>
          </a:p>
        </p:txBody>
      </p:sp>
      <p:sp>
        <p:nvSpPr>
          <p:cNvPr id="10" name="弧 9">
            <a:extLst>
              <a:ext uri="{FF2B5EF4-FFF2-40B4-BE49-F238E27FC236}">
                <a16:creationId xmlns:a16="http://schemas.microsoft.com/office/drawing/2014/main" id="{91AE8F50-A5EF-AF48-BBDA-D4C782B913A1}"/>
              </a:ext>
            </a:extLst>
          </p:cNvPr>
          <p:cNvSpPr/>
          <p:nvPr/>
        </p:nvSpPr>
        <p:spPr>
          <a:xfrm>
            <a:off x="6073429" y="1154430"/>
            <a:ext cx="2730236" cy="1577340"/>
          </a:xfrm>
          <a:prstGeom prst="arc">
            <a:avLst>
              <a:gd name="adj1" fmla="val 16200000"/>
              <a:gd name="adj2" fmla="val 21545325"/>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1E1B0C15-6E6E-034B-A829-44E5B7EDAC2A}"/>
              </a:ext>
            </a:extLst>
          </p:cNvPr>
          <p:cNvSpPr txBox="1"/>
          <p:nvPr/>
        </p:nvSpPr>
        <p:spPr>
          <a:xfrm>
            <a:off x="7566797" y="3751818"/>
            <a:ext cx="2473754"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1,3-biphosphoglycerate</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FF417EDF-98A9-3F44-B06E-0BB278F10D76}"/>
              </a:ext>
            </a:extLst>
          </p:cNvPr>
          <p:cNvSpPr txBox="1"/>
          <p:nvPr/>
        </p:nvSpPr>
        <p:spPr>
          <a:xfrm>
            <a:off x="4798208" y="5443933"/>
            <a:ext cx="259558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3-phosphoglycealdehyde</a:t>
            </a:r>
            <a:endParaRPr kumimoji="1" lang="zh-CN" altLang="en-US" b="1" dirty="0">
              <a:latin typeface="Times New Roman" panose="02020603050405020304" pitchFamily="18" charset="0"/>
              <a:cs typeface="Times New Roman" panose="02020603050405020304" pitchFamily="18" charset="0"/>
            </a:endParaRPr>
          </a:p>
        </p:txBody>
      </p:sp>
      <p:cxnSp>
        <p:nvCxnSpPr>
          <p:cNvPr id="17" name="直线箭头连接符 16">
            <a:extLst>
              <a:ext uri="{FF2B5EF4-FFF2-40B4-BE49-F238E27FC236}">
                <a16:creationId xmlns:a16="http://schemas.microsoft.com/office/drawing/2014/main" id="{22207FBE-60C5-C945-A044-E6800FA02BB4}"/>
              </a:ext>
            </a:extLst>
          </p:cNvPr>
          <p:cNvCxnSpPr>
            <a:stCxn id="7" idx="2"/>
            <a:endCxn id="11" idx="0"/>
          </p:cNvCxnSpPr>
          <p:nvPr/>
        </p:nvCxnSpPr>
        <p:spPr>
          <a:xfrm flipH="1">
            <a:off x="8803674" y="2255282"/>
            <a:ext cx="1" cy="1496536"/>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18" name="弧 17">
            <a:extLst>
              <a:ext uri="{FF2B5EF4-FFF2-40B4-BE49-F238E27FC236}">
                <a16:creationId xmlns:a16="http://schemas.microsoft.com/office/drawing/2014/main" id="{D7DB6C41-BEA7-C043-8E76-45C1330A2401}"/>
              </a:ext>
            </a:extLst>
          </p:cNvPr>
          <p:cNvSpPr/>
          <p:nvPr/>
        </p:nvSpPr>
        <p:spPr>
          <a:xfrm flipV="1">
            <a:off x="5897879" y="2994660"/>
            <a:ext cx="2905785" cy="2628900"/>
          </a:xfrm>
          <a:prstGeom prst="arc">
            <a:avLst/>
          </a:prstGeom>
          <a:ln w="12700" cmpd="sng">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9" name="弧 18">
            <a:extLst>
              <a:ext uri="{FF2B5EF4-FFF2-40B4-BE49-F238E27FC236}">
                <a16:creationId xmlns:a16="http://schemas.microsoft.com/office/drawing/2014/main" id="{C1DA0CBF-B261-B742-97C9-DB6FCBB282DA}"/>
              </a:ext>
            </a:extLst>
          </p:cNvPr>
          <p:cNvSpPr/>
          <p:nvPr/>
        </p:nvSpPr>
        <p:spPr>
          <a:xfrm flipH="1" flipV="1">
            <a:off x="3388327" y="388620"/>
            <a:ext cx="2818158" cy="5234940"/>
          </a:xfrm>
          <a:prstGeom prst="arc">
            <a:avLst>
              <a:gd name="adj1" fmla="val 16200000"/>
              <a:gd name="adj2" fmla="val 19150433"/>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EE9AAAA0-38C4-C447-BE30-8E9EED0BD8E6}"/>
              </a:ext>
            </a:extLst>
          </p:cNvPr>
          <p:cNvSpPr txBox="1"/>
          <p:nvPr/>
        </p:nvSpPr>
        <p:spPr>
          <a:xfrm>
            <a:off x="2353950" y="2994660"/>
            <a:ext cx="230704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Ribulose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5-phosphate</a:t>
            </a:r>
            <a:endParaRPr kumimoji="1" lang="zh-CN" altLang="en-US" b="1" dirty="0">
              <a:latin typeface="Times New Roman" panose="02020603050405020304" pitchFamily="18" charset="0"/>
              <a:cs typeface="Times New Roman" panose="02020603050405020304" pitchFamily="18" charset="0"/>
            </a:endParaRPr>
          </a:p>
        </p:txBody>
      </p:sp>
      <p:sp>
        <p:nvSpPr>
          <p:cNvPr id="21" name="弧 20">
            <a:extLst>
              <a:ext uri="{FF2B5EF4-FFF2-40B4-BE49-F238E27FC236}">
                <a16:creationId xmlns:a16="http://schemas.microsoft.com/office/drawing/2014/main" id="{6777C555-BCD9-3B4D-A732-F1DE0CA57843}"/>
              </a:ext>
            </a:extLst>
          </p:cNvPr>
          <p:cNvSpPr/>
          <p:nvPr/>
        </p:nvSpPr>
        <p:spPr>
          <a:xfrm flipH="1" flipV="1">
            <a:off x="3385890" y="1144844"/>
            <a:ext cx="2730234" cy="3667185"/>
          </a:xfrm>
          <a:prstGeom prst="arc">
            <a:avLst>
              <a:gd name="adj1" fmla="val 21429673"/>
              <a:gd name="adj2" fmla="val 5299316"/>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2" name="弧 21">
            <a:extLst>
              <a:ext uri="{FF2B5EF4-FFF2-40B4-BE49-F238E27FC236}">
                <a16:creationId xmlns:a16="http://schemas.microsoft.com/office/drawing/2014/main" id="{79F35F39-E106-EC47-8A9D-F586E2B12D80}"/>
              </a:ext>
            </a:extLst>
          </p:cNvPr>
          <p:cNvSpPr/>
          <p:nvPr/>
        </p:nvSpPr>
        <p:spPr>
          <a:xfrm flipH="1">
            <a:off x="8803664" y="2837963"/>
            <a:ext cx="415773"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CC3E8FE0-AB8E-8E4B-BA0C-9E006B34976D}"/>
              </a:ext>
            </a:extLst>
          </p:cNvPr>
          <p:cNvSpPr txBox="1"/>
          <p:nvPr/>
        </p:nvSpPr>
        <p:spPr>
          <a:xfrm>
            <a:off x="8978922" y="2663382"/>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32903CE7-9C1A-0142-A07E-4D795356665E}"/>
              </a:ext>
            </a:extLst>
          </p:cNvPr>
          <p:cNvSpPr txBox="1"/>
          <p:nvPr/>
        </p:nvSpPr>
        <p:spPr>
          <a:xfrm>
            <a:off x="8976454" y="3030636"/>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25" name="文本框 24">
            <a:hlinkClick r:id="rId3" action="ppaction://hlinksldjump"/>
            <a:extLst>
              <a:ext uri="{FF2B5EF4-FFF2-40B4-BE49-F238E27FC236}">
                <a16:creationId xmlns:a16="http://schemas.microsoft.com/office/drawing/2014/main" id="{325D4BBB-118D-7840-8700-8C898DEF56B1}"/>
              </a:ext>
            </a:extLst>
          </p:cNvPr>
          <p:cNvSpPr txBox="1"/>
          <p:nvPr/>
        </p:nvSpPr>
        <p:spPr>
          <a:xfrm>
            <a:off x="8428862" y="1122918"/>
            <a:ext cx="979755" cy="369332"/>
          </a:xfrm>
          <a:prstGeom prst="rect">
            <a:avLst/>
          </a:prstGeom>
          <a:noFill/>
          <a:ln>
            <a:solidFill>
              <a:schemeClr val="accent5"/>
            </a:solidFill>
          </a:ln>
        </p:spPr>
        <p:txBody>
          <a:bodyPr wrap="none" rtlCol="0">
            <a:spAutoFit/>
          </a:bodyPr>
          <a:lstStyle/>
          <a:p>
            <a:pPr algn="l"/>
            <a:r>
              <a:rPr kumimoji="1" lang="en-US" altLang="zh-CN" b="1" dirty="0">
                <a:solidFill>
                  <a:schemeClr val="accent1"/>
                </a:solidFill>
                <a:latin typeface="Times New Roman" panose="02020603050405020304" pitchFamily="18" charset="0"/>
                <a:cs typeface="Times New Roman" panose="02020603050405020304" pitchFamily="18" charset="0"/>
              </a:rPr>
              <a:t>Rubisco</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6" name="弧 25">
            <a:extLst>
              <a:ext uri="{FF2B5EF4-FFF2-40B4-BE49-F238E27FC236}">
                <a16:creationId xmlns:a16="http://schemas.microsoft.com/office/drawing/2014/main" id="{2461F106-6A16-934A-99D5-6FA3F0A1BF98}"/>
              </a:ext>
            </a:extLst>
          </p:cNvPr>
          <p:cNvSpPr/>
          <p:nvPr/>
        </p:nvSpPr>
        <p:spPr>
          <a:xfrm flipH="1" flipV="1">
            <a:off x="7644453" y="632551"/>
            <a:ext cx="655388" cy="577624"/>
          </a:xfrm>
          <a:prstGeom prst="arc">
            <a:avLst>
              <a:gd name="adj1" fmla="val 17507878"/>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FE066B32-7570-D142-93DB-B0E06ABE2E8A}"/>
              </a:ext>
            </a:extLst>
          </p:cNvPr>
          <p:cNvSpPr txBox="1"/>
          <p:nvPr/>
        </p:nvSpPr>
        <p:spPr>
          <a:xfrm>
            <a:off x="7434082" y="671691"/>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28" name="弧 27">
            <a:extLst>
              <a:ext uri="{FF2B5EF4-FFF2-40B4-BE49-F238E27FC236}">
                <a16:creationId xmlns:a16="http://schemas.microsoft.com/office/drawing/2014/main" id="{270C3819-343D-824D-AE18-30DD022D0C23}"/>
              </a:ext>
            </a:extLst>
          </p:cNvPr>
          <p:cNvSpPr/>
          <p:nvPr/>
        </p:nvSpPr>
        <p:spPr>
          <a:xfrm rot="2276945" flipH="1">
            <a:off x="8505594" y="5035993"/>
            <a:ext cx="415773"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57561549-2C08-5842-B1F2-55C84513EF2C}"/>
              </a:ext>
            </a:extLst>
          </p:cNvPr>
          <p:cNvSpPr txBox="1"/>
          <p:nvPr/>
        </p:nvSpPr>
        <p:spPr>
          <a:xfrm rot="2036659">
            <a:off x="8731806" y="5199887"/>
            <a:ext cx="90281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NADH+H</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BD3640EA-348B-9246-A9AA-B3BFAE5F7C8F}"/>
              </a:ext>
            </a:extLst>
          </p:cNvPr>
          <p:cNvSpPr txBox="1"/>
          <p:nvPr/>
        </p:nvSpPr>
        <p:spPr>
          <a:xfrm rot="2178263">
            <a:off x="8531089" y="5354142"/>
            <a:ext cx="574196"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31" name="弧 30">
            <a:extLst>
              <a:ext uri="{FF2B5EF4-FFF2-40B4-BE49-F238E27FC236}">
                <a16:creationId xmlns:a16="http://schemas.microsoft.com/office/drawing/2014/main" id="{8A9835C0-D39C-9740-A9B7-41E2DAE47941}"/>
              </a:ext>
            </a:extLst>
          </p:cNvPr>
          <p:cNvSpPr/>
          <p:nvPr/>
        </p:nvSpPr>
        <p:spPr>
          <a:xfrm rot="11820316" flipH="1">
            <a:off x="3275743" y="1602753"/>
            <a:ext cx="415773"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8D7D3C85-CF29-9746-9EE3-FC2CA4CF258D}"/>
              </a:ext>
            </a:extLst>
          </p:cNvPr>
          <p:cNvSpPr txBox="1"/>
          <p:nvPr/>
        </p:nvSpPr>
        <p:spPr>
          <a:xfrm rot="1667987">
            <a:off x="2958378" y="1709152"/>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A7DDA8E3-E7C8-6941-99E8-E7B8D5A198F2}"/>
              </a:ext>
            </a:extLst>
          </p:cNvPr>
          <p:cNvSpPr txBox="1"/>
          <p:nvPr/>
        </p:nvSpPr>
        <p:spPr>
          <a:xfrm rot="2006050">
            <a:off x="2877132" y="1299094"/>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F24818BE-15E7-1848-B415-FD1BDE6FE112}"/>
              </a:ext>
            </a:extLst>
          </p:cNvPr>
          <p:cNvSpPr txBox="1"/>
          <p:nvPr/>
        </p:nvSpPr>
        <p:spPr>
          <a:xfrm>
            <a:off x="5675263" y="1595021"/>
            <a:ext cx="1755609" cy="369332"/>
          </a:xfrm>
          <a:prstGeom prst="rect">
            <a:avLst/>
          </a:prstGeom>
          <a:noFill/>
        </p:spPr>
        <p:txBody>
          <a:bodyPr wrap="none" rtlCol="0">
            <a:spAutoFit/>
          </a:bodyPr>
          <a:lstStyle/>
          <a:p>
            <a:pPr algn="l"/>
            <a:r>
              <a:rPr kumimoji="1" lang="en-US" altLang="zh-CN" b="1" dirty="0">
                <a:solidFill>
                  <a:srgbClr val="FF0000"/>
                </a:solidFill>
                <a:latin typeface="Times New Roman" panose="02020603050405020304" pitchFamily="18" charset="0"/>
                <a:cs typeface="Times New Roman" panose="02020603050405020304" pitchFamily="18" charset="0"/>
              </a:rPr>
              <a:t>Carbon</a:t>
            </a:r>
            <a:r>
              <a:rPr kumimoji="1" lang="zh-CN" altLang="en-US" b="1" dirty="0">
                <a:solidFill>
                  <a:srgbClr val="FF0000"/>
                </a:solidFill>
                <a:latin typeface="Times New Roman" panose="02020603050405020304" pitchFamily="18" charset="0"/>
                <a:cs typeface="Times New Roman" panose="02020603050405020304" pitchFamily="18" charset="0"/>
              </a:rPr>
              <a:t> </a:t>
            </a:r>
            <a:r>
              <a:rPr kumimoji="1" lang="en-US" altLang="zh-CN" b="1" dirty="0">
                <a:solidFill>
                  <a:srgbClr val="FF0000"/>
                </a:solidFill>
                <a:latin typeface="Times New Roman" panose="02020603050405020304" pitchFamily="18" charset="0"/>
                <a:cs typeface="Times New Roman" panose="02020603050405020304" pitchFamily="18" charset="0"/>
              </a:rPr>
              <a:t>fixation</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39CA144D-E9D1-6346-9C8B-F788F622D0C8}"/>
              </a:ext>
            </a:extLst>
          </p:cNvPr>
          <p:cNvSpPr txBox="1"/>
          <p:nvPr/>
        </p:nvSpPr>
        <p:spPr>
          <a:xfrm>
            <a:off x="6751889" y="3377447"/>
            <a:ext cx="1197764" cy="369332"/>
          </a:xfrm>
          <a:prstGeom prst="rect">
            <a:avLst/>
          </a:prstGeom>
          <a:noFill/>
        </p:spPr>
        <p:txBody>
          <a:bodyPr wrap="none" rtlCol="0">
            <a:spAutoFit/>
          </a:bodyPr>
          <a:lstStyle/>
          <a:p>
            <a:pPr algn="l"/>
            <a:r>
              <a:rPr kumimoji="1" lang="en-US" altLang="zh-CN" b="1" dirty="0">
                <a:solidFill>
                  <a:srgbClr val="FF0000"/>
                </a:solidFill>
                <a:latin typeface="Times New Roman" panose="02020603050405020304" pitchFamily="18" charset="0"/>
                <a:cs typeface="Times New Roman" panose="02020603050405020304" pitchFamily="18" charset="0"/>
              </a:rPr>
              <a:t>Reduction</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5A668A2-D74D-7F44-BF9B-BFC57710586F}"/>
              </a:ext>
            </a:extLst>
          </p:cNvPr>
          <p:cNvSpPr txBox="1"/>
          <p:nvPr/>
        </p:nvSpPr>
        <p:spPr>
          <a:xfrm>
            <a:off x="3835652" y="4049525"/>
            <a:ext cx="1742849" cy="369332"/>
          </a:xfrm>
          <a:prstGeom prst="rect">
            <a:avLst/>
          </a:prstGeom>
          <a:noFill/>
        </p:spPr>
        <p:txBody>
          <a:bodyPr wrap="none" rtlCol="0">
            <a:spAutoFit/>
          </a:bodyPr>
          <a:lstStyle/>
          <a:p>
            <a:pPr algn="l"/>
            <a:r>
              <a:rPr kumimoji="1" lang="en-US" altLang="zh-CN" b="1" dirty="0">
                <a:solidFill>
                  <a:srgbClr val="FF0000"/>
                </a:solidFill>
                <a:latin typeface="Times New Roman" panose="02020603050405020304" pitchFamily="18" charset="0"/>
                <a:cs typeface="Times New Roman" panose="02020603050405020304" pitchFamily="18" charset="0"/>
              </a:rPr>
              <a:t>RuBP</a:t>
            </a:r>
            <a:r>
              <a:rPr kumimoji="1" lang="zh-CN" altLang="en-US" b="1" dirty="0">
                <a:solidFill>
                  <a:srgbClr val="FF0000"/>
                </a:solidFill>
                <a:latin typeface="Times New Roman" panose="02020603050405020304" pitchFamily="18" charset="0"/>
                <a:cs typeface="Times New Roman" panose="02020603050405020304" pitchFamily="18" charset="0"/>
              </a:rPr>
              <a:t> </a:t>
            </a:r>
            <a:r>
              <a:rPr kumimoji="1" lang="en-US" altLang="zh-CN" b="1" dirty="0">
                <a:solidFill>
                  <a:srgbClr val="FF0000"/>
                </a:solidFill>
                <a:latin typeface="Times New Roman" panose="02020603050405020304" pitchFamily="18" charset="0"/>
                <a:cs typeface="Times New Roman" panose="02020603050405020304" pitchFamily="18" charset="0"/>
              </a:rPr>
              <a:t>Synthesis</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37" name="弧 36">
            <a:extLst>
              <a:ext uri="{FF2B5EF4-FFF2-40B4-BE49-F238E27FC236}">
                <a16:creationId xmlns:a16="http://schemas.microsoft.com/office/drawing/2014/main" id="{4CAA1BED-4C02-6A43-B8CB-81A5DE017B5F}"/>
              </a:ext>
            </a:extLst>
          </p:cNvPr>
          <p:cNvSpPr/>
          <p:nvPr/>
        </p:nvSpPr>
        <p:spPr>
          <a:xfrm flipH="1" flipV="1">
            <a:off x="3394710" y="388620"/>
            <a:ext cx="2822446" cy="5234940"/>
          </a:xfrm>
          <a:prstGeom prst="arc">
            <a:avLst>
              <a:gd name="adj1" fmla="val 16200000"/>
              <a:gd name="adj2" fmla="val 20654275"/>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82C586D-0848-6E46-B851-FD4D0243D434}"/>
              </a:ext>
            </a:extLst>
          </p:cNvPr>
          <p:cNvSpPr txBox="1"/>
          <p:nvPr/>
        </p:nvSpPr>
        <p:spPr>
          <a:xfrm>
            <a:off x="1637569" y="6178662"/>
            <a:ext cx="3259547" cy="430887"/>
          </a:xfrm>
          <a:prstGeom prst="rect">
            <a:avLst/>
          </a:prstGeom>
          <a:noFill/>
        </p:spPr>
        <p:txBody>
          <a:bodyPr wrap="none" rtlCol="0">
            <a:spAutoFit/>
          </a:bodyPr>
          <a:lstStyle/>
          <a:p>
            <a:r>
              <a:rPr lang="en-US" altLang="zh-CN" sz="2200" b="1" dirty="0">
                <a:latin typeface="Times New Roman" pitchFamily="18" charset="0"/>
              </a:rPr>
              <a:t>3CO</a:t>
            </a:r>
            <a:r>
              <a:rPr lang="en-US" altLang="zh-CN" sz="2200" b="1" baseline="-25000" dirty="0">
                <a:latin typeface="Times New Roman" pitchFamily="18" charset="0"/>
              </a:rPr>
              <a:t>2</a:t>
            </a:r>
            <a:r>
              <a:rPr lang="en-US" altLang="zh-CN" sz="2200" b="1" dirty="0">
                <a:latin typeface="Times New Roman" pitchFamily="18" charset="0"/>
              </a:rPr>
              <a:t> + 9ATP + 6NADPH</a:t>
            </a:r>
            <a:endParaRPr kumimoji="1" lang="zh-CN" altLang="en-US" sz="22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143BE3E-F1A0-5047-BD6D-B251EB3E3DD1}"/>
              </a:ext>
            </a:extLst>
          </p:cNvPr>
          <p:cNvSpPr txBox="1"/>
          <p:nvPr/>
        </p:nvSpPr>
        <p:spPr>
          <a:xfrm>
            <a:off x="5876450" y="6177298"/>
            <a:ext cx="6486519" cy="430887"/>
          </a:xfrm>
          <a:prstGeom prst="rect">
            <a:avLst/>
          </a:prstGeom>
          <a:noFill/>
        </p:spPr>
        <p:txBody>
          <a:bodyPr wrap="none" rtlCol="0">
            <a:spAutoFit/>
          </a:bodyPr>
          <a:lstStyle/>
          <a:p>
            <a:r>
              <a:rPr lang="en-US" altLang="zh-CN" sz="2200" b="1" dirty="0">
                <a:latin typeface="Times New Roman" pitchFamily="18" charset="0"/>
              </a:rPr>
              <a:t>glyceraldehyde 3-phosphate+ 9ADP + 8P</a:t>
            </a:r>
            <a:r>
              <a:rPr lang="en-US" altLang="zh-CN" sz="2200" b="1" baseline="-25000" dirty="0">
                <a:latin typeface="Times New Roman" pitchFamily="18" charset="0"/>
              </a:rPr>
              <a:t>i</a:t>
            </a:r>
            <a:r>
              <a:rPr lang="en-US" altLang="zh-CN" sz="2200" b="1" dirty="0">
                <a:latin typeface="Times New Roman" pitchFamily="18" charset="0"/>
              </a:rPr>
              <a:t> + 6NADP</a:t>
            </a:r>
            <a:r>
              <a:rPr lang="en-US" altLang="zh-CN" sz="2200" b="1" baseline="30000" dirty="0">
                <a:latin typeface="Times New Roman" pitchFamily="18" charset="0"/>
              </a:rPr>
              <a:t>+</a:t>
            </a:r>
            <a:endParaRPr kumimoji="1" lang="zh-CN" altLang="en-US" sz="2200" b="1" dirty="0">
              <a:latin typeface="Times New Roman" panose="02020603050405020304" pitchFamily="18" charset="0"/>
              <a:cs typeface="Times New Roman" panose="02020603050405020304" pitchFamily="18" charset="0"/>
            </a:endParaRPr>
          </a:p>
        </p:txBody>
      </p:sp>
      <p:sp>
        <p:nvSpPr>
          <p:cNvPr id="44" name="操作按钮: 后退或上一个 43">
            <a:hlinkClick r:id="rId4" action="ppaction://hlinksldjump" highlightClick="1"/>
            <a:extLst>
              <a:ext uri="{FF2B5EF4-FFF2-40B4-BE49-F238E27FC236}">
                <a16:creationId xmlns:a16="http://schemas.microsoft.com/office/drawing/2014/main" id="{1D6D77AB-E407-CA4D-A0B3-7CCCC9E227C7}"/>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cxnSp>
        <p:nvCxnSpPr>
          <p:cNvPr id="45" name="直线箭头连接符 44">
            <a:extLst>
              <a:ext uri="{FF2B5EF4-FFF2-40B4-BE49-F238E27FC236}">
                <a16:creationId xmlns:a16="http://schemas.microsoft.com/office/drawing/2014/main" id="{77D1880E-BF8E-AF44-B7E7-DB0F0377F343}"/>
              </a:ext>
            </a:extLst>
          </p:cNvPr>
          <p:cNvCxnSpPr>
            <a:cxnSpLocks/>
            <a:stCxn id="6" idx="1"/>
            <a:endCxn id="3" idx="3"/>
          </p:cNvCxnSpPr>
          <p:nvPr/>
        </p:nvCxnSpPr>
        <p:spPr>
          <a:xfrm flipH="1">
            <a:off x="4897116" y="6392742"/>
            <a:ext cx="979334" cy="1364"/>
          </a:xfrm>
          <a:prstGeom prst="straightConnector1">
            <a:avLst/>
          </a:prstGeom>
          <a:ln w="12700" cmpd="sng">
            <a:headEnd type="triangl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278039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D88EFBD-3AF4-8548-893A-3F8B117FC121}"/>
              </a:ext>
            </a:extLst>
          </p:cNvPr>
          <p:cNvSpPr>
            <a:spLocks noGrp="1"/>
          </p:cNvSpPr>
          <p:nvPr>
            <p:ph type="sldNum" sz="quarter" idx="12"/>
          </p:nvPr>
        </p:nvSpPr>
        <p:spPr/>
        <p:txBody>
          <a:bodyPr/>
          <a:lstStyle/>
          <a:p>
            <a:fld id="{95179704-EFDC-584D-9064-A59D55EEFD70}" type="slidenum">
              <a:rPr kumimoji="1" lang="zh-CN" altLang="en-US" smtClean="0"/>
              <a:t>53</a:t>
            </a:fld>
            <a:endParaRPr kumimoji="1" lang="zh-CN" altLang="en-US"/>
          </a:p>
        </p:txBody>
      </p:sp>
      <p:sp>
        <p:nvSpPr>
          <p:cNvPr id="3" name="文本框 2">
            <a:extLst>
              <a:ext uri="{FF2B5EF4-FFF2-40B4-BE49-F238E27FC236}">
                <a16:creationId xmlns:a16="http://schemas.microsoft.com/office/drawing/2014/main" id="{7453556C-918D-F246-981A-E9A516D3842B}"/>
              </a:ext>
            </a:extLst>
          </p:cNvPr>
          <p:cNvSpPr txBox="1"/>
          <p:nvPr/>
        </p:nvSpPr>
        <p:spPr>
          <a:xfrm>
            <a:off x="1592203" y="0"/>
            <a:ext cx="9007594"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Ribulose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1,5-biphosphate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Carboxylase/Oxygenase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p>
        </p:txBody>
      </p:sp>
      <p:pic>
        <p:nvPicPr>
          <p:cNvPr id="5" name="图片 4">
            <a:extLst>
              <a:ext uri="{FF2B5EF4-FFF2-40B4-BE49-F238E27FC236}">
                <a16:creationId xmlns:a16="http://schemas.microsoft.com/office/drawing/2014/main" id="{3C64D746-41BF-744F-9838-6957B711EE48}"/>
              </a:ext>
            </a:extLst>
          </p:cNvPr>
          <p:cNvPicPr>
            <a:picLocks noChangeAspect="1"/>
          </p:cNvPicPr>
          <p:nvPr/>
        </p:nvPicPr>
        <p:blipFill>
          <a:blip r:embed="rId2"/>
          <a:stretch>
            <a:fillRect/>
          </a:stretch>
        </p:blipFill>
        <p:spPr>
          <a:xfrm>
            <a:off x="7308469" y="727710"/>
            <a:ext cx="4045331" cy="2289810"/>
          </a:xfrm>
          <a:prstGeom prst="rect">
            <a:avLst/>
          </a:prstGeom>
        </p:spPr>
      </p:pic>
      <p:sp>
        <p:nvSpPr>
          <p:cNvPr id="6" name="文本框 5">
            <a:extLst>
              <a:ext uri="{FF2B5EF4-FFF2-40B4-BE49-F238E27FC236}">
                <a16:creationId xmlns:a16="http://schemas.microsoft.com/office/drawing/2014/main" id="{79501E6B-9ABB-C54C-A153-A433B35C5692}"/>
              </a:ext>
            </a:extLst>
          </p:cNvPr>
          <p:cNvSpPr txBox="1"/>
          <p:nvPr/>
        </p:nvSpPr>
        <p:spPr>
          <a:xfrm>
            <a:off x="944996" y="903119"/>
            <a:ext cx="6363473" cy="1938992"/>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Rubisco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most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abundant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earth.</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contains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16</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subunits.</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Catalyze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two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different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reaction:</a:t>
            </a:r>
          </a:p>
          <a:p>
            <a:pPr algn="l"/>
            <a:r>
              <a:rPr kumimoji="1" lang="en-US" altLang="zh-CN" sz="2400" b="1" dirty="0">
                <a:solidFill>
                  <a:srgbClr val="FF0000"/>
                </a:solidFill>
                <a:latin typeface="Times New Roman" panose="02020603050405020304" pitchFamily="18" charset="0"/>
                <a:cs typeface="Times New Roman" panose="02020603050405020304" pitchFamily="18" charset="0"/>
              </a:rPr>
              <a:t>Carboxylase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Calvin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Cycle.</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solidFill>
                  <a:srgbClr val="FF0000"/>
                </a:solidFill>
                <a:latin typeface="Times New Roman" panose="02020603050405020304" pitchFamily="18" charset="0"/>
                <a:cs typeface="Times New Roman" panose="02020603050405020304" pitchFamily="18" charset="0"/>
              </a:rPr>
              <a:t>Oxygenase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hlinkClick r:id="rId3" action="ppaction://hlinksldjump"/>
              </a:rPr>
              <a:t>Photorespiration</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p>
        </p:txBody>
      </p:sp>
      <p:pic>
        <p:nvPicPr>
          <p:cNvPr id="15" name="图片 14">
            <a:extLst>
              <a:ext uri="{FF2B5EF4-FFF2-40B4-BE49-F238E27FC236}">
                <a16:creationId xmlns:a16="http://schemas.microsoft.com/office/drawing/2014/main" id="{2342548C-C509-644C-9EF9-AB78B7A7A87E}"/>
              </a:ext>
            </a:extLst>
          </p:cNvPr>
          <p:cNvPicPr>
            <a:picLocks noChangeAspect="1"/>
          </p:cNvPicPr>
          <p:nvPr/>
        </p:nvPicPr>
        <p:blipFill>
          <a:blip r:embed="rId4"/>
          <a:stretch>
            <a:fillRect/>
          </a:stretch>
        </p:blipFill>
        <p:spPr>
          <a:xfrm>
            <a:off x="2258076" y="3160455"/>
            <a:ext cx="7675848" cy="3059966"/>
          </a:xfrm>
          <a:prstGeom prst="rect">
            <a:avLst/>
          </a:prstGeom>
        </p:spPr>
      </p:pic>
      <p:sp>
        <p:nvSpPr>
          <p:cNvPr id="16" name="操作按钮: 后退或上一个 15">
            <a:hlinkClick r:id="rId5" action="ppaction://hlinksldjump" highlightClick="1"/>
            <a:extLst>
              <a:ext uri="{FF2B5EF4-FFF2-40B4-BE49-F238E27FC236}">
                <a16:creationId xmlns:a16="http://schemas.microsoft.com/office/drawing/2014/main" id="{A67BB71A-A613-7F47-A363-4866D45C4316}"/>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E58105AA-72A9-B045-9C2C-89AFF2694276}"/>
              </a:ext>
            </a:extLst>
          </p:cNvPr>
          <p:cNvSpPr/>
          <p:nvPr/>
        </p:nvSpPr>
        <p:spPr>
          <a:xfrm>
            <a:off x="2608729" y="2420471"/>
            <a:ext cx="2274803" cy="41685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8642398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23D941-245B-1244-A313-B192D66891B7}"/>
              </a:ext>
            </a:extLst>
          </p:cNvPr>
          <p:cNvSpPr>
            <a:spLocks noGrp="1"/>
          </p:cNvSpPr>
          <p:nvPr>
            <p:ph type="sldNum" sz="quarter" idx="12"/>
          </p:nvPr>
        </p:nvSpPr>
        <p:spPr/>
        <p:txBody>
          <a:bodyPr/>
          <a:lstStyle/>
          <a:p>
            <a:fld id="{95179704-EFDC-584D-9064-A59D55EEFD70}" type="slidenum">
              <a:rPr kumimoji="1" lang="zh-CN" altLang="en-US" smtClean="0"/>
              <a:t>54</a:t>
            </a:fld>
            <a:endParaRPr kumimoji="1" lang="zh-CN" altLang="en-US"/>
          </a:p>
        </p:txBody>
      </p:sp>
      <p:pic>
        <p:nvPicPr>
          <p:cNvPr id="4" name="图片 3">
            <a:extLst>
              <a:ext uri="{FF2B5EF4-FFF2-40B4-BE49-F238E27FC236}">
                <a16:creationId xmlns:a16="http://schemas.microsoft.com/office/drawing/2014/main" id="{AFE99BC9-D5ED-5B49-9F12-B740066B5D7C}"/>
              </a:ext>
            </a:extLst>
          </p:cNvPr>
          <p:cNvPicPr>
            <a:picLocks noChangeAspect="1"/>
          </p:cNvPicPr>
          <p:nvPr/>
        </p:nvPicPr>
        <p:blipFill>
          <a:blip r:embed="rId2"/>
          <a:stretch>
            <a:fillRect/>
          </a:stretch>
        </p:blipFill>
        <p:spPr>
          <a:xfrm>
            <a:off x="1715451" y="2068134"/>
            <a:ext cx="8761096" cy="4380548"/>
          </a:xfrm>
          <a:prstGeom prst="rect">
            <a:avLst/>
          </a:prstGeom>
        </p:spPr>
      </p:pic>
      <p:sp>
        <p:nvSpPr>
          <p:cNvPr id="5" name="文本框 4">
            <a:extLst>
              <a:ext uri="{FF2B5EF4-FFF2-40B4-BE49-F238E27FC236}">
                <a16:creationId xmlns:a16="http://schemas.microsoft.com/office/drawing/2014/main" id="{2542606B-9C72-D547-A7A1-6617B44F1EA2}"/>
              </a:ext>
            </a:extLst>
          </p:cNvPr>
          <p:cNvSpPr txBox="1"/>
          <p:nvPr/>
        </p:nvSpPr>
        <p:spPr>
          <a:xfrm>
            <a:off x="4526211" y="0"/>
            <a:ext cx="3139577"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Photorespiration</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456D572-0DA4-0D47-A072-21398E2D07E0}"/>
              </a:ext>
            </a:extLst>
          </p:cNvPr>
          <p:cNvSpPr txBox="1"/>
          <p:nvPr/>
        </p:nvSpPr>
        <p:spPr>
          <a:xfrm>
            <a:off x="542924" y="681463"/>
            <a:ext cx="11106150" cy="1015663"/>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Photorespiration (also known as the oxidative photosynthetic carbon cycle, or C2 photosynthesis) refers to a process in plant metabolism where the enzyme Rubisco oxygenates RuBP, wasting some of the energy produced by photosynthesis. </a:t>
            </a:r>
            <a:endParaRPr kumimoji="1" lang="zh-CN" altLang="en-US" sz="2000" b="1" dirty="0">
              <a:latin typeface="Times New Roman" panose="02020603050405020304" pitchFamily="18" charset="0"/>
              <a:cs typeface="Times New Roman" panose="02020603050405020304" pitchFamily="18" charset="0"/>
            </a:endParaRPr>
          </a:p>
        </p:txBody>
      </p:sp>
      <p:sp>
        <p:nvSpPr>
          <p:cNvPr id="8" name="操作按钮: 后退或上一个 7">
            <a:hlinkClick r:id="rId3" action="ppaction://hlinksldjump" highlightClick="1"/>
            <a:extLst>
              <a:ext uri="{FF2B5EF4-FFF2-40B4-BE49-F238E27FC236}">
                <a16:creationId xmlns:a16="http://schemas.microsoft.com/office/drawing/2014/main" id="{88C9E541-7216-A24A-945C-3917C9DFD265}"/>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4102724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3">
            <a:alphaModFix amt="61000"/>
          </a:blip>
          <a:stretch>
            <a:fillRect/>
          </a:stretch>
        </p:blipFill>
        <p:spPr>
          <a:xfrm>
            <a:off x="6321599" y="2494539"/>
            <a:ext cx="5187071" cy="3927354"/>
          </a:xfrm>
          <a:prstGeom prst="rect">
            <a:avLst/>
          </a:prstGeom>
        </p:spPr>
      </p:pic>
      <p:pic>
        <p:nvPicPr>
          <p:cNvPr id="2" name="图片 1"/>
          <p:cNvPicPr>
            <a:picLocks noChangeAspect="1"/>
          </p:cNvPicPr>
          <p:nvPr/>
        </p:nvPicPr>
        <p:blipFill>
          <a:blip r:embed="rId4">
            <a:alphaModFix amt="57000"/>
          </a:blip>
          <a:stretch>
            <a:fillRect/>
          </a:stretch>
        </p:blipFill>
        <p:spPr>
          <a:xfrm>
            <a:off x="432042" y="1906985"/>
            <a:ext cx="5889566" cy="4778328"/>
          </a:xfrm>
          <a:prstGeom prst="rect">
            <a:avLst/>
          </a:prstGeom>
        </p:spPr>
      </p:pic>
      <p:sp>
        <p:nvSpPr>
          <p:cNvPr id="4" name="文本框 6"/>
          <p:cNvSpPr txBox="1"/>
          <p:nvPr/>
        </p:nvSpPr>
        <p:spPr>
          <a:xfrm>
            <a:off x="79414" y="231678"/>
            <a:ext cx="12150039" cy="584775"/>
          </a:xfrm>
          <a:prstGeom prst="rect">
            <a:avLst/>
          </a:prstGeom>
          <a:noFill/>
        </p:spPr>
        <p:txBody>
          <a:bodyPr wrap="squar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metabolic</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pathway of lipids</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sp>
        <p:nvSpPr>
          <p:cNvPr id="32" name="文本框 37"/>
          <p:cNvSpPr txBox="1"/>
          <p:nvPr/>
        </p:nvSpPr>
        <p:spPr>
          <a:xfrm>
            <a:off x="4620107" y="4818519"/>
            <a:ext cx="13388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endParaRPr kumimoji="1" lang="zh-CN" altLang="en-US" b="1" dirty="0">
              <a:latin typeface="Times New Roman" panose="02020503050405090304" pitchFamily="18" charset="0"/>
              <a:cs typeface="Times New Roman" panose="02020503050405090304" pitchFamily="18" charset="0"/>
            </a:endParaRPr>
          </a:p>
        </p:txBody>
      </p:sp>
      <p:sp>
        <p:nvSpPr>
          <p:cNvPr id="33" name="文本框 37"/>
          <p:cNvSpPr txBox="1"/>
          <p:nvPr/>
        </p:nvSpPr>
        <p:spPr>
          <a:xfrm>
            <a:off x="1482730" y="4818519"/>
            <a:ext cx="1576072"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Ketone bodies</a:t>
            </a:r>
            <a:endParaRPr kumimoji="1" lang="zh-CN" altLang="en-US" b="1" dirty="0">
              <a:latin typeface="Times New Roman" panose="02020503050405090304" pitchFamily="18" charset="0"/>
              <a:cs typeface="Times New Roman" panose="02020503050405090304" pitchFamily="18" charset="0"/>
            </a:endParaRPr>
          </a:p>
        </p:txBody>
      </p:sp>
      <p:cxnSp>
        <p:nvCxnSpPr>
          <p:cNvPr id="38" name="Straight Arrow Connector 10"/>
          <p:cNvCxnSpPr/>
          <p:nvPr/>
        </p:nvCxnSpPr>
        <p:spPr>
          <a:xfrm flipH="1" flipV="1">
            <a:off x="2979852" y="5086658"/>
            <a:ext cx="168515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14"/>
          <p:cNvCxnSpPr/>
          <p:nvPr/>
        </p:nvCxnSpPr>
        <p:spPr>
          <a:xfrm>
            <a:off x="2979851" y="4970355"/>
            <a:ext cx="16851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矩形 42">
            <a:hlinkClick r:id="rId5" action="ppaction://hlinksldjump"/>
          </p:cNvPr>
          <p:cNvSpPr/>
          <p:nvPr/>
        </p:nvSpPr>
        <p:spPr>
          <a:xfrm>
            <a:off x="2969665" y="4678506"/>
            <a:ext cx="1739579" cy="276999"/>
          </a:xfrm>
          <a:prstGeom prst="rect">
            <a:avLst/>
          </a:prstGeom>
          <a:noFill/>
          <a:ln>
            <a:solidFill>
              <a:schemeClr val="accent5"/>
            </a:solidFill>
          </a:ln>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Ketone bodies 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41" name="矩形 42">
            <a:hlinkClick r:id="rId5" action="ppaction://hlinksldjump"/>
          </p:cNvPr>
          <p:cNvSpPr/>
          <p:nvPr/>
        </p:nvSpPr>
        <p:spPr>
          <a:xfrm rot="21598491">
            <a:off x="2925347" y="5063786"/>
            <a:ext cx="1890710" cy="276999"/>
          </a:xfrm>
          <a:prstGeom prst="rect">
            <a:avLst/>
          </a:prstGeom>
          <a:noFill/>
          <a:ln>
            <a:solidFill>
              <a:schemeClr val="accent5"/>
            </a:solidFill>
          </a:ln>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Ketone bodies breakdown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0" name="矩形 9"/>
          <p:cNvSpPr/>
          <p:nvPr/>
        </p:nvSpPr>
        <p:spPr>
          <a:xfrm>
            <a:off x="4665006" y="2888275"/>
            <a:ext cx="1268296"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Fatty acids</a:t>
            </a:r>
            <a:endParaRPr lang="zh-CN" altLang="en-US" dirty="0"/>
          </a:p>
        </p:txBody>
      </p:sp>
      <p:cxnSp>
        <p:nvCxnSpPr>
          <p:cNvPr id="43" name="Straight Arrow Connector 18"/>
          <p:cNvCxnSpPr/>
          <p:nvPr/>
        </p:nvCxnSpPr>
        <p:spPr>
          <a:xfrm flipV="1">
            <a:off x="5415248" y="3200002"/>
            <a:ext cx="0" cy="15593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20"/>
          <p:cNvCxnSpPr>
            <a:stCxn id="10" idx="2"/>
            <a:endCxn id="32" idx="0"/>
          </p:cNvCxnSpPr>
          <p:nvPr/>
        </p:nvCxnSpPr>
        <p:spPr>
          <a:xfrm flipH="1">
            <a:off x="5289521" y="3257607"/>
            <a:ext cx="9633" cy="15609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矩形 42">
            <a:hlinkClick r:id="rId6" action="ppaction://hlinksldjump"/>
          </p:cNvPr>
          <p:cNvSpPr/>
          <p:nvPr/>
        </p:nvSpPr>
        <p:spPr>
          <a:xfrm>
            <a:off x="4367817" y="3981886"/>
            <a:ext cx="976549" cy="276999"/>
          </a:xfrm>
          <a:prstGeom prst="rect">
            <a:avLst/>
          </a:prstGeom>
          <a:noFill/>
          <a:ln>
            <a:solidFill>
              <a:schemeClr val="accent5"/>
            </a:solidFill>
          </a:ln>
        </p:spPr>
        <p:txBody>
          <a:bodyPr wrap="non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Oxidation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46" name="矩形 42">
            <a:hlinkClick r:id="rId7" action="ppaction://hlinksldjump"/>
          </p:cNvPr>
          <p:cNvSpPr/>
          <p:nvPr/>
        </p:nvSpPr>
        <p:spPr>
          <a:xfrm>
            <a:off x="5402413" y="3777671"/>
            <a:ext cx="886781" cy="461665"/>
          </a:xfrm>
          <a:prstGeom prst="rect">
            <a:avLst/>
          </a:prstGeom>
          <a:noFill/>
          <a:ln>
            <a:solidFill>
              <a:schemeClr val="accent5"/>
            </a:solidFill>
          </a:ln>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acid </a:t>
            </a:r>
          </a:p>
          <a:p>
            <a:r>
              <a:rPr kumimoji="1" lang="en-US" altLang="zh-CN" sz="1200" b="1" dirty="0">
                <a:solidFill>
                  <a:schemeClr val="accent1"/>
                </a:solidFill>
                <a:latin typeface="Times New Roman" panose="02020503050405090304" pitchFamily="18" charset="0"/>
                <a:cs typeface="Times New Roman" panose="02020503050405090304" pitchFamily="18" charset="0"/>
              </a:rPr>
              <a:t>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54" name="文本框 3"/>
          <p:cNvSpPr txBox="1"/>
          <p:nvPr/>
        </p:nvSpPr>
        <p:spPr>
          <a:xfrm>
            <a:off x="9270309" y="2767564"/>
            <a:ext cx="1663789"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Triacylglycerol</a:t>
            </a:r>
            <a:endParaRPr kumimoji="1" lang="zh-CN" altLang="en-US" b="1" dirty="0">
              <a:latin typeface="Times New Roman" panose="02020503050405090304" pitchFamily="18" charset="0"/>
              <a:cs typeface="Times New Roman" panose="02020503050405090304" pitchFamily="18" charset="0"/>
            </a:endParaRPr>
          </a:p>
        </p:txBody>
      </p:sp>
      <p:sp>
        <p:nvSpPr>
          <p:cNvPr id="24" name="右大括号 23"/>
          <p:cNvSpPr/>
          <p:nvPr/>
        </p:nvSpPr>
        <p:spPr>
          <a:xfrm>
            <a:off x="8904700" y="2464139"/>
            <a:ext cx="370652" cy="110239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42" name="矩形 41"/>
          <p:cNvSpPr/>
          <p:nvPr/>
        </p:nvSpPr>
        <p:spPr>
          <a:xfrm>
            <a:off x="8075765" y="2279473"/>
            <a:ext cx="796052"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stored</a:t>
            </a:r>
            <a:endParaRPr lang="zh-CN" altLang="en-US" dirty="0"/>
          </a:p>
        </p:txBody>
      </p:sp>
      <p:sp>
        <p:nvSpPr>
          <p:cNvPr id="47" name="矩形 46"/>
          <p:cNvSpPr/>
          <p:nvPr/>
        </p:nvSpPr>
        <p:spPr>
          <a:xfrm>
            <a:off x="8028797" y="3381867"/>
            <a:ext cx="889987"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dietary</a:t>
            </a:r>
            <a:endParaRPr lang="zh-CN" altLang="en-US" dirty="0"/>
          </a:p>
        </p:txBody>
      </p:sp>
      <p:cxnSp>
        <p:nvCxnSpPr>
          <p:cNvPr id="51" name="肘形连接符 50"/>
          <p:cNvCxnSpPr>
            <a:stCxn id="47" idx="1"/>
          </p:cNvCxnSpPr>
          <p:nvPr/>
        </p:nvCxnSpPr>
        <p:spPr>
          <a:xfrm rot="10800000">
            <a:off x="5605319" y="3200003"/>
            <a:ext cx="2423478" cy="366531"/>
          </a:xfrm>
          <a:prstGeom prst="bentConnector3">
            <a:avLst>
              <a:gd name="adj1" fmla="val 99789"/>
            </a:avLst>
          </a:prstGeom>
          <a:ln>
            <a:tailEnd type="triangle"/>
          </a:ln>
        </p:spPr>
        <p:style>
          <a:lnRef idx="2">
            <a:schemeClr val="dk1"/>
          </a:lnRef>
          <a:fillRef idx="0">
            <a:schemeClr val="dk1"/>
          </a:fillRef>
          <a:effectRef idx="1">
            <a:schemeClr val="dk1"/>
          </a:effectRef>
          <a:fontRef idx="minor">
            <a:schemeClr val="tx1"/>
          </a:fontRef>
        </p:style>
      </p:cxnSp>
      <p:sp>
        <p:nvSpPr>
          <p:cNvPr id="64" name="矩形 42">
            <a:hlinkClick r:id="rId8" action="ppaction://hlinksldjump"/>
          </p:cNvPr>
          <p:cNvSpPr/>
          <p:nvPr/>
        </p:nvSpPr>
        <p:spPr>
          <a:xfrm rot="21592231">
            <a:off x="6154746" y="2161500"/>
            <a:ext cx="1713301" cy="276999"/>
          </a:xfrm>
          <a:prstGeom prst="rect">
            <a:avLst/>
          </a:prstGeom>
          <a:noFill/>
          <a:ln>
            <a:solidFill>
              <a:schemeClr val="accent5"/>
            </a:solidFill>
          </a:ln>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Mobilization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65" name="矩形 42">
            <a:hlinkClick r:id="rId9" action="ppaction://hlinksldjump"/>
          </p:cNvPr>
          <p:cNvSpPr/>
          <p:nvPr/>
        </p:nvSpPr>
        <p:spPr>
          <a:xfrm>
            <a:off x="6062408" y="3243368"/>
            <a:ext cx="1897978" cy="276999"/>
          </a:xfrm>
          <a:prstGeom prst="rect">
            <a:avLst/>
          </a:prstGeom>
          <a:noFill/>
          <a:ln>
            <a:solidFill>
              <a:schemeClr val="accent5"/>
            </a:solidFill>
          </a:ln>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Digestion and transport</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66" name="肘形连接符 65"/>
          <p:cNvCxnSpPr>
            <a:stCxn id="42" idx="1"/>
          </p:cNvCxnSpPr>
          <p:nvPr/>
        </p:nvCxnSpPr>
        <p:spPr>
          <a:xfrm rot="10800000" flipV="1">
            <a:off x="5605319" y="2464139"/>
            <a:ext cx="2470446" cy="424136"/>
          </a:xfrm>
          <a:prstGeom prst="bentConnector3">
            <a:avLst>
              <a:gd name="adj1" fmla="val 99987"/>
            </a:avLst>
          </a:prstGeom>
          <a:ln>
            <a:tailEnd type="triangle"/>
          </a:ln>
        </p:spPr>
        <p:style>
          <a:lnRef idx="2">
            <a:schemeClr val="dk1"/>
          </a:lnRef>
          <a:fillRef idx="0">
            <a:schemeClr val="dk1"/>
          </a:fillRef>
          <a:effectRef idx="1">
            <a:schemeClr val="dk1"/>
          </a:effectRef>
          <a:fontRef idx="minor">
            <a:schemeClr val="tx1"/>
          </a:fontRef>
        </p:style>
      </p:cxnSp>
      <p:sp>
        <p:nvSpPr>
          <p:cNvPr id="70" name="文本框 37"/>
          <p:cNvSpPr txBox="1"/>
          <p:nvPr/>
        </p:nvSpPr>
        <p:spPr>
          <a:xfrm>
            <a:off x="7546899" y="4832953"/>
            <a:ext cx="1398781"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Cholesterols</a:t>
            </a:r>
            <a:endParaRPr kumimoji="1" lang="zh-CN" altLang="en-US" b="1" dirty="0">
              <a:latin typeface="Times New Roman" panose="02020503050405090304" pitchFamily="18" charset="0"/>
              <a:cs typeface="Times New Roman" panose="02020503050405090304" pitchFamily="18" charset="0"/>
            </a:endParaRPr>
          </a:p>
        </p:txBody>
      </p:sp>
      <p:cxnSp>
        <p:nvCxnSpPr>
          <p:cNvPr id="71" name="Straight Arrow Connector 14"/>
          <p:cNvCxnSpPr/>
          <p:nvPr/>
        </p:nvCxnSpPr>
        <p:spPr>
          <a:xfrm>
            <a:off x="5867888" y="4983936"/>
            <a:ext cx="16851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2" name="矩形 42">
            <a:hlinkClick r:id="rId10" action="ppaction://hlinksldjump"/>
          </p:cNvPr>
          <p:cNvSpPr/>
          <p:nvPr/>
        </p:nvSpPr>
        <p:spPr>
          <a:xfrm>
            <a:off x="5857702" y="4692087"/>
            <a:ext cx="1562094" cy="276999"/>
          </a:xfrm>
          <a:prstGeom prst="rect">
            <a:avLst/>
          </a:prstGeom>
          <a:noFill/>
          <a:ln>
            <a:solidFill>
              <a:schemeClr val="accent5"/>
            </a:solidFill>
          </a:ln>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Cholesterol</a:t>
            </a:r>
            <a:r>
              <a:rPr kumimoji="1" lang="en-US" altLang="zh-CN" sz="1200" b="1" dirty="0">
                <a:solidFill>
                  <a:schemeClr val="accent5"/>
                </a:solidFill>
                <a:latin typeface="Times New Roman" panose="02020503050405090304" pitchFamily="18" charset="0"/>
                <a:cs typeface="Times New Roman" panose="02020503050405090304" pitchFamily="18" charset="0"/>
              </a:rPr>
              <a:t> </a:t>
            </a:r>
            <a:r>
              <a:rPr kumimoji="1" lang="en-US" altLang="zh-CN" sz="1200" b="1" dirty="0">
                <a:solidFill>
                  <a:schemeClr val="accent1"/>
                </a:solidFill>
                <a:latin typeface="Times New Roman" panose="02020503050405090304" pitchFamily="18" charset="0"/>
                <a:cs typeface="Times New Roman" panose="02020503050405090304" pitchFamily="18" charset="0"/>
              </a:rPr>
              <a:t>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76" name="肘形连接符 75"/>
          <p:cNvCxnSpPr>
            <a:stCxn id="10" idx="0"/>
          </p:cNvCxnSpPr>
          <p:nvPr/>
        </p:nvCxnSpPr>
        <p:spPr>
          <a:xfrm rot="5400000" flipH="1" flipV="1">
            <a:off x="7675440" y="454385"/>
            <a:ext cx="57605" cy="4810177"/>
          </a:xfrm>
          <a:prstGeom prst="bentConnector3">
            <a:avLst>
              <a:gd name="adj1" fmla="val 1298703"/>
            </a:avLst>
          </a:prstGeom>
          <a:ln>
            <a:tailEnd type="triangle"/>
          </a:ln>
        </p:spPr>
        <p:style>
          <a:lnRef idx="2">
            <a:schemeClr val="dk1"/>
          </a:lnRef>
          <a:fillRef idx="0">
            <a:schemeClr val="dk1"/>
          </a:fillRef>
          <a:effectRef idx="1">
            <a:schemeClr val="dk1"/>
          </a:effectRef>
          <a:fontRef idx="minor">
            <a:schemeClr val="tx1"/>
          </a:fontRef>
        </p:style>
      </p:cxnSp>
      <p:sp>
        <p:nvSpPr>
          <p:cNvPr id="79" name="矩形 42">
            <a:hlinkClick r:id="rId11" action="ppaction://hlinksldjump"/>
          </p:cNvPr>
          <p:cNvSpPr/>
          <p:nvPr/>
        </p:nvSpPr>
        <p:spPr>
          <a:xfrm rot="21592231">
            <a:off x="6154745" y="1858420"/>
            <a:ext cx="2178802" cy="276999"/>
          </a:xfrm>
          <a:prstGeom prst="rect">
            <a:avLst/>
          </a:prstGeom>
          <a:noFill/>
          <a:ln>
            <a:solidFill>
              <a:schemeClr val="accent5"/>
            </a:solidFill>
          </a:ln>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triacylglycerols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83" name="文本框 3"/>
          <p:cNvSpPr txBox="1"/>
          <p:nvPr/>
        </p:nvSpPr>
        <p:spPr>
          <a:xfrm>
            <a:off x="698851" y="1305840"/>
            <a:ext cx="227081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glycerophospholipids</a:t>
            </a:r>
            <a:endParaRPr kumimoji="1" lang="zh-CN" altLang="en-US" b="1" dirty="0">
              <a:latin typeface="Times New Roman" panose="02020503050405090304" pitchFamily="18" charset="0"/>
              <a:cs typeface="Times New Roman" panose="02020503050405090304" pitchFamily="18" charset="0"/>
            </a:endParaRPr>
          </a:p>
        </p:txBody>
      </p:sp>
      <p:cxnSp>
        <p:nvCxnSpPr>
          <p:cNvPr id="89" name="肘形连接符 88"/>
          <p:cNvCxnSpPr>
            <a:endCxn id="83" idx="3"/>
          </p:cNvCxnSpPr>
          <p:nvPr/>
        </p:nvCxnSpPr>
        <p:spPr>
          <a:xfrm rot="10800000">
            <a:off x="2969666" y="1490506"/>
            <a:ext cx="2329489" cy="964720"/>
          </a:xfrm>
          <a:prstGeom prst="bentConnector3">
            <a:avLst>
              <a:gd name="adj1" fmla="val 148"/>
            </a:avLst>
          </a:prstGeom>
          <a:ln>
            <a:tailEnd type="triangle"/>
          </a:ln>
        </p:spPr>
        <p:style>
          <a:lnRef idx="2">
            <a:schemeClr val="dk1"/>
          </a:lnRef>
          <a:fillRef idx="0">
            <a:schemeClr val="dk1"/>
          </a:fillRef>
          <a:effectRef idx="1">
            <a:schemeClr val="dk1"/>
          </a:effectRef>
          <a:fontRef idx="minor">
            <a:schemeClr val="tx1"/>
          </a:fontRef>
        </p:style>
      </p:cxnSp>
      <p:sp>
        <p:nvSpPr>
          <p:cNvPr id="95" name="矩形 94">
            <a:hlinkClick r:id="rId11" action="ppaction://hlinksldjump"/>
          </p:cNvPr>
          <p:cNvSpPr/>
          <p:nvPr/>
        </p:nvSpPr>
        <p:spPr>
          <a:xfrm>
            <a:off x="2969665" y="1201398"/>
            <a:ext cx="2394053" cy="276999"/>
          </a:xfrm>
          <a:prstGeom prst="rect">
            <a:avLst/>
          </a:prstGeom>
          <a:ln>
            <a:solidFill>
              <a:schemeClr val="accent5"/>
            </a:solidFill>
          </a:ln>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glycerophospholipids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98" name="文本框 3"/>
          <p:cNvSpPr txBox="1"/>
          <p:nvPr/>
        </p:nvSpPr>
        <p:spPr>
          <a:xfrm>
            <a:off x="1699089" y="2328286"/>
            <a:ext cx="1319592"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Eicosanoid </a:t>
            </a:r>
            <a:endParaRPr kumimoji="1" lang="zh-CN" altLang="en-US" b="1" dirty="0">
              <a:latin typeface="Times New Roman" panose="02020503050405090304" pitchFamily="18" charset="0"/>
              <a:cs typeface="Times New Roman" panose="02020503050405090304" pitchFamily="18" charset="0"/>
            </a:endParaRPr>
          </a:p>
        </p:txBody>
      </p:sp>
      <p:sp>
        <p:nvSpPr>
          <p:cNvPr id="99" name="文本框 3"/>
          <p:cNvSpPr txBox="1"/>
          <p:nvPr/>
        </p:nvSpPr>
        <p:spPr>
          <a:xfrm>
            <a:off x="1405140" y="3356715"/>
            <a:ext cx="1595309" cy="369332"/>
          </a:xfrm>
          <a:prstGeom prst="rect">
            <a:avLst/>
          </a:prstGeom>
          <a:noFill/>
        </p:spPr>
        <p:txBody>
          <a:bodyPr wrap="none" rtlCol="0">
            <a:spAutoFit/>
          </a:bodyPr>
          <a:lstStyle/>
          <a:p>
            <a:pPr algn="r"/>
            <a:r>
              <a:rPr kumimoji="1" lang="en-US" altLang="zh-CN" b="1" dirty="0">
                <a:latin typeface="Times New Roman" panose="02020503050405090304" pitchFamily="18" charset="0"/>
                <a:cs typeface="Times New Roman" panose="02020503050405090304" pitchFamily="18" charset="0"/>
              </a:rPr>
              <a:t>Leukotrienes </a:t>
            </a:r>
            <a:endParaRPr kumimoji="1" lang="zh-CN" altLang="en-US" b="1" dirty="0">
              <a:latin typeface="Times New Roman" panose="02020503050405090304" pitchFamily="18" charset="0"/>
              <a:cs typeface="Times New Roman" panose="02020503050405090304" pitchFamily="18" charset="0"/>
            </a:endParaRPr>
          </a:p>
        </p:txBody>
      </p:sp>
      <p:cxnSp>
        <p:nvCxnSpPr>
          <p:cNvPr id="101" name="肘形连接符 100"/>
          <p:cNvCxnSpPr>
            <a:endCxn id="98" idx="3"/>
          </p:cNvCxnSpPr>
          <p:nvPr/>
        </p:nvCxnSpPr>
        <p:spPr>
          <a:xfrm rot="10800000">
            <a:off x="3018682" y="2512952"/>
            <a:ext cx="1661103" cy="502384"/>
          </a:xfrm>
          <a:prstGeom prst="bentConnector3">
            <a:avLst>
              <a:gd name="adj1" fmla="val 16971"/>
            </a:avLst>
          </a:prstGeom>
          <a:ln>
            <a:tailEnd type="triangle"/>
          </a:ln>
        </p:spPr>
        <p:style>
          <a:lnRef idx="2">
            <a:schemeClr val="dk1"/>
          </a:lnRef>
          <a:fillRef idx="0">
            <a:schemeClr val="dk1"/>
          </a:fillRef>
          <a:effectRef idx="1">
            <a:schemeClr val="dk1"/>
          </a:effectRef>
          <a:fontRef idx="minor">
            <a:schemeClr val="tx1"/>
          </a:fontRef>
        </p:style>
      </p:cxnSp>
      <p:cxnSp>
        <p:nvCxnSpPr>
          <p:cNvPr id="103" name="肘形连接符 102"/>
          <p:cNvCxnSpPr>
            <a:endCxn id="99" idx="3"/>
          </p:cNvCxnSpPr>
          <p:nvPr/>
        </p:nvCxnSpPr>
        <p:spPr>
          <a:xfrm rot="10800000" flipV="1">
            <a:off x="3000450" y="3096023"/>
            <a:ext cx="1687235" cy="445357"/>
          </a:xfrm>
          <a:prstGeom prst="bentConnector3">
            <a:avLst>
              <a:gd name="adj1" fmla="val 17066"/>
            </a:avLst>
          </a:prstGeom>
          <a:ln>
            <a:tailEnd type="triangle"/>
          </a:ln>
        </p:spPr>
        <p:style>
          <a:lnRef idx="2">
            <a:schemeClr val="dk1"/>
          </a:lnRef>
          <a:fillRef idx="0">
            <a:schemeClr val="dk1"/>
          </a:fillRef>
          <a:effectRef idx="1">
            <a:schemeClr val="dk1"/>
          </a:effectRef>
          <a:fontRef idx="minor">
            <a:schemeClr val="tx1"/>
          </a:fontRef>
        </p:style>
      </p:cxnSp>
      <p:sp>
        <p:nvSpPr>
          <p:cNvPr id="108" name="矩形 107">
            <a:hlinkClick r:id="rId12" action="ppaction://hlinksldjump"/>
          </p:cNvPr>
          <p:cNvSpPr/>
          <p:nvPr/>
        </p:nvSpPr>
        <p:spPr>
          <a:xfrm>
            <a:off x="2976723" y="2217517"/>
            <a:ext cx="1688283" cy="276999"/>
          </a:xfrm>
          <a:prstGeom prst="rect">
            <a:avLst/>
          </a:prstGeom>
          <a:ln>
            <a:solidFill>
              <a:schemeClr val="accent5"/>
            </a:solidFill>
          </a:ln>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eicosanoid</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09" name="矩形 108">
            <a:hlinkClick r:id="rId13" action="ppaction://hlinksldjump"/>
          </p:cNvPr>
          <p:cNvSpPr/>
          <p:nvPr/>
        </p:nvSpPr>
        <p:spPr>
          <a:xfrm>
            <a:off x="2976723" y="3573000"/>
            <a:ext cx="1808508" cy="276999"/>
          </a:xfrm>
          <a:prstGeom prst="rect">
            <a:avLst/>
          </a:prstGeom>
          <a:ln>
            <a:solidFill>
              <a:schemeClr val="accent5"/>
            </a:solidFill>
          </a:ln>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leukotrienes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49" name="操作按钮: 后退或上一个 48">
            <a:hlinkClick r:id="rId14" action="ppaction://hlinksldjump" highlightClick="1"/>
            <a:extLst>
              <a:ext uri="{FF2B5EF4-FFF2-40B4-BE49-F238E27FC236}">
                <a16:creationId xmlns:a16="http://schemas.microsoft.com/office/drawing/2014/main" id="{F5087352-0CA6-4147-8ED1-00F96A3A5052}"/>
              </a:ext>
            </a:extLst>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7907C408-AD74-2B47-8BE8-CA0C860DF8DF}"/>
              </a:ext>
            </a:extLst>
          </p:cNvPr>
          <p:cNvSpPr>
            <a:spLocks noGrp="1"/>
          </p:cNvSpPr>
          <p:nvPr>
            <p:ph type="sldNum" sz="quarter" idx="12"/>
          </p:nvPr>
        </p:nvSpPr>
        <p:spPr/>
        <p:txBody>
          <a:bodyPr/>
          <a:lstStyle/>
          <a:p>
            <a:fld id="{5E76B1EE-AE3B-394A-A436-A181DB799049}" type="slidenum">
              <a:rPr kumimoji="1" lang="zh-CN" altLang="en-US" smtClean="0"/>
              <a:t>55</a:t>
            </a:fld>
            <a:endParaRPr kumimoji="1" lang="zh-CN" altLang="en-US"/>
          </a:p>
        </p:txBody>
      </p:sp>
    </p:spTree>
    <p:extLst>
      <p:ext uri="{BB962C8B-B14F-4D97-AF65-F5344CB8AC3E}">
        <p14:creationId xmlns:p14="http://schemas.microsoft.com/office/powerpoint/2010/main" val="28999100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250" fill="hold"/>
                                        <p:tgtEl>
                                          <p:spTgt spid="55"/>
                                        </p:tgtEl>
                                        <p:attrNameLst>
                                          <p:attrName>ppt_w</p:attrName>
                                        </p:attrNameLst>
                                      </p:cBhvr>
                                      <p:tavLst>
                                        <p:tav tm="0">
                                          <p:val>
                                            <p:strVal val="#ppt_w*0.70"/>
                                          </p:val>
                                        </p:tav>
                                        <p:tav tm="100000">
                                          <p:val>
                                            <p:strVal val="#ppt_w"/>
                                          </p:val>
                                        </p:tav>
                                      </p:tavLst>
                                    </p:anim>
                                    <p:anim calcmode="lin" valueType="num">
                                      <p:cBhvr>
                                        <p:cTn id="8" dur="250" fill="hold"/>
                                        <p:tgtEl>
                                          <p:spTgt spid="55"/>
                                        </p:tgtEl>
                                        <p:attrNameLst>
                                          <p:attrName>ppt_h</p:attrName>
                                        </p:attrNameLst>
                                      </p:cBhvr>
                                      <p:tavLst>
                                        <p:tav tm="0">
                                          <p:val>
                                            <p:strVal val="#ppt_h"/>
                                          </p:val>
                                        </p:tav>
                                        <p:tav tm="100000">
                                          <p:val>
                                            <p:strVal val="#ppt_h"/>
                                          </p:val>
                                        </p:tav>
                                      </p:tavLst>
                                    </p:anim>
                                    <p:animEffect transition="in" filter="fade">
                                      <p:cBhvr>
                                        <p:cTn id="9" dur="250"/>
                                        <p:tgtEl>
                                          <p:spTgt spid="55"/>
                                        </p:tgtEl>
                                      </p:cBhvr>
                                    </p:animEffect>
                                  </p:childTnLst>
                                </p:cTn>
                              </p:par>
                            </p:childTnLst>
                          </p:cTn>
                        </p:par>
                        <p:par>
                          <p:cTn id="10" fill="hold">
                            <p:stCondLst>
                              <p:cond delay="250"/>
                            </p:stCondLst>
                            <p:childTnLst>
                              <p:par>
                                <p:cTn id="11" presetID="55"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250" fill="hold"/>
                                        <p:tgtEl>
                                          <p:spTgt spid="2"/>
                                        </p:tgtEl>
                                        <p:attrNameLst>
                                          <p:attrName>ppt_w</p:attrName>
                                        </p:attrNameLst>
                                      </p:cBhvr>
                                      <p:tavLst>
                                        <p:tav tm="0">
                                          <p:val>
                                            <p:strVal val="#ppt_w*0.70"/>
                                          </p:val>
                                        </p:tav>
                                        <p:tav tm="100000">
                                          <p:val>
                                            <p:strVal val="#ppt_w"/>
                                          </p:val>
                                        </p:tav>
                                      </p:tavLst>
                                    </p:anim>
                                    <p:anim calcmode="lin" valueType="num">
                                      <p:cBhvr>
                                        <p:cTn id="14" dur="250" fill="hold"/>
                                        <p:tgtEl>
                                          <p:spTgt spid="2"/>
                                        </p:tgtEl>
                                        <p:attrNameLst>
                                          <p:attrName>ppt_h</p:attrName>
                                        </p:attrNameLst>
                                      </p:cBhvr>
                                      <p:tavLst>
                                        <p:tav tm="0">
                                          <p:val>
                                            <p:strVal val="#ppt_h"/>
                                          </p:val>
                                        </p:tav>
                                        <p:tav tm="100000">
                                          <p:val>
                                            <p:strVal val="#ppt_h"/>
                                          </p:val>
                                        </p:tav>
                                      </p:tavLst>
                                    </p:anim>
                                    <p:animEffect transition="in" filter="fade">
                                      <p:cBhvr>
                                        <p:cTn id="15" dur="250"/>
                                        <p:tgtEl>
                                          <p:spTgt spid="2"/>
                                        </p:tgtEl>
                                      </p:cBhvr>
                                    </p:animEffect>
                                  </p:childTnLst>
                                </p:cTn>
                              </p:par>
                            </p:childTnLst>
                          </p:cTn>
                        </p:par>
                        <p:par>
                          <p:cTn id="16" fill="hold">
                            <p:stCondLst>
                              <p:cond delay="500"/>
                            </p:stCondLst>
                            <p:childTnLst>
                              <p:par>
                                <p:cTn id="17" presetID="55"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250" fill="hold"/>
                                        <p:tgtEl>
                                          <p:spTgt spid="32"/>
                                        </p:tgtEl>
                                        <p:attrNameLst>
                                          <p:attrName>ppt_w</p:attrName>
                                        </p:attrNameLst>
                                      </p:cBhvr>
                                      <p:tavLst>
                                        <p:tav tm="0">
                                          <p:val>
                                            <p:strVal val="#ppt_w*0.70"/>
                                          </p:val>
                                        </p:tav>
                                        <p:tav tm="100000">
                                          <p:val>
                                            <p:strVal val="#ppt_w"/>
                                          </p:val>
                                        </p:tav>
                                      </p:tavLst>
                                    </p:anim>
                                    <p:anim calcmode="lin" valueType="num">
                                      <p:cBhvr>
                                        <p:cTn id="20" dur="250" fill="hold"/>
                                        <p:tgtEl>
                                          <p:spTgt spid="32"/>
                                        </p:tgtEl>
                                        <p:attrNameLst>
                                          <p:attrName>ppt_h</p:attrName>
                                        </p:attrNameLst>
                                      </p:cBhvr>
                                      <p:tavLst>
                                        <p:tav tm="0">
                                          <p:val>
                                            <p:strVal val="#ppt_h"/>
                                          </p:val>
                                        </p:tav>
                                        <p:tav tm="100000">
                                          <p:val>
                                            <p:strVal val="#ppt_h"/>
                                          </p:val>
                                        </p:tav>
                                      </p:tavLst>
                                    </p:anim>
                                    <p:animEffect transition="in" filter="fade">
                                      <p:cBhvr>
                                        <p:cTn id="21" dur="250"/>
                                        <p:tgtEl>
                                          <p:spTgt spid="32"/>
                                        </p:tgtEl>
                                      </p:cBhvr>
                                    </p:animEffect>
                                  </p:childTnLst>
                                </p:cTn>
                              </p:par>
                            </p:childTnLst>
                          </p:cTn>
                        </p:par>
                        <p:par>
                          <p:cTn id="22" fill="hold">
                            <p:stCondLst>
                              <p:cond delay="750"/>
                            </p:stCondLst>
                            <p:childTnLst>
                              <p:par>
                                <p:cTn id="23" presetID="55"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250" fill="hold"/>
                                        <p:tgtEl>
                                          <p:spTgt spid="33"/>
                                        </p:tgtEl>
                                        <p:attrNameLst>
                                          <p:attrName>ppt_w</p:attrName>
                                        </p:attrNameLst>
                                      </p:cBhvr>
                                      <p:tavLst>
                                        <p:tav tm="0">
                                          <p:val>
                                            <p:strVal val="#ppt_w*0.70"/>
                                          </p:val>
                                        </p:tav>
                                        <p:tav tm="100000">
                                          <p:val>
                                            <p:strVal val="#ppt_w"/>
                                          </p:val>
                                        </p:tav>
                                      </p:tavLst>
                                    </p:anim>
                                    <p:anim calcmode="lin" valueType="num">
                                      <p:cBhvr>
                                        <p:cTn id="26" dur="250" fill="hold"/>
                                        <p:tgtEl>
                                          <p:spTgt spid="33"/>
                                        </p:tgtEl>
                                        <p:attrNameLst>
                                          <p:attrName>ppt_h</p:attrName>
                                        </p:attrNameLst>
                                      </p:cBhvr>
                                      <p:tavLst>
                                        <p:tav tm="0">
                                          <p:val>
                                            <p:strVal val="#ppt_h"/>
                                          </p:val>
                                        </p:tav>
                                        <p:tav tm="100000">
                                          <p:val>
                                            <p:strVal val="#ppt_h"/>
                                          </p:val>
                                        </p:tav>
                                      </p:tavLst>
                                    </p:anim>
                                    <p:animEffect transition="in" filter="fade">
                                      <p:cBhvr>
                                        <p:cTn id="27" dur="250"/>
                                        <p:tgtEl>
                                          <p:spTgt spid="33"/>
                                        </p:tgtEl>
                                      </p:cBhvr>
                                    </p:animEffect>
                                  </p:childTnLst>
                                </p:cTn>
                              </p:par>
                            </p:childTnLst>
                          </p:cTn>
                        </p:par>
                        <p:par>
                          <p:cTn id="28" fill="hold">
                            <p:stCondLst>
                              <p:cond delay="1000"/>
                            </p:stCondLst>
                            <p:childTnLst>
                              <p:par>
                                <p:cTn id="29" presetID="55"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250" fill="hold"/>
                                        <p:tgtEl>
                                          <p:spTgt spid="38"/>
                                        </p:tgtEl>
                                        <p:attrNameLst>
                                          <p:attrName>ppt_w</p:attrName>
                                        </p:attrNameLst>
                                      </p:cBhvr>
                                      <p:tavLst>
                                        <p:tav tm="0">
                                          <p:val>
                                            <p:strVal val="#ppt_w*0.70"/>
                                          </p:val>
                                        </p:tav>
                                        <p:tav tm="100000">
                                          <p:val>
                                            <p:strVal val="#ppt_w"/>
                                          </p:val>
                                        </p:tav>
                                      </p:tavLst>
                                    </p:anim>
                                    <p:anim calcmode="lin" valueType="num">
                                      <p:cBhvr>
                                        <p:cTn id="32" dur="250" fill="hold"/>
                                        <p:tgtEl>
                                          <p:spTgt spid="38"/>
                                        </p:tgtEl>
                                        <p:attrNameLst>
                                          <p:attrName>ppt_h</p:attrName>
                                        </p:attrNameLst>
                                      </p:cBhvr>
                                      <p:tavLst>
                                        <p:tav tm="0">
                                          <p:val>
                                            <p:strVal val="#ppt_h"/>
                                          </p:val>
                                        </p:tav>
                                        <p:tav tm="100000">
                                          <p:val>
                                            <p:strVal val="#ppt_h"/>
                                          </p:val>
                                        </p:tav>
                                      </p:tavLst>
                                    </p:anim>
                                    <p:animEffect transition="in" filter="fade">
                                      <p:cBhvr>
                                        <p:cTn id="33" dur="250"/>
                                        <p:tgtEl>
                                          <p:spTgt spid="38"/>
                                        </p:tgtEl>
                                      </p:cBhvr>
                                    </p:animEffect>
                                  </p:childTnLst>
                                </p:cTn>
                              </p:par>
                            </p:childTnLst>
                          </p:cTn>
                        </p:par>
                        <p:par>
                          <p:cTn id="34" fill="hold">
                            <p:stCondLst>
                              <p:cond delay="1250"/>
                            </p:stCondLst>
                            <p:childTnLst>
                              <p:par>
                                <p:cTn id="35" presetID="55"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250" fill="hold"/>
                                        <p:tgtEl>
                                          <p:spTgt spid="39"/>
                                        </p:tgtEl>
                                        <p:attrNameLst>
                                          <p:attrName>ppt_w</p:attrName>
                                        </p:attrNameLst>
                                      </p:cBhvr>
                                      <p:tavLst>
                                        <p:tav tm="0">
                                          <p:val>
                                            <p:strVal val="#ppt_w*0.70"/>
                                          </p:val>
                                        </p:tav>
                                        <p:tav tm="100000">
                                          <p:val>
                                            <p:strVal val="#ppt_w"/>
                                          </p:val>
                                        </p:tav>
                                      </p:tavLst>
                                    </p:anim>
                                    <p:anim calcmode="lin" valueType="num">
                                      <p:cBhvr>
                                        <p:cTn id="38" dur="250" fill="hold"/>
                                        <p:tgtEl>
                                          <p:spTgt spid="39"/>
                                        </p:tgtEl>
                                        <p:attrNameLst>
                                          <p:attrName>ppt_h</p:attrName>
                                        </p:attrNameLst>
                                      </p:cBhvr>
                                      <p:tavLst>
                                        <p:tav tm="0">
                                          <p:val>
                                            <p:strVal val="#ppt_h"/>
                                          </p:val>
                                        </p:tav>
                                        <p:tav tm="100000">
                                          <p:val>
                                            <p:strVal val="#ppt_h"/>
                                          </p:val>
                                        </p:tav>
                                      </p:tavLst>
                                    </p:anim>
                                    <p:animEffect transition="in" filter="fade">
                                      <p:cBhvr>
                                        <p:cTn id="39" dur="250"/>
                                        <p:tgtEl>
                                          <p:spTgt spid="39"/>
                                        </p:tgtEl>
                                      </p:cBhvr>
                                    </p:animEffect>
                                  </p:childTnLst>
                                </p:cTn>
                              </p:par>
                            </p:childTnLst>
                          </p:cTn>
                        </p:par>
                        <p:par>
                          <p:cTn id="40" fill="hold">
                            <p:stCondLst>
                              <p:cond delay="1500"/>
                            </p:stCondLst>
                            <p:childTnLst>
                              <p:par>
                                <p:cTn id="41" presetID="55"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250" fill="hold"/>
                                        <p:tgtEl>
                                          <p:spTgt spid="40"/>
                                        </p:tgtEl>
                                        <p:attrNameLst>
                                          <p:attrName>ppt_w</p:attrName>
                                        </p:attrNameLst>
                                      </p:cBhvr>
                                      <p:tavLst>
                                        <p:tav tm="0">
                                          <p:val>
                                            <p:strVal val="#ppt_w*0.70"/>
                                          </p:val>
                                        </p:tav>
                                        <p:tav tm="100000">
                                          <p:val>
                                            <p:strVal val="#ppt_w"/>
                                          </p:val>
                                        </p:tav>
                                      </p:tavLst>
                                    </p:anim>
                                    <p:anim calcmode="lin" valueType="num">
                                      <p:cBhvr>
                                        <p:cTn id="44" dur="250" fill="hold"/>
                                        <p:tgtEl>
                                          <p:spTgt spid="40"/>
                                        </p:tgtEl>
                                        <p:attrNameLst>
                                          <p:attrName>ppt_h</p:attrName>
                                        </p:attrNameLst>
                                      </p:cBhvr>
                                      <p:tavLst>
                                        <p:tav tm="0">
                                          <p:val>
                                            <p:strVal val="#ppt_h"/>
                                          </p:val>
                                        </p:tav>
                                        <p:tav tm="100000">
                                          <p:val>
                                            <p:strVal val="#ppt_h"/>
                                          </p:val>
                                        </p:tav>
                                      </p:tavLst>
                                    </p:anim>
                                    <p:animEffect transition="in" filter="fade">
                                      <p:cBhvr>
                                        <p:cTn id="45" dur="250"/>
                                        <p:tgtEl>
                                          <p:spTgt spid="40"/>
                                        </p:tgtEl>
                                      </p:cBhvr>
                                    </p:animEffect>
                                  </p:childTnLst>
                                </p:cTn>
                              </p:par>
                            </p:childTnLst>
                          </p:cTn>
                        </p:par>
                        <p:par>
                          <p:cTn id="46" fill="hold">
                            <p:stCondLst>
                              <p:cond delay="1750"/>
                            </p:stCondLst>
                            <p:childTnLst>
                              <p:par>
                                <p:cTn id="47" presetID="55"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250" fill="hold"/>
                                        <p:tgtEl>
                                          <p:spTgt spid="41"/>
                                        </p:tgtEl>
                                        <p:attrNameLst>
                                          <p:attrName>ppt_w</p:attrName>
                                        </p:attrNameLst>
                                      </p:cBhvr>
                                      <p:tavLst>
                                        <p:tav tm="0">
                                          <p:val>
                                            <p:strVal val="#ppt_w*0.70"/>
                                          </p:val>
                                        </p:tav>
                                        <p:tav tm="100000">
                                          <p:val>
                                            <p:strVal val="#ppt_w"/>
                                          </p:val>
                                        </p:tav>
                                      </p:tavLst>
                                    </p:anim>
                                    <p:anim calcmode="lin" valueType="num">
                                      <p:cBhvr>
                                        <p:cTn id="50" dur="250" fill="hold"/>
                                        <p:tgtEl>
                                          <p:spTgt spid="41"/>
                                        </p:tgtEl>
                                        <p:attrNameLst>
                                          <p:attrName>ppt_h</p:attrName>
                                        </p:attrNameLst>
                                      </p:cBhvr>
                                      <p:tavLst>
                                        <p:tav tm="0">
                                          <p:val>
                                            <p:strVal val="#ppt_h"/>
                                          </p:val>
                                        </p:tav>
                                        <p:tav tm="100000">
                                          <p:val>
                                            <p:strVal val="#ppt_h"/>
                                          </p:val>
                                        </p:tav>
                                      </p:tavLst>
                                    </p:anim>
                                    <p:animEffect transition="in" filter="fade">
                                      <p:cBhvr>
                                        <p:cTn id="51" dur="250"/>
                                        <p:tgtEl>
                                          <p:spTgt spid="41"/>
                                        </p:tgtEl>
                                      </p:cBhvr>
                                    </p:animEffect>
                                  </p:childTnLst>
                                </p:cTn>
                              </p:par>
                            </p:childTnLst>
                          </p:cTn>
                        </p:par>
                        <p:par>
                          <p:cTn id="52" fill="hold">
                            <p:stCondLst>
                              <p:cond delay="2000"/>
                            </p:stCondLst>
                            <p:childTnLst>
                              <p:par>
                                <p:cTn id="53" presetID="55"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250" fill="hold"/>
                                        <p:tgtEl>
                                          <p:spTgt spid="10"/>
                                        </p:tgtEl>
                                        <p:attrNameLst>
                                          <p:attrName>ppt_w</p:attrName>
                                        </p:attrNameLst>
                                      </p:cBhvr>
                                      <p:tavLst>
                                        <p:tav tm="0">
                                          <p:val>
                                            <p:strVal val="#ppt_w*0.70"/>
                                          </p:val>
                                        </p:tav>
                                        <p:tav tm="100000">
                                          <p:val>
                                            <p:strVal val="#ppt_w"/>
                                          </p:val>
                                        </p:tav>
                                      </p:tavLst>
                                    </p:anim>
                                    <p:anim calcmode="lin" valueType="num">
                                      <p:cBhvr>
                                        <p:cTn id="56" dur="250" fill="hold"/>
                                        <p:tgtEl>
                                          <p:spTgt spid="10"/>
                                        </p:tgtEl>
                                        <p:attrNameLst>
                                          <p:attrName>ppt_h</p:attrName>
                                        </p:attrNameLst>
                                      </p:cBhvr>
                                      <p:tavLst>
                                        <p:tav tm="0">
                                          <p:val>
                                            <p:strVal val="#ppt_h"/>
                                          </p:val>
                                        </p:tav>
                                        <p:tav tm="100000">
                                          <p:val>
                                            <p:strVal val="#ppt_h"/>
                                          </p:val>
                                        </p:tav>
                                      </p:tavLst>
                                    </p:anim>
                                    <p:animEffect transition="in" filter="fade">
                                      <p:cBhvr>
                                        <p:cTn id="57" dur="250"/>
                                        <p:tgtEl>
                                          <p:spTgt spid="10"/>
                                        </p:tgtEl>
                                      </p:cBhvr>
                                    </p:animEffect>
                                  </p:childTnLst>
                                </p:cTn>
                              </p:par>
                            </p:childTnLst>
                          </p:cTn>
                        </p:par>
                        <p:par>
                          <p:cTn id="58" fill="hold">
                            <p:stCondLst>
                              <p:cond delay="2250"/>
                            </p:stCondLst>
                            <p:childTnLst>
                              <p:par>
                                <p:cTn id="59" presetID="55" presetClass="entr" presetSubtype="0"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p:cTn id="61" dur="250" fill="hold"/>
                                        <p:tgtEl>
                                          <p:spTgt spid="43"/>
                                        </p:tgtEl>
                                        <p:attrNameLst>
                                          <p:attrName>ppt_w</p:attrName>
                                        </p:attrNameLst>
                                      </p:cBhvr>
                                      <p:tavLst>
                                        <p:tav tm="0">
                                          <p:val>
                                            <p:strVal val="#ppt_w*0.70"/>
                                          </p:val>
                                        </p:tav>
                                        <p:tav tm="100000">
                                          <p:val>
                                            <p:strVal val="#ppt_w"/>
                                          </p:val>
                                        </p:tav>
                                      </p:tavLst>
                                    </p:anim>
                                    <p:anim calcmode="lin" valueType="num">
                                      <p:cBhvr>
                                        <p:cTn id="62" dur="250" fill="hold"/>
                                        <p:tgtEl>
                                          <p:spTgt spid="43"/>
                                        </p:tgtEl>
                                        <p:attrNameLst>
                                          <p:attrName>ppt_h</p:attrName>
                                        </p:attrNameLst>
                                      </p:cBhvr>
                                      <p:tavLst>
                                        <p:tav tm="0">
                                          <p:val>
                                            <p:strVal val="#ppt_h"/>
                                          </p:val>
                                        </p:tav>
                                        <p:tav tm="100000">
                                          <p:val>
                                            <p:strVal val="#ppt_h"/>
                                          </p:val>
                                        </p:tav>
                                      </p:tavLst>
                                    </p:anim>
                                    <p:animEffect transition="in" filter="fade">
                                      <p:cBhvr>
                                        <p:cTn id="63" dur="250"/>
                                        <p:tgtEl>
                                          <p:spTgt spid="43"/>
                                        </p:tgtEl>
                                      </p:cBhvr>
                                    </p:animEffect>
                                  </p:childTnLst>
                                </p:cTn>
                              </p:par>
                            </p:childTnLst>
                          </p:cTn>
                        </p:par>
                        <p:par>
                          <p:cTn id="64" fill="hold">
                            <p:stCondLst>
                              <p:cond delay="2500"/>
                            </p:stCondLst>
                            <p:childTnLst>
                              <p:par>
                                <p:cTn id="65" presetID="55" presetClass="entr" presetSubtype="0" fill="hold"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250" fill="hold"/>
                                        <p:tgtEl>
                                          <p:spTgt spid="44"/>
                                        </p:tgtEl>
                                        <p:attrNameLst>
                                          <p:attrName>ppt_w</p:attrName>
                                        </p:attrNameLst>
                                      </p:cBhvr>
                                      <p:tavLst>
                                        <p:tav tm="0">
                                          <p:val>
                                            <p:strVal val="#ppt_w*0.70"/>
                                          </p:val>
                                        </p:tav>
                                        <p:tav tm="100000">
                                          <p:val>
                                            <p:strVal val="#ppt_w"/>
                                          </p:val>
                                        </p:tav>
                                      </p:tavLst>
                                    </p:anim>
                                    <p:anim calcmode="lin" valueType="num">
                                      <p:cBhvr>
                                        <p:cTn id="68" dur="250" fill="hold"/>
                                        <p:tgtEl>
                                          <p:spTgt spid="44"/>
                                        </p:tgtEl>
                                        <p:attrNameLst>
                                          <p:attrName>ppt_h</p:attrName>
                                        </p:attrNameLst>
                                      </p:cBhvr>
                                      <p:tavLst>
                                        <p:tav tm="0">
                                          <p:val>
                                            <p:strVal val="#ppt_h"/>
                                          </p:val>
                                        </p:tav>
                                        <p:tav tm="100000">
                                          <p:val>
                                            <p:strVal val="#ppt_h"/>
                                          </p:val>
                                        </p:tav>
                                      </p:tavLst>
                                    </p:anim>
                                    <p:animEffect transition="in" filter="fade">
                                      <p:cBhvr>
                                        <p:cTn id="69" dur="250"/>
                                        <p:tgtEl>
                                          <p:spTgt spid="44"/>
                                        </p:tgtEl>
                                      </p:cBhvr>
                                    </p:animEffect>
                                  </p:childTnLst>
                                </p:cTn>
                              </p:par>
                            </p:childTnLst>
                          </p:cTn>
                        </p:par>
                        <p:par>
                          <p:cTn id="70" fill="hold">
                            <p:stCondLst>
                              <p:cond delay="2750"/>
                            </p:stCondLst>
                            <p:childTnLst>
                              <p:par>
                                <p:cTn id="71" presetID="55" presetClass="entr" presetSubtype="0" fill="hold" grpId="0" nodeType="afterEffect">
                                  <p:stCondLst>
                                    <p:cond delay="0"/>
                                  </p:stCondLst>
                                  <p:childTnLst>
                                    <p:set>
                                      <p:cBhvr>
                                        <p:cTn id="72" dur="1" fill="hold">
                                          <p:stCondLst>
                                            <p:cond delay="0"/>
                                          </p:stCondLst>
                                        </p:cTn>
                                        <p:tgtEl>
                                          <p:spTgt spid="45"/>
                                        </p:tgtEl>
                                        <p:attrNameLst>
                                          <p:attrName>style.visibility</p:attrName>
                                        </p:attrNameLst>
                                      </p:cBhvr>
                                      <p:to>
                                        <p:strVal val="visible"/>
                                      </p:to>
                                    </p:set>
                                    <p:anim calcmode="lin" valueType="num">
                                      <p:cBhvr>
                                        <p:cTn id="73" dur="250" fill="hold"/>
                                        <p:tgtEl>
                                          <p:spTgt spid="45"/>
                                        </p:tgtEl>
                                        <p:attrNameLst>
                                          <p:attrName>ppt_w</p:attrName>
                                        </p:attrNameLst>
                                      </p:cBhvr>
                                      <p:tavLst>
                                        <p:tav tm="0">
                                          <p:val>
                                            <p:strVal val="#ppt_w*0.70"/>
                                          </p:val>
                                        </p:tav>
                                        <p:tav tm="100000">
                                          <p:val>
                                            <p:strVal val="#ppt_w"/>
                                          </p:val>
                                        </p:tav>
                                      </p:tavLst>
                                    </p:anim>
                                    <p:anim calcmode="lin" valueType="num">
                                      <p:cBhvr>
                                        <p:cTn id="74" dur="250" fill="hold"/>
                                        <p:tgtEl>
                                          <p:spTgt spid="45"/>
                                        </p:tgtEl>
                                        <p:attrNameLst>
                                          <p:attrName>ppt_h</p:attrName>
                                        </p:attrNameLst>
                                      </p:cBhvr>
                                      <p:tavLst>
                                        <p:tav tm="0">
                                          <p:val>
                                            <p:strVal val="#ppt_h"/>
                                          </p:val>
                                        </p:tav>
                                        <p:tav tm="100000">
                                          <p:val>
                                            <p:strVal val="#ppt_h"/>
                                          </p:val>
                                        </p:tav>
                                      </p:tavLst>
                                    </p:anim>
                                    <p:animEffect transition="in" filter="fade">
                                      <p:cBhvr>
                                        <p:cTn id="75" dur="250"/>
                                        <p:tgtEl>
                                          <p:spTgt spid="45"/>
                                        </p:tgtEl>
                                      </p:cBhvr>
                                    </p:animEffect>
                                  </p:childTnLst>
                                </p:cTn>
                              </p:par>
                            </p:childTnLst>
                          </p:cTn>
                        </p:par>
                        <p:par>
                          <p:cTn id="76" fill="hold">
                            <p:stCondLst>
                              <p:cond delay="3000"/>
                            </p:stCondLst>
                            <p:childTnLst>
                              <p:par>
                                <p:cTn id="77" presetID="55" presetClass="entr" presetSubtype="0"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p:cTn id="79" dur="250" fill="hold"/>
                                        <p:tgtEl>
                                          <p:spTgt spid="46"/>
                                        </p:tgtEl>
                                        <p:attrNameLst>
                                          <p:attrName>ppt_w</p:attrName>
                                        </p:attrNameLst>
                                      </p:cBhvr>
                                      <p:tavLst>
                                        <p:tav tm="0">
                                          <p:val>
                                            <p:strVal val="#ppt_w*0.70"/>
                                          </p:val>
                                        </p:tav>
                                        <p:tav tm="100000">
                                          <p:val>
                                            <p:strVal val="#ppt_w"/>
                                          </p:val>
                                        </p:tav>
                                      </p:tavLst>
                                    </p:anim>
                                    <p:anim calcmode="lin" valueType="num">
                                      <p:cBhvr>
                                        <p:cTn id="80" dur="250" fill="hold"/>
                                        <p:tgtEl>
                                          <p:spTgt spid="46"/>
                                        </p:tgtEl>
                                        <p:attrNameLst>
                                          <p:attrName>ppt_h</p:attrName>
                                        </p:attrNameLst>
                                      </p:cBhvr>
                                      <p:tavLst>
                                        <p:tav tm="0">
                                          <p:val>
                                            <p:strVal val="#ppt_h"/>
                                          </p:val>
                                        </p:tav>
                                        <p:tav tm="100000">
                                          <p:val>
                                            <p:strVal val="#ppt_h"/>
                                          </p:val>
                                        </p:tav>
                                      </p:tavLst>
                                    </p:anim>
                                    <p:animEffect transition="in" filter="fade">
                                      <p:cBhvr>
                                        <p:cTn id="81" dur="250"/>
                                        <p:tgtEl>
                                          <p:spTgt spid="46"/>
                                        </p:tgtEl>
                                      </p:cBhvr>
                                    </p:animEffect>
                                  </p:childTnLst>
                                </p:cTn>
                              </p:par>
                            </p:childTnLst>
                          </p:cTn>
                        </p:par>
                        <p:par>
                          <p:cTn id="82" fill="hold">
                            <p:stCondLst>
                              <p:cond delay="3250"/>
                            </p:stCondLst>
                            <p:childTnLst>
                              <p:par>
                                <p:cTn id="83" presetID="55" presetClass="entr" presetSubtype="0" fill="hold" grpId="0" nodeType="afterEffect">
                                  <p:stCondLst>
                                    <p:cond delay="0"/>
                                  </p:stCondLst>
                                  <p:childTnLst>
                                    <p:set>
                                      <p:cBhvr>
                                        <p:cTn id="84" dur="1" fill="hold">
                                          <p:stCondLst>
                                            <p:cond delay="0"/>
                                          </p:stCondLst>
                                        </p:cTn>
                                        <p:tgtEl>
                                          <p:spTgt spid="54"/>
                                        </p:tgtEl>
                                        <p:attrNameLst>
                                          <p:attrName>style.visibility</p:attrName>
                                        </p:attrNameLst>
                                      </p:cBhvr>
                                      <p:to>
                                        <p:strVal val="visible"/>
                                      </p:to>
                                    </p:set>
                                    <p:anim calcmode="lin" valueType="num">
                                      <p:cBhvr>
                                        <p:cTn id="85" dur="250" fill="hold"/>
                                        <p:tgtEl>
                                          <p:spTgt spid="54"/>
                                        </p:tgtEl>
                                        <p:attrNameLst>
                                          <p:attrName>ppt_w</p:attrName>
                                        </p:attrNameLst>
                                      </p:cBhvr>
                                      <p:tavLst>
                                        <p:tav tm="0">
                                          <p:val>
                                            <p:strVal val="#ppt_w*0.70"/>
                                          </p:val>
                                        </p:tav>
                                        <p:tav tm="100000">
                                          <p:val>
                                            <p:strVal val="#ppt_w"/>
                                          </p:val>
                                        </p:tav>
                                      </p:tavLst>
                                    </p:anim>
                                    <p:anim calcmode="lin" valueType="num">
                                      <p:cBhvr>
                                        <p:cTn id="86" dur="250" fill="hold"/>
                                        <p:tgtEl>
                                          <p:spTgt spid="54"/>
                                        </p:tgtEl>
                                        <p:attrNameLst>
                                          <p:attrName>ppt_h</p:attrName>
                                        </p:attrNameLst>
                                      </p:cBhvr>
                                      <p:tavLst>
                                        <p:tav tm="0">
                                          <p:val>
                                            <p:strVal val="#ppt_h"/>
                                          </p:val>
                                        </p:tav>
                                        <p:tav tm="100000">
                                          <p:val>
                                            <p:strVal val="#ppt_h"/>
                                          </p:val>
                                        </p:tav>
                                      </p:tavLst>
                                    </p:anim>
                                    <p:animEffect transition="in" filter="fade">
                                      <p:cBhvr>
                                        <p:cTn id="87" dur="250"/>
                                        <p:tgtEl>
                                          <p:spTgt spid="54"/>
                                        </p:tgtEl>
                                      </p:cBhvr>
                                    </p:animEffect>
                                  </p:childTnLst>
                                </p:cTn>
                              </p:par>
                            </p:childTnLst>
                          </p:cTn>
                        </p:par>
                        <p:par>
                          <p:cTn id="88" fill="hold">
                            <p:stCondLst>
                              <p:cond delay="3500"/>
                            </p:stCondLst>
                            <p:childTnLst>
                              <p:par>
                                <p:cTn id="89" presetID="55" presetClass="entr" presetSubtype="0"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p:cTn id="91" dur="250" fill="hold"/>
                                        <p:tgtEl>
                                          <p:spTgt spid="24"/>
                                        </p:tgtEl>
                                        <p:attrNameLst>
                                          <p:attrName>ppt_w</p:attrName>
                                        </p:attrNameLst>
                                      </p:cBhvr>
                                      <p:tavLst>
                                        <p:tav tm="0">
                                          <p:val>
                                            <p:strVal val="#ppt_w*0.70"/>
                                          </p:val>
                                        </p:tav>
                                        <p:tav tm="100000">
                                          <p:val>
                                            <p:strVal val="#ppt_w"/>
                                          </p:val>
                                        </p:tav>
                                      </p:tavLst>
                                    </p:anim>
                                    <p:anim calcmode="lin" valueType="num">
                                      <p:cBhvr>
                                        <p:cTn id="92" dur="250" fill="hold"/>
                                        <p:tgtEl>
                                          <p:spTgt spid="24"/>
                                        </p:tgtEl>
                                        <p:attrNameLst>
                                          <p:attrName>ppt_h</p:attrName>
                                        </p:attrNameLst>
                                      </p:cBhvr>
                                      <p:tavLst>
                                        <p:tav tm="0">
                                          <p:val>
                                            <p:strVal val="#ppt_h"/>
                                          </p:val>
                                        </p:tav>
                                        <p:tav tm="100000">
                                          <p:val>
                                            <p:strVal val="#ppt_h"/>
                                          </p:val>
                                        </p:tav>
                                      </p:tavLst>
                                    </p:anim>
                                    <p:animEffect transition="in" filter="fade">
                                      <p:cBhvr>
                                        <p:cTn id="93" dur="250"/>
                                        <p:tgtEl>
                                          <p:spTgt spid="24"/>
                                        </p:tgtEl>
                                      </p:cBhvr>
                                    </p:animEffect>
                                  </p:childTnLst>
                                </p:cTn>
                              </p:par>
                            </p:childTnLst>
                          </p:cTn>
                        </p:par>
                        <p:par>
                          <p:cTn id="94" fill="hold">
                            <p:stCondLst>
                              <p:cond delay="3750"/>
                            </p:stCondLst>
                            <p:childTnLst>
                              <p:par>
                                <p:cTn id="95" presetID="55" presetClass="entr" presetSubtype="0" fill="hold" grpId="0" nodeType="afterEffect">
                                  <p:stCondLst>
                                    <p:cond delay="0"/>
                                  </p:stCondLst>
                                  <p:childTnLst>
                                    <p:set>
                                      <p:cBhvr>
                                        <p:cTn id="96" dur="1" fill="hold">
                                          <p:stCondLst>
                                            <p:cond delay="0"/>
                                          </p:stCondLst>
                                        </p:cTn>
                                        <p:tgtEl>
                                          <p:spTgt spid="42"/>
                                        </p:tgtEl>
                                        <p:attrNameLst>
                                          <p:attrName>style.visibility</p:attrName>
                                        </p:attrNameLst>
                                      </p:cBhvr>
                                      <p:to>
                                        <p:strVal val="visible"/>
                                      </p:to>
                                    </p:set>
                                    <p:anim calcmode="lin" valueType="num">
                                      <p:cBhvr>
                                        <p:cTn id="97" dur="250" fill="hold"/>
                                        <p:tgtEl>
                                          <p:spTgt spid="42"/>
                                        </p:tgtEl>
                                        <p:attrNameLst>
                                          <p:attrName>ppt_w</p:attrName>
                                        </p:attrNameLst>
                                      </p:cBhvr>
                                      <p:tavLst>
                                        <p:tav tm="0">
                                          <p:val>
                                            <p:strVal val="#ppt_w*0.70"/>
                                          </p:val>
                                        </p:tav>
                                        <p:tav tm="100000">
                                          <p:val>
                                            <p:strVal val="#ppt_w"/>
                                          </p:val>
                                        </p:tav>
                                      </p:tavLst>
                                    </p:anim>
                                    <p:anim calcmode="lin" valueType="num">
                                      <p:cBhvr>
                                        <p:cTn id="98" dur="250" fill="hold"/>
                                        <p:tgtEl>
                                          <p:spTgt spid="42"/>
                                        </p:tgtEl>
                                        <p:attrNameLst>
                                          <p:attrName>ppt_h</p:attrName>
                                        </p:attrNameLst>
                                      </p:cBhvr>
                                      <p:tavLst>
                                        <p:tav tm="0">
                                          <p:val>
                                            <p:strVal val="#ppt_h"/>
                                          </p:val>
                                        </p:tav>
                                        <p:tav tm="100000">
                                          <p:val>
                                            <p:strVal val="#ppt_h"/>
                                          </p:val>
                                        </p:tav>
                                      </p:tavLst>
                                    </p:anim>
                                    <p:animEffect transition="in" filter="fade">
                                      <p:cBhvr>
                                        <p:cTn id="99" dur="250"/>
                                        <p:tgtEl>
                                          <p:spTgt spid="42"/>
                                        </p:tgtEl>
                                      </p:cBhvr>
                                    </p:animEffect>
                                  </p:childTnLst>
                                </p:cTn>
                              </p:par>
                            </p:childTnLst>
                          </p:cTn>
                        </p:par>
                        <p:par>
                          <p:cTn id="100" fill="hold">
                            <p:stCondLst>
                              <p:cond delay="4000"/>
                            </p:stCondLst>
                            <p:childTnLst>
                              <p:par>
                                <p:cTn id="101" presetID="55" presetClass="entr" presetSubtype="0" fill="hold" grpId="0" nodeType="afterEffect">
                                  <p:stCondLst>
                                    <p:cond delay="0"/>
                                  </p:stCondLst>
                                  <p:childTnLst>
                                    <p:set>
                                      <p:cBhvr>
                                        <p:cTn id="102" dur="1" fill="hold">
                                          <p:stCondLst>
                                            <p:cond delay="0"/>
                                          </p:stCondLst>
                                        </p:cTn>
                                        <p:tgtEl>
                                          <p:spTgt spid="47"/>
                                        </p:tgtEl>
                                        <p:attrNameLst>
                                          <p:attrName>style.visibility</p:attrName>
                                        </p:attrNameLst>
                                      </p:cBhvr>
                                      <p:to>
                                        <p:strVal val="visible"/>
                                      </p:to>
                                    </p:set>
                                    <p:anim calcmode="lin" valueType="num">
                                      <p:cBhvr>
                                        <p:cTn id="103" dur="250" fill="hold"/>
                                        <p:tgtEl>
                                          <p:spTgt spid="47"/>
                                        </p:tgtEl>
                                        <p:attrNameLst>
                                          <p:attrName>ppt_w</p:attrName>
                                        </p:attrNameLst>
                                      </p:cBhvr>
                                      <p:tavLst>
                                        <p:tav tm="0">
                                          <p:val>
                                            <p:strVal val="#ppt_w*0.70"/>
                                          </p:val>
                                        </p:tav>
                                        <p:tav tm="100000">
                                          <p:val>
                                            <p:strVal val="#ppt_w"/>
                                          </p:val>
                                        </p:tav>
                                      </p:tavLst>
                                    </p:anim>
                                    <p:anim calcmode="lin" valueType="num">
                                      <p:cBhvr>
                                        <p:cTn id="104" dur="250" fill="hold"/>
                                        <p:tgtEl>
                                          <p:spTgt spid="47"/>
                                        </p:tgtEl>
                                        <p:attrNameLst>
                                          <p:attrName>ppt_h</p:attrName>
                                        </p:attrNameLst>
                                      </p:cBhvr>
                                      <p:tavLst>
                                        <p:tav tm="0">
                                          <p:val>
                                            <p:strVal val="#ppt_h"/>
                                          </p:val>
                                        </p:tav>
                                        <p:tav tm="100000">
                                          <p:val>
                                            <p:strVal val="#ppt_h"/>
                                          </p:val>
                                        </p:tav>
                                      </p:tavLst>
                                    </p:anim>
                                    <p:animEffect transition="in" filter="fade">
                                      <p:cBhvr>
                                        <p:cTn id="105" dur="250"/>
                                        <p:tgtEl>
                                          <p:spTgt spid="47"/>
                                        </p:tgtEl>
                                      </p:cBhvr>
                                    </p:animEffect>
                                  </p:childTnLst>
                                </p:cTn>
                              </p:par>
                            </p:childTnLst>
                          </p:cTn>
                        </p:par>
                        <p:par>
                          <p:cTn id="106" fill="hold">
                            <p:stCondLst>
                              <p:cond delay="4250"/>
                            </p:stCondLst>
                            <p:childTnLst>
                              <p:par>
                                <p:cTn id="107" presetID="55" presetClass="entr" presetSubtype="0" fill="hold" nodeType="afterEffect">
                                  <p:stCondLst>
                                    <p:cond delay="0"/>
                                  </p:stCondLst>
                                  <p:childTnLst>
                                    <p:set>
                                      <p:cBhvr>
                                        <p:cTn id="108" dur="1" fill="hold">
                                          <p:stCondLst>
                                            <p:cond delay="0"/>
                                          </p:stCondLst>
                                        </p:cTn>
                                        <p:tgtEl>
                                          <p:spTgt spid="51"/>
                                        </p:tgtEl>
                                        <p:attrNameLst>
                                          <p:attrName>style.visibility</p:attrName>
                                        </p:attrNameLst>
                                      </p:cBhvr>
                                      <p:to>
                                        <p:strVal val="visible"/>
                                      </p:to>
                                    </p:set>
                                    <p:anim calcmode="lin" valueType="num">
                                      <p:cBhvr>
                                        <p:cTn id="109" dur="250" fill="hold"/>
                                        <p:tgtEl>
                                          <p:spTgt spid="51"/>
                                        </p:tgtEl>
                                        <p:attrNameLst>
                                          <p:attrName>ppt_w</p:attrName>
                                        </p:attrNameLst>
                                      </p:cBhvr>
                                      <p:tavLst>
                                        <p:tav tm="0">
                                          <p:val>
                                            <p:strVal val="#ppt_w*0.70"/>
                                          </p:val>
                                        </p:tav>
                                        <p:tav tm="100000">
                                          <p:val>
                                            <p:strVal val="#ppt_w"/>
                                          </p:val>
                                        </p:tav>
                                      </p:tavLst>
                                    </p:anim>
                                    <p:anim calcmode="lin" valueType="num">
                                      <p:cBhvr>
                                        <p:cTn id="110" dur="250" fill="hold"/>
                                        <p:tgtEl>
                                          <p:spTgt spid="51"/>
                                        </p:tgtEl>
                                        <p:attrNameLst>
                                          <p:attrName>ppt_h</p:attrName>
                                        </p:attrNameLst>
                                      </p:cBhvr>
                                      <p:tavLst>
                                        <p:tav tm="0">
                                          <p:val>
                                            <p:strVal val="#ppt_h"/>
                                          </p:val>
                                        </p:tav>
                                        <p:tav tm="100000">
                                          <p:val>
                                            <p:strVal val="#ppt_h"/>
                                          </p:val>
                                        </p:tav>
                                      </p:tavLst>
                                    </p:anim>
                                    <p:animEffect transition="in" filter="fade">
                                      <p:cBhvr>
                                        <p:cTn id="111" dur="250"/>
                                        <p:tgtEl>
                                          <p:spTgt spid="51"/>
                                        </p:tgtEl>
                                      </p:cBhvr>
                                    </p:animEffect>
                                  </p:childTnLst>
                                </p:cTn>
                              </p:par>
                            </p:childTnLst>
                          </p:cTn>
                        </p:par>
                        <p:par>
                          <p:cTn id="112" fill="hold">
                            <p:stCondLst>
                              <p:cond delay="4500"/>
                            </p:stCondLst>
                            <p:childTnLst>
                              <p:par>
                                <p:cTn id="113" presetID="55" presetClass="entr" presetSubtype="0" fill="hold" grpId="0" nodeType="afterEffect">
                                  <p:stCondLst>
                                    <p:cond delay="0"/>
                                  </p:stCondLst>
                                  <p:childTnLst>
                                    <p:set>
                                      <p:cBhvr>
                                        <p:cTn id="114" dur="1" fill="hold">
                                          <p:stCondLst>
                                            <p:cond delay="0"/>
                                          </p:stCondLst>
                                        </p:cTn>
                                        <p:tgtEl>
                                          <p:spTgt spid="64"/>
                                        </p:tgtEl>
                                        <p:attrNameLst>
                                          <p:attrName>style.visibility</p:attrName>
                                        </p:attrNameLst>
                                      </p:cBhvr>
                                      <p:to>
                                        <p:strVal val="visible"/>
                                      </p:to>
                                    </p:set>
                                    <p:anim calcmode="lin" valueType="num">
                                      <p:cBhvr>
                                        <p:cTn id="115" dur="250" fill="hold"/>
                                        <p:tgtEl>
                                          <p:spTgt spid="64"/>
                                        </p:tgtEl>
                                        <p:attrNameLst>
                                          <p:attrName>ppt_w</p:attrName>
                                        </p:attrNameLst>
                                      </p:cBhvr>
                                      <p:tavLst>
                                        <p:tav tm="0">
                                          <p:val>
                                            <p:strVal val="#ppt_w*0.70"/>
                                          </p:val>
                                        </p:tav>
                                        <p:tav tm="100000">
                                          <p:val>
                                            <p:strVal val="#ppt_w"/>
                                          </p:val>
                                        </p:tav>
                                      </p:tavLst>
                                    </p:anim>
                                    <p:anim calcmode="lin" valueType="num">
                                      <p:cBhvr>
                                        <p:cTn id="116" dur="250" fill="hold"/>
                                        <p:tgtEl>
                                          <p:spTgt spid="64"/>
                                        </p:tgtEl>
                                        <p:attrNameLst>
                                          <p:attrName>ppt_h</p:attrName>
                                        </p:attrNameLst>
                                      </p:cBhvr>
                                      <p:tavLst>
                                        <p:tav tm="0">
                                          <p:val>
                                            <p:strVal val="#ppt_h"/>
                                          </p:val>
                                        </p:tav>
                                        <p:tav tm="100000">
                                          <p:val>
                                            <p:strVal val="#ppt_h"/>
                                          </p:val>
                                        </p:tav>
                                      </p:tavLst>
                                    </p:anim>
                                    <p:animEffect transition="in" filter="fade">
                                      <p:cBhvr>
                                        <p:cTn id="117" dur="250"/>
                                        <p:tgtEl>
                                          <p:spTgt spid="64"/>
                                        </p:tgtEl>
                                      </p:cBhvr>
                                    </p:animEffect>
                                  </p:childTnLst>
                                </p:cTn>
                              </p:par>
                            </p:childTnLst>
                          </p:cTn>
                        </p:par>
                        <p:par>
                          <p:cTn id="118" fill="hold">
                            <p:stCondLst>
                              <p:cond delay="4750"/>
                            </p:stCondLst>
                            <p:childTnLst>
                              <p:par>
                                <p:cTn id="119" presetID="55" presetClass="entr" presetSubtype="0" fill="hold" grpId="0" nodeType="afterEffect">
                                  <p:stCondLst>
                                    <p:cond delay="0"/>
                                  </p:stCondLst>
                                  <p:childTnLst>
                                    <p:set>
                                      <p:cBhvr>
                                        <p:cTn id="120" dur="1" fill="hold">
                                          <p:stCondLst>
                                            <p:cond delay="0"/>
                                          </p:stCondLst>
                                        </p:cTn>
                                        <p:tgtEl>
                                          <p:spTgt spid="65"/>
                                        </p:tgtEl>
                                        <p:attrNameLst>
                                          <p:attrName>style.visibility</p:attrName>
                                        </p:attrNameLst>
                                      </p:cBhvr>
                                      <p:to>
                                        <p:strVal val="visible"/>
                                      </p:to>
                                    </p:set>
                                    <p:anim calcmode="lin" valueType="num">
                                      <p:cBhvr>
                                        <p:cTn id="121" dur="250" fill="hold"/>
                                        <p:tgtEl>
                                          <p:spTgt spid="65"/>
                                        </p:tgtEl>
                                        <p:attrNameLst>
                                          <p:attrName>ppt_w</p:attrName>
                                        </p:attrNameLst>
                                      </p:cBhvr>
                                      <p:tavLst>
                                        <p:tav tm="0">
                                          <p:val>
                                            <p:strVal val="#ppt_w*0.70"/>
                                          </p:val>
                                        </p:tav>
                                        <p:tav tm="100000">
                                          <p:val>
                                            <p:strVal val="#ppt_w"/>
                                          </p:val>
                                        </p:tav>
                                      </p:tavLst>
                                    </p:anim>
                                    <p:anim calcmode="lin" valueType="num">
                                      <p:cBhvr>
                                        <p:cTn id="122" dur="250" fill="hold"/>
                                        <p:tgtEl>
                                          <p:spTgt spid="65"/>
                                        </p:tgtEl>
                                        <p:attrNameLst>
                                          <p:attrName>ppt_h</p:attrName>
                                        </p:attrNameLst>
                                      </p:cBhvr>
                                      <p:tavLst>
                                        <p:tav tm="0">
                                          <p:val>
                                            <p:strVal val="#ppt_h"/>
                                          </p:val>
                                        </p:tav>
                                        <p:tav tm="100000">
                                          <p:val>
                                            <p:strVal val="#ppt_h"/>
                                          </p:val>
                                        </p:tav>
                                      </p:tavLst>
                                    </p:anim>
                                    <p:animEffect transition="in" filter="fade">
                                      <p:cBhvr>
                                        <p:cTn id="123" dur="250"/>
                                        <p:tgtEl>
                                          <p:spTgt spid="65"/>
                                        </p:tgtEl>
                                      </p:cBhvr>
                                    </p:animEffect>
                                  </p:childTnLst>
                                </p:cTn>
                              </p:par>
                            </p:childTnLst>
                          </p:cTn>
                        </p:par>
                        <p:par>
                          <p:cTn id="124" fill="hold">
                            <p:stCondLst>
                              <p:cond delay="5000"/>
                            </p:stCondLst>
                            <p:childTnLst>
                              <p:par>
                                <p:cTn id="125" presetID="55" presetClass="entr" presetSubtype="0" fill="hold" nodeType="afterEffect">
                                  <p:stCondLst>
                                    <p:cond delay="0"/>
                                  </p:stCondLst>
                                  <p:childTnLst>
                                    <p:set>
                                      <p:cBhvr>
                                        <p:cTn id="126" dur="1" fill="hold">
                                          <p:stCondLst>
                                            <p:cond delay="0"/>
                                          </p:stCondLst>
                                        </p:cTn>
                                        <p:tgtEl>
                                          <p:spTgt spid="66"/>
                                        </p:tgtEl>
                                        <p:attrNameLst>
                                          <p:attrName>style.visibility</p:attrName>
                                        </p:attrNameLst>
                                      </p:cBhvr>
                                      <p:to>
                                        <p:strVal val="visible"/>
                                      </p:to>
                                    </p:set>
                                    <p:anim calcmode="lin" valueType="num">
                                      <p:cBhvr>
                                        <p:cTn id="127" dur="250" fill="hold"/>
                                        <p:tgtEl>
                                          <p:spTgt spid="66"/>
                                        </p:tgtEl>
                                        <p:attrNameLst>
                                          <p:attrName>ppt_w</p:attrName>
                                        </p:attrNameLst>
                                      </p:cBhvr>
                                      <p:tavLst>
                                        <p:tav tm="0">
                                          <p:val>
                                            <p:strVal val="#ppt_w*0.70"/>
                                          </p:val>
                                        </p:tav>
                                        <p:tav tm="100000">
                                          <p:val>
                                            <p:strVal val="#ppt_w"/>
                                          </p:val>
                                        </p:tav>
                                      </p:tavLst>
                                    </p:anim>
                                    <p:anim calcmode="lin" valueType="num">
                                      <p:cBhvr>
                                        <p:cTn id="128" dur="250" fill="hold"/>
                                        <p:tgtEl>
                                          <p:spTgt spid="66"/>
                                        </p:tgtEl>
                                        <p:attrNameLst>
                                          <p:attrName>ppt_h</p:attrName>
                                        </p:attrNameLst>
                                      </p:cBhvr>
                                      <p:tavLst>
                                        <p:tav tm="0">
                                          <p:val>
                                            <p:strVal val="#ppt_h"/>
                                          </p:val>
                                        </p:tav>
                                        <p:tav tm="100000">
                                          <p:val>
                                            <p:strVal val="#ppt_h"/>
                                          </p:val>
                                        </p:tav>
                                      </p:tavLst>
                                    </p:anim>
                                    <p:animEffect transition="in" filter="fade">
                                      <p:cBhvr>
                                        <p:cTn id="129" dur="250"/>
                                        <p:tgtEl>
                                          <p:spTgt spid="66"/>
                                        </p:tgtEl>
                                      </p:cBhvr>
                                    </p:animEffect>
                                  </p:childTnLst>
                                </p:cTn>
                              </p:par>
                            </p:childTnLst>
                          </p:cTn>
                        </p:par>
                        <p:par>
                          <p:cTn id="130" fill="hold">
                            <p:stCondLst>
                              <p:cond delay="5250"/>
                            </p:stCondLst>
                            <p:childTnLst>
                              <p:par>
                                <p:cTn id="131" presetID="55" presetClass="entr" presetSubtype="0" fill="hold" grpId="0" nodeType="afterEffect">
                                  <p:stCondLst>
                                    <p:cond delay="0"/>
                                  </p:stCondLst>
                                  <p:childTnLst>
                                    <p:set>
                                      <p:cBhvr>
                                        <p:cTn id="132" dur="1" fill="hold">
                                          <p:stCondLst>
                                            <p:cond delay="0"/>
                                          </p:stCondLst>
                                        </p:cTn>
                                        <p:tgtEl>
                                          <p:spTgt spid="70"/>
                                        </p:tgtEl>
                                        <p:attrNameLst>
                                          <p:attrName>style.visibility</p:attrName>
                                        </p:attrNameLst>
                                      </p:cBhvr>
                                      <p:to>
                                        <p:strVal val="visible"/>
                                      </p:to>
                                    </p:set>
                                    <p:anim calcmode="lin" valueType="num">
                                      <p:cBhvr>
                                        <p:cTn id="133" dur="250" fill="hold"/>
                                        <p:tgtEl>
                                          <p:spTgt spid="70"/>
                                        </p:tgtEl>
                                        <p:attrNameLst>
                                          <p:attrName>ppt_w</p:attrName>
                                        </p:attrNameLst>
                                      </p:cBhvr>
                                      <p:tavLst>
                                        <p:tav tm="0">
                                          <p:val>
                                            <p:strVal val="#ppt_w*0.70"/>
                                          </p:val>
                                        </p:tav>
                                        <p:tav tm="100000">
                                          <p:val>
                                            <p:strVal val="#ppt_w"/>
                                          </p:val>
                                        </p:tav>
                                      </p:tavLst>
                                    </p:anim>
                                    <p:anim calcmode="lin" valueType="num">
                                      <p:cBhvr>
                                        <p:cTn id="134" dur="250" fill="hold"/>
                                        <p:tgtEl>
                                          <p:spTgt spid="70"/>
                                        </p:tgtEl>
                                        <p:attrNameLst>
                                          <p:attrName>ppt_h</p:attrName>
                                        </p:attrNameLst>
                                      </p:cBhvr>
                                      <p:tavLst>
                                        <p:tav tm="0">
                                          <p:val>
                                            <p:strVal val="#ppt_h"/>
                                          </p:val>
                                        </p:tav>
                                        <p:tav tm="100000">
                                          <p:val>
                                            <p:strVal val="#ppt_h"/>
                                          </p:val>
                                        </p:tav>
                                      </p:tavLst>
                                    </p:anim>
                                    <p:animEffect transition="in" filter="fade">
                                      <p:cBhvr>
                                        <p:cTn id="135" dur="250"/>
                                        <p:tgtEl>
                                          <p:spTgt spid="70"/>
                                        </p:tgtEl>
                                      </p:cBhvr>
                                    </p:animEffect>
                                  </p:childTnLst>
                                </p:cTn>
                              </p:par>
                            </p:childTnLst>
                          </p:cTn>
                        </p:par>
                        <p:par>
                          <p:cTn id="136" fill="hold">
                            <p:stCondLst>
                              <p:cond delay="5500"/>
                            </p:stCondLst>
                            <p:childTnLst>
                              <p:par>
                                <p:cTn id="137" presetID="55" presetClass="entr" presetSubtype="0" fill="hold" nodeType="afterEffect">
                                  <p:stCondLst>
                                    <p:cond delay="0"/>
                                  </p:stCondLst>
                                  <p:childTnLst>
                                    <p:set>
                                      <p:cBhvr>
                                        <p:cTn id="138" dur="1" fill="hold">
                                          <p:stCondLst>
                                            <p:cond delay="0"/>
                                          </p:stCondLst>
                                        </p:cTn>
                                        <p:tgtEl>
                                          <p:spTgt spid="71"/>
                                        </p:tgtEl>
                                        <p:attrNameLst>
                                          <p:attrName>style.visibility</p:attrName>
                                        </p:attrNameLst>
                                      </p:cBhvr>
                                      <p:to>
                                        <p:strVal val="visible"/>
                                      </p:to>
                                    </p:set>
                                    <p:anim calcmode="lin" valueType="num">
                                      <p:cBhvr>
                                        <p:cTn id="139" dur="250" fill="hold"/>
                                        <p:tgtEl>
                                          <p:spTgt spid="71"/>
                                        </p:tgtEl>
                                        <p:attrNameLst>
                                          <p:attrName>ppt_w</p:attrName>
                                        </p:attrNameLst>
                                      </p:cBhvr>
                                      <p:tavLst>
                                        <p:tav tm="0">
                                          <p:val>
                                            <p:strVal val="#ppt_w*0.70"/>
                                          </p:val>
                                        </p:tav>
                                        <p:tav tm="100000">
                                          <p:val>
                                            <p:strVal val="#ppt_w"/>
                                          </p:val>
                                        </p:tav>
                                      </p:tavLst>
                                    </p:anim>
                                    <p:anim calcmode="lin" valueType="num">
                                      <p:cBhvr>
                                        <p:cTn id="140" dur="250" fill="hold"/>
                                        <p:tgtEl>
                                          <p:spTgt spid="71"/>
                                        </p:tgtEl>
                                        <p:attrNameLst>
                                          <p:attrName>ppt_h</p:attrName>
                                        </p:attrNameLst>
                                      </p:cBhvr>
                                      <p:tavLst>
                                        <p:tav tm="0">
                                          <p:val>
                                            <p:strVal val="#ppt_h"/>
                                          </p:val>
                                        </p:tav>
                                        <p:tav tm="100000">
                                          <p:val>
                                            <p:strVal val="#ppt_h"/>
                                          </p:val>
                                        </p:tav>
                                      </p:tavLst>
                                    </p:anim>
                                    <p:animEffect transition="in" filter="fade">
                                      <p:cBhvr>
                                        <p:cTn id="141" dur="250"/>
                                        <p:tgtEl>
                                          <p:spTgt spid="71"/>
                                        </p:tgtEl>
                                      </p:cBhvr>
                                    </p:animEffect>
                                  </p:childTnLst>
                                </p:cTn>
                              </p:par>
                            </p:childTnLst>
                          </p:cTn>
                        </p:par>
                        <p:par>
                          <p:cTn id="142" fill="hold">
                            <p:stCondLst>
                              <p:cond delay="5750"/>
                            </p:stCondLst>
                            <p:childTnLst>
                              <p:par>
                                <p:cTn id="143" presetID="55" presetClass="entr" presetSubtype="0" fill="hold" grpId="0" nodeType="afterEffect">
                                  <p:stCondLst>
                                    <p:cond delay="0"/>
                                  </p:stCondLst>
                                  <p:childTnLst>
                                    <p:set>
                                      <p:cBhvr>
                                        <p:cTn id="144" dur="1" fill="hold">
                                          <p:stCondLst>
                                            <p:cond delay="0"/>
                                          </p:stCondLst>
                                        </p:cTn>
                                        <p:tgtEl>
                                          <p:spTgt spid="72"/>
                                        </p:tgtEl>
                                        <p:attrNameLst>
                                          <p:attrName>style.visibility</p:attrName>
                                        </p:attrNameLst>
                                      </p:cBhvr>
                                      <p:to>
                                        <p:strVal val="visible"/>
                                      </p:to>
                                    </p:set>
                                    <p:anim calcmode="lin" valueType="num">
                                      <p:cBhvr>
                                        <p:cTn id="145" dur="250" fill="hold"/>
                                        <p:tgtEl>
                                          <p:spTgt spid="72"/>
                                        </p:tgtEl>
                                        <p:attrNameLst>
                                          <p:attrName>ppt_w</p:attrName>
                                        </p:attrNameLst>
                                      </p:cBhvr>
                                      <p:tavLst>
                                        <p:tav tm="0">
                                          <p:val>
                                            <p:strVal val="#ppt_w*0.70"/>
                                          </p:val>
                                        </p:tav>
                                        <p:tav tm="100000">
                                          <p:val>
                                            <p:strVal val="#ppt_w"/>
                                          </p:val>
                                        </p:tav>
                                      </p:tavLst>
                                    </p:anim>
                                    <p:anim calcmode="lin" valueType="num">
                                      <p:cBhvr>
                                        <p:cTn id="146" dur="250" fill="hold"/>
                                        <p:tgtEl>
                                          <p:spTgt spid="72"/>
                                        </p:tgtEl>
                                        <p:attrNameLst>
                                          <p:attrName>ppt_h</p:attrName>
                                        </p:attrNameLst>
                                      </p:cBhvr>
                                      <p:tavLst>
                                        <p:tav tm="0">
                                          <p:val>
                                            <p:strVal val="#ppt_h"/>
                                          </p:val>
                                        </p:tav>
                                        <p:tav tm="100000">
                                          <p:val>
                                            <p:strVal val="#ppt_h"/>
                                          </p:val>
                                        </p:tav>
                                      </p:tavLst>
                                    </p:anim>
                                    <p:animEffect transition="in" filter="fade">
                                      <p:cBhvr>
                                        <p:cTn id="147" dur="250"/>
                                        <p:tgtEl>
                                          <p:spTgt spid="72"/>
                                        </p:tgtEl>
                                      </p:cBhvr>
                                    </p:animEffect>
                                  </p:childTnLst>
                                </p:cTn>
                              </p:par>
                            </p:childTnLst>
                          </p:cTn>
                        </p:par>
                        <p:par>
                          <p:cTn id="148" fill="hold">
                            <p:stCondLst>
                              <p:cond delay="6000"/>
                            </p:stCondLst>
                            <p:childTnLst>
                              <p:par>
                                <p:cTn id="149" presetID="55" presetClass="entr" presetSubtype="0" fill="hold" nodeType="afterEffect">
                                  <p:stCondLst>
                                    <p:cond delay="0"/>
                                  </p:stCondLst>
                                  <p:childTnLst>
                                    <p:set>
                                      <p:cBhvr>
                                        <p:cTn id="150" dur="1" fill="hold">
                                          <p:stCondLst>
                                            <p:cond delay="0"/>
                                          </p:stCondLst>
                                        </p:cTn>
                                        <p:tgtEl>
                                          <p:spTgt spid="76"/>
                                        </p:tgtEl>
                                        <p:attrNameLst>
                                          <p:attrName>style.visibility</p:attrName>
                                        </p:attrNameLst>
                                      </p:cBhvr>
                                      <p:to>
                                        <p:strVal val="visible"/>
                                      </p:to>
                                    </p:set>
                                    <p:anim calcmode="lin" valueType="num">
                                      <p:cBhvr>
                                        <p:cTn id="151" dur="250" fill="hold"/>
                                        <p:tgtEl>
                                          <p:spTgt spid="76"/>
                                        </p:tgtEl>
                                        <p:attrNameLst>
                                          <p:attrName>ppt_w</p:attrName>
                                        </p:attrNameLst>
                                      </p:cBhvr>
                                      <p:tavLst>
                                        <p:tav tm="0">
                                          <p:val>
                                            <p:strVal val="#ppt_w*0.70"/>
                                          </p:val>
                                        </p:tav>
                                        <p:tav tm="100000">
                                          <p:val>
                                            <p:strVal val="#ppt_w"/>
                                          </p:val>
                                        </p:tav>
                                      </p:tavLst>
                                    </p:anim>
                                    <p:anim calcmode="lin" valueType="num">
                                      <p:cBhvr>
                                        <p:cTn id="152" dur="250" fill="hold"/>
                                        <p:tgtEl>
                                          <p:spTgt spid="76"/>
                                        </p:tgtEl>
                                        <p:attrNameLst>
                                          <p:attrName>ppt_h</p:attrName>
                                        </p:attrNameLst>
                                      </p:cBhvr>
                                      <p:tavLst>
                                        <p:tav tm="0">
                                          <p:val>
                                            <p:strVal val="#ppt_h"/>
                                          </p:val>
                                        </p:tav>
                                        <p:tav tm="100000">
                                          <p:val>
                                            <p:strVal val="#ppt_h"/>
                                          </p:val>
                                        </p:tav>
                                      </p:tavLst>
                                    </p:anim>
                                    <p:animEffect transition="in" filter="fade">
                                      <p:cBhvr>
                                        <p:cTn id="153" dur="250"/>
                                        <p:tgtEl>
                                          <p:spTgt spid="76"/>
                                        </p:tgtEl>
                                      </p:cBhvr>
                                    </p:animEffect>
                                  </p:childTnLst>
                                </p:cTn>
                              </p:par>
                            </p:childTnLst>
                          </p:cTn>
                        </p:par>
                        <p:par>
                          <p:cTn id="154" fill="hold">
                            <p:stCondLst>
                              <p:cond delay="6250"/>
                            </p:stCondLst>
                            <p:childTnLst>
                              <p:par>
                                <p:cTn id="155" presetID="55" presetClass="entr" presetSubtype="0" fill="hold" grpId="0" nodeType="afterEffect">
                                  <p:stCondLst>
                                    <p:cond delay="0"/>
                                  </p:stCondLst>
                                  <p:childTnLst>
                                    <p:set>
                                      <p:cBhvr>
                                        <p:cTn id="156" dur="1" fill="hold">
                                          <p:stCondLst>
                                            <p:cond delay="0"/>
                                          </p:stCondLst>
                                        </p:cTn>
                                        <p:tgtEl>
                                          <p:spTgt spid="79"/>
                                        </p:tgtEl>
                                        <p:attrNameLst>
                                          <p:attrName>style.visibility</p:attrName>
                                        </p:attrNameLst>
                                      </p:cBhvr>
                                      <p:to>
                                        <p:strVal val="visible"/>
                                      </p:to>
                                    </p:set>
                                    <p:anim calcmode="lin" valueType="num">
                                      <p:cBhvr>
                                        <p:cTn id="157" dur="250" fill="hold"/>
                                        <p:tgtEl>
                                          <p:spTgt spid="79"/>
                                        </p:tgtEl>
                                        <p:attrNameLst>
                                          <p:attrName>ppt_w</p:attrName>
                                        </p:attrNameLst>
                                      </p:cBhvr>
                                      <p:tavLst>
                                        <p:tav tm="0">
                                          <p:val>
                                            <p:strVal val="#ppt_w*0.70"/>
                                          </p:val>
                                        </p:tav>
                                        <p:tav tm="100000">
                                          <p:val>
                                            <p:strVal val="#ppt_w"/>
                                          </p:val>
                                        </p:tav>
                                      </p:tavLst>
                                    </p:anim>
                                    <p:anim calcmode="lin" valueType="num">
                                      <p:cBhvr>
                                        <p:cTn id="158" dur="250" fill="hold"/>
                                        <p:tgtEl>
                                          <p:spTgt spid="79"/>
                                        </p:tgtEl>
                                        <p:attrNameLst>
                                          <p:attrName>ppt_h</p:attrName>
                                        </p:attrNameLst>
                                      </p:cBhvr>
                                      <p:tavLst>
                                        <p:tav tm="0">
                                          <p:val>
                                            <p:strVal val="#ppt_h"/>
                                          </p:val>
                                        </p:tav>
                                        <p:tav tm="100000">
                                          <p:val>
                                            <p:strVal val="#ppt_h"/>
                                          </p:val>
                                        </p:tav>
                                      </p:tavLst>
                                    </p:anim>
                                    <p:animEffect transition="in" filter="fade">
                                      <p:cBhvr>
                                        <p:cTn id="159" dur="250"/>
                                        <p:tgtEl>
                                          <p:spTgt spid="79"/>
                                        </p:tgtEl>
                                      </p:cBhvr>
                                    </p:animEffect>
                                  </p:childTnLst>
                                </p:cTn>
                              </p:par>
                            </p:childTnLst>
                          </p:cTn>
                        </p:par>
                        <p:par>
                          <p:cTn id="160" fill="hold">
                            <p:stCondLst>
                              <p:cond delay="6500"/>
                            </p:stCondLst>
                            <p:childTnLst>
                              <p:par>
                                <p:cTn id="161" presetID="55" presetClass="entr" presetSubtype="0" fill="hold" grpId="0" nodeType="afterEffect">
                                  <p:stCondLst>
                                    <p:cond delay="0"/>
                                  </p:stCondLst>
                                  <p:childTnLst>
                                    <p:set>
                                      <p:cBhvr>
                                        <p:cTn id="162" dur="1" fill="hold">
                                          <p:stCondLst>
                                            <p:cond delay="0"/>
                                          </p:stCondLst>
                                        </p:cTn>
                                        <p:tgtEl>
                                          <p:spTgt spid="83"/>
                                        </p:tgtEl>
                                        <p:attrNameLst>
                                          <p:attrName>style.visibility</p:attrName>
                                        </p:attrNameLst>
                                      </p:cBhvr>
                                      <p:to>
                                        <p:strVal val="visible"/>
                                      </p:to>
                                    </p:set>
                                    <p:anim calcmode="lin" valueType="num">
                                      <p:cBhvr>
                                        <p:cTn id="163" dur="250" fill="hold"/>
                                        <p:tgtEl>
                                          <p:spTgt spid="83"/>
                                        </p:tgtEl>
                                        <p:attrNameLst>
                                          <p:attrName>ppt_w</p:attrName>
                                        </p:attrNameLst>
                                      </p:cBhvr>
                                      <p:tavLst>
                                        <p:tav tm="0">
                                          <p:val>
                                            <p:strVal val="#ppt_w*0.70"/>
                                          </p:val>
                                        </p:tav>
                                        <p:tav tm="100000">
                                          <p:val>
                                            <p:strVal val="#ppt_w"/>
                                          </p:val>
                                        </p:tav>
                                      </p:tavLst>
                                    </p:anim>
                                    <p:anim calcmode="lin" valueType="num">
                                      <p:cBhvr>
                                        <p:cTn id="164" dur="250" fill="hold"/>
                                        <p:tgtEl>
                                          <p:spTgt spid="83"/>
                                        </p:tgtEl>
                                        <p:attrNameLst>
                                          <p:attrName>ppt_h</p:attrName>
                                        </p:attrNameLst>
                                      </p:cBhvr>
                                      <p:tavLst>
                                        <p:tav tm="0">
                                          <p:val>
                                            <p:strVal val="#ppt_h"/>
                                          </p:val>
                                        </p:tav>
                                        <p:tav tm="100000">
                                          <p:val>
                                            <p:strVal val="#ppt_h"/>
                                          </p:val>
                                        </p:tav>
                                      </p:tavLst>
                                    </p:anim>
                                    <p:animEffect transition="in" filter="fade">
                                      <p:cBhvr>
                                        <p:cTn id="165" dur="250"/>
                                        <p:tgtEl>
                                          <p:spTgt spid="83"/>
                                        </p:tgtEl>
                                      </p:cBhvr>
                                    </p:animEffect>
                                  </p:childTnLst>
                                </p:cTn>
                              </p:par>
                            </p:childTnLst>
                          </p:cTn>
                        </p:par>
                        <p:par>
                          <p:cTn id="166" fill="hold">
                            <p:stCondLst>
                              <p:cond delay="6750"/>
                            </p:stCondLst>
                            <p:childTnLst>
                              <p:par>
                                <p:cTn id="167" presetID="55" presetClass="entr" presetSubtype="0" fill="hold" nodeType="afterEffect">
                                  <p:stCondLst>
                                    <p:cond delay="0"/>
                                  </p:stCondLst>
                                  <p:childTnLst>
                                    <p:set>
                                      <p:cBhvr>
                                        <p:cTn id="168" dur="1" fill="hold">
                                          <p:stCondLst>
                                            <p:cond delay="0"/>
                                          </p:stCondLst>
                                        </p:cTn>
                                        <p:tgtEl>
                                          <p:spTgt spid="89"/>
                                        </p:tgtEl>
                                        <p:attrNameLst>
                                          <p:attrName>style.visibility</p:attrName>
                                        </p:attrNameLst>
                                      </p:cBhvr>
                                      <p:to>
                                        <p:strVal val="visible"/>
                                      </p:to>
                                    </p:set>
                                    <p:anim calcmode="lin" valueType="num">
                                      <p:cBhvr>
                                        <p:cTn id="169" dur="250" fill="hold"/>
                                        <p:tgtEl>
                                          <p:spTgt spid="89"/>
                                        </p:tgtEl>
                                        <p:attrNameLst>
                                          <p:attrName>ppt_w</p:attrName>
                                        </p:attrNameLst>
                                      </p:cBhvr>
                                      <p:tavLst>
                                        <p:tav tm="0">
                                          <p:val>
                                            <p:strVal val="#ppt_w*0.70"/>
                                          </p:val>
                                        </p:tav>
                                        <p:tav tm="100000">
                                          <p:val>
                                            <p:strVal val="#ppt_w"/>
                                          </p:val>
                                        </p:tav>
                                      </p:tavLst>
                                    </p:anim>
                                    <p:anim calcmode="lin" valueType="num">
                                      <p:cBhvr>
                                        <p:cTn id="170" dur="250" fill="hold"/>
                                        <p:tgtEl>
                                          <p:spTgt spid="89"/>
                                        </p:tgtEl>
                                        <p:attrNameLst>
                                          <p:attrName>ppt_h</p:attrName>
                                        </p:attrNameLst>
                                      </p:cBhvr>
                                      <p:tavLst>
                                        <p:tav tm="0">
                                          <p:val>
                                            <p:strVal val="#ppt_h"/>
                                          </p:val>
                                        </p:tav>
                                        <p:tav tm="100000">
                                          <p:val>
                                            <p:strVal val="#ppt_h"/>
                                          </p:val>
                                        </p:tav>
                                      </p:tavLst>
                                    </p:anim>
                                    <p:animEffect transition="in" filter="fade">
                                      <p:cBhvr>
                                        <p:cTn id="171" dur="250"/>
                                        <p:tgtEl>
                                          <p:spTgt spid="89"/>
                                        </p:tgtEl>
                                      </p:cBhvr>
                                    </p:animEffect>
                                  </p:childTnLst>
                                </p:cTn>
                              </p:par>
                            </p:childTnLst>
                          </p:cTn>
                        </p:par>
                        <p:par>
                          <p:cTn id="172" fill="hold">
                            <p:stCondLst>
                              <p:cond delay="7000"/>
                            </p:stCondLst>
                            <p:childTnLst>
                              <p:par>
                                <p:cTn id="173" presetID="55" presetClass="entr" presetSubtype="0" fill="hold" grpId="0" nodeType="afterEffect">
                                  <p:stCondLst>
                                    <p:cond delay="0"/>
                                  </p:stCondLst>
                                  <p:childTnLst>
                                    <p:set>
                                      <p:cBhvr>
                                        <p:cTn id="174" dur="1" fill="hold">
                                          <p:stCondLst>
                                            <p:cond delay="0"/>
                                          </p:stCondLst>
                                        </p:cTn>
                                        <p:tgtEl>
                                          <p:spTgt spid="95"/>
                                        </p:tgtEl>
                                        <p:attrNameLst>
                                          <p:attrName>style.visibility</p:attrName>
                                        </p:attrNameLst>
                                      </p:cBhvr>
                                      <p:to>
                                        <p:strVal val="visible"/>
                                      </p:to>
                                    </p:set>
                                    <p:anim calcmode="lin" valueType="num">
                                      <p:cBhvr>
                                        <p:cTn id="175" dur="250" fill="hold"/>
                                        <p:tgtEl>
                                          <p:spTgt spid="95"/>
                                        </p:tgtEl>
                                        <p:attrNameLst>
                                          <p:attrName>ppt_w</p:attrName>
                                        </p:attrNameLst>
                                      </p:cBhvr>
                                      <p:tavLst>
                                        <p:tav tm="0">
                                          <p:val>
                                            <p:strVal val="#ppt_w*0.70"/>
                                          </p:val>
                                        </p:tav>
                                        <p:tav tm="100000">
                                          <p:val>
                                            <p:strVal val="#ppt_w"/>
                                          </p:val>
                                        </p:tav>
                                      </p:tavLst>
                                    </p:anim>
                                    <p:anim calcmode="lin" valueType="num">
                                      <p:cBhvr>
                                        <p:cTn id="176" dur="250" fill="hold"/>
                                        <p:tgtEl>
                                          <p:spTgt spid="95"/>
                                        </p:tgtEl>
                                        <p:attrNameLst>
                                          <p:attrName>ppt_h</p:attrName>
                                        </p:attrNameLst>
                                      </p:cBhvr>
                                      <p:tavLst>
                                        <p:tav tm="0">
                                          <p:val>
                                            <p:strVal val="#ppt_h"/>
                                          </p:val>
                                        </p:tav>
                                        <p:tav tm="100000">
                                          <p:val>
                                            <p:strVal val="#ppt_h"/>
                                          </p:val>
                                        </p:tav>
                                      </p:tavLst>
                                    </p:anim>
                                    <p:animEffect transition="in" filter="fade">
                                      <p:cBhvr>
                                        <p:cTn id="177" dur="250"/>
                                        <p:tgtEl>
                                          <p:spTgt spid="95"/>
                                        </p:tgtEl>
                                      </p:cBhvr>
                                    </p:animEffect>
                                  </p:childTnLst>
                                </p:cTn>
                              </p:par>
                            </p:childTnLst>
                          </p:cTn>
                        </p:par>
                        <p:par>
                          <p:cTn id="178" fill="hold">
                            <p:stCondLst>
                              <p:cond delay="7250"/>
                            </p:stCondLst>
                            <p:childTnLst>
                              <p:par>
                                <p:cTn id="179" presetID="55" presetClass="entr" presetSubtype="0" fill="hold" grpId="0" nodeType="afterEffect">
                                  <p:stCondLst>
                                    <p:cond delay="0"/>
                                  </p:stCondLst>
                                  <p:childTnLst>
                                    <p:set>
                                      <p:cBhvr>
                                        <p:cTn id="180" dur="1" fill="hold">
                                          <p:stCondLst>
                                            <p:cond delay="0"/>
                                          </p:stCondLst>
                                        </p:cTn>
                                        <p:tgtEl>
                                          <p:spTgt spid="98"/>
                                        </p:tgtEl>
                                        <p:attrNameLst>
                                          <p:attrName>style.visibility</p:attrName>
                                        </p:attrNameLst>
                                      </p:cBhvr>
                                      <p:to>
                                        <p:strVal val="visible"/>
                                      </p:to>
                                    </p:set>
                                    <p:anim calcmode="lin" valueType="num">
                                      <p:cBhvr>
                                        <p:cTn id="181" dur="250" fill="hold"/>
                                        <p:tgtEl>
                                          <p:spTgt spid="98"/>
                                        </p:tgtEl>
                                        <p:attrNameLst>
                                          <p:attrName>ppt_w</p:attrName>
                                        </p:attrNameLst>
                                      </p:cBhvr>
                                      <p:tavLst>
                                        <p:tav tm="0">
                                          <p:val>
                                            <p:strVal val="#ppt_w*0.70"/>
                                          </p:val>
                                        </p:tav>
                                        <p:tav tm="100000">
                                          <p:val>
                                            <p:strVal val="#ppt_w"/>
                                          </p:val>
                                        </p:tav>
                                      </p:tavLst>
                                    </p:anim>
                                    <p:anim calcmode="lin" valueType="num">
                                      <p:cBhvr>
                                        <p:cTn id="182" dur="250" fill="hold"/>
                                        <p:tgtEl>
                                          <p:spTgt spid="98"/>
                                        </p:tgtEl>
                                        <p:attrNameLst>
                                          <p:attrName>ppt_h</p:attrName>
                                        </p:attrNameLst>
                                      </p:cBhvr>
                                      <p:tavLst>
                                        <p:tav tm="0">
                                          <p:val>
                                            <p:strVal val="#ppt_h"/>
                                          </p:val>
                                        </p:tav>
                                        <p:tav tm="100000">
                                          <p:val>
                                            <p:strVal val="#ppt_h"/>
                                          </p:val>
                                        </p:tav>
                                      </p:tavLst>
                                    </p:anim>
                                    <p:animEffect transition="in" filter="fade">
                                      <p:cBhvr>
                                        <p:cTn id="183" dur="250"/>
                                        <p:tgtEl>
                                          <p:spTgt spid="98"/>
                                        </p:tgtEl>
                                      </p:cBhvr>
                                    </p:animEffect>
                                  </p:childTnLst>
                                </p:cTn>
                              </p:par>
                            </p:childTnLst>
                          </p:cTn>
                        </p:par>
                        <p:par>
                          <p:cTn id="184" fill="hold">
                            <p:stCondLst>
                              <p:cond delay="7500"/>
                            </p:stCondLst>
                            <p:childTnLst>
                              <p:par>
                                <p:cTn id="185" presetID="55" presetClass="entr" presetSubtype="0" fill="hold" grpId="0" nodeType="afterEffect">
                                  <p:stCondLst>
                                    <p:cond delay="0"/>
                                  </p:stCondLst>
                                  <p:childTnLst>
                                    <p:set>
                                      <p:cBhvr>
                                        <p:cTn id="186" dur="1" fill="hold">
                                          <p:stCondLst>
                                            <p:cond delay="0"/>
                                          </p:stCondLst>
                                        </p:cTn>
                                        <p:tgtEl>
                                          <p:spTgt spid="99"/>
                                        </p:tgtEl>
                                        <p:attrNameLst>
                                          <p:attrName>style.visibility</p:attrName>
                                        </p:attrNameLst>
                                      </p:cBhvr>
                                      <p:to>
                                        <p:strVal val="visible"/>
                                      </p:to>
                                    </p:set>
                                    <p:anim calcmode="lin" valueType="num">
                                      <p:cBhvr>
                                        <p:cTn id="187" dur="250" fill="hold"/>
                                        <p:tgtEl>
                                          <p:spTgt spid="99"/>
                                        </p:tgtEl>
                                        <p:attrNameLst>
                                          <p:attrName>ppt_w</p:attrName>
                                        </p:attrNameLst>
                                      </p:cBhvr>
                                      <p:tavLst>
                                        <p:tav tm="0">
                                          <p:val>
                                            <p:strVal val="#ppt_w*0.70"/>
                                          </p:val>
                                        </p:tav>
                                        <p:tav tm="100000">
                                          <p:val>
                                            <p:strVal val="#ppt_w"/>
                                          </p:val>
                                        </p:tav>
                                      </p:tavLst>
                                    </p:anim>
                                    <p:anim calcmode="lin" valueType="num">
                                      <p:cBhvr>
                                        <p:cTn id="188" dur="250" fill="hold"/>
                                        <p:tgtEl>
                                          <p:spTgt spid="99"/>
                                        </p:tgtEl>
                                        <p:attrNameLst>
                                          <p:attrName>ppt_h</p:attrName>
                                        </p:attrNameLst>
                                      </p:cBhvr>
                                      <p:tavLst>
                                        <p:tav tm="0">
                                          <p:val>
                                            <p:strVal val="#ppt_h"/>
                                          </p:val>
                                        </p:tav>
                                        <p:tav tm="100000">
                                          <p:val>
                                            <p:strVal val="#ppt_h"/>
                                          </p:val>
                                        </p:tav>
                                      </p:tavLst>
                                    </p:anim>
                                    <p:animEffect transition="in" filter="fade">
                                      <p:cBhvr>
                                        <p:cTn id="189" dur="250"/>
                                        <p:tgtEl>
                                          <p:spTgt spid="99"/>
                                        </p:tgtEl>
                                      </p:cBhvr>
                                    </p:animEffect>
                                  </p:childTnLst>
                                </p:cTn>
                              </p:par>
                            </p:childTnLst>
                          </p:cTn>
                        </p:par>
                        <p:par>
                          <p:cTn id="190" fill="hold">
                            <p:stCondLst>
                              <p:cond delay="7750"/>
                            </p:stCondLst>
                            <p:childTnLst>
                              <p:par>
                                <p:cTn id="191" presetID="55" presetClass="entr" presetSubtype="0" fill="hold" nodeType="afterEffect">
                                  <p:stCondLst>
                                    <p:cond delay="0"/>
                                  </p:stCondLst>
                                  <p:childTnLst>
                                    <p:set>
                                      <p:cBhvr>
                                        <p:cTn id="192" dur="1" fill="hold">
                                          <p:stCondLst>
                                            <p:cond delay="0"/>
                                          </p:stCondLst>
                                        </p:cTn>
                                        <p:tgtEl>
                                          <p:spTgt spid="101"/>
                                        </p:tgtEl>
                                        <p:attrNameLst>
                                          <p:attrName>style.visibility</p:attrName>
                                        </p:attrNameLst>
                                      </p:cBhvr>
                                      <p:to>
                                        <p:strVal val="visible"/>
                                      </p:to>
                                    </p:set>
                                    <p:anim calcmode="lin" valueType="num">
                                      <p:cBhvr>
                                        <p:cTn id="193" dur="250" fill="hold"/>
                                        <p:tgtEl>
                                          <p:spTgt spid="101"/>
                                        </p:tgtEl>
                                        <p:attrNameLst>
                                          <p:attrName>ppt_w</p:attrName>
                                        </p:attrNameLst>
                                      </p:cBhvr>
                                      <p:tavLst>
                                        <p:tav tm="0">
                                          <p:val>
                                            <p:strVal val="#ppt_w*0.70"/>
                                          </p:val>
                                        </p:tav>
                                        <p:tav tm="100000">
                                          <p:val>
                                            <p:strVal val="#ppt_w"/>
                                          </p:val>
                                        </p:tav>
                                      </p:tavLst>
                                    </p:anim>
                                    <p:anim calcmode="lin" valueType="num">
                                      <p:cBhvr>
                                        <p:cTn id="194" dur="250" fill="hold"/>
                                        <p:tgtEl>
                                          <p:spTgt spid="101"/>
                                        </p:tgtEl>
                                        <p:attrNameLst>
                                          <p:attrName>ppt_h</p:attrName>
                                        </p:attrNameLst>
                                      </p:cBhvr>
                                      <p:tavLst>
                                        <p:tav tm="0">
                                          <p:val>
                                            <p:strVal val="#ppt_h"/>
                                          </p:val>
                                        </p:tav>
                                        <p:tav tm="100000">
                                          <p:val>
                                            <p:strVal val="#ppt_h"/>
                                          </p:val>
                                        </p:tav>
                                      </p:tavLst>
                                    </p:anim>
                                    <p:animEffect transition="in" filter="fade">
                                      <p:cBhvr>
                                        <p:cTn id="195" dur="250"/>
                                        <p:tgtEl>
                                          <p:spTgt spid="101"/>
                                        </p:tgtEl>
                                      </p:cBhvr>
                                    </p:animEffect>
                                  </p:childTnLst>
                                </p:cTn>
                              </p:par>
                            </p:childTnLst>
                          </p:cTn>
                        </p:par>
                        <p:par>
                          <p:cTn id="196" fill="hold">
                            <p:stCondLst>
                              <p:cond delay="8000"/>
                            </p:stCondLst>
                            <p:childTnLst>
                              <p:par>
                                <p:cTn id="197" presetID="55" presetClass="entr" presetSubtype="0" fill="hold" nodeType="afterEffect">
                                  <p:stCondLst>
                                    <p:cond delay="0"/>
                                  </p:stCondLst>
                                  <p:childTnLst>
                                    <p:set>
                                      <p:cBhvr>
                                        <p:cTn id="198" dur="1" fill="hold">
                                          <p:stCondLst>
                                            <p:cond delay="0"/>
                                          </p:stCondLst>
                                        </p:cTn>
                                        <p:tgtEl>
                                          <p:spTgt spid="103"/>
                                        </p:tgtEl>
                                        <p:attrNameLst>
                                          <p:attrName>style.visibility</p:attrName>
                                        </p:attrNameLst>
                                      </p:cBhvr>
                                      <p:to>
                                        <p:strVal val="visible"/>
                                      </p:to>
                                    </p:set>
                                    <p:anim calcmode="lin" valueType="num">
                                      <p:cBhvr>
                                        <p:cTn id="199" dur="250" fill="hold"/>
                                        <p:tgtEl>
                                          <p:spTgt spid="103"/>
                                        </p:tgtEl>
                                        <p:attrNameLst>
                                          <p:attrName>ppt_w</p:attrName>
                                        </p:attrNameLst>
                                      </p:cBhvr>
                                      <p:tavLst>
                                        <p:tav tm="0">
                                          <p:val>
                                            <p:strVal val="#ppt_w*0.70"/>
                                          </p:val>
                                        </p:tav>
                                        <p:tav tm="100000">
                                          <p:val>
                                            <p:strVal val="#ppt_w"/>
                                          </p:val>
                                        </p:tav>
                                      </p:tavLst>
                                    </p:anim>
                                    <p:anim calcmode="lin" valueType="num">
                                      <p:cBhvr>
                                        <p:cTn id="200" dur="250" fill="hold"/>
                                        <p:tgtEl>
                                          <p:spTgt spid="103"/>
                                        </p:tgtEl>
                                        <p:attrNameLst>
                                          <p:attrName>ppt_h</p:attrName>
                                        </p:attrNameLst>
                                      </p:cBhvr>
                                      <p:tavLst>
                                        <p:tav tm="0">
                                          <p:val>
                                            <p:strVal val="#ppt_h"/>
                                          </p:val>
                                        </p:tav>
                                        <p:tav tm="100000">
                                          <p:val>
                                            <p:strVal val="#ppt_h"/>
                                          </p:val>
                                        </p:tav>
                                      </p:tavLst>
                                    </p:anim>
                                    <p:animEffect transition="in" filter="fade">
                                      <p:cBhvr>
                                        <p:cTn id="201" dur="250"/>
                                        <p:tgtEl>
                                          <p:spTgt spid="103"/>
                                        </p:tgtEl>
                                      </p:cBhvr>
                                    </p:animEffect>
                                  </p:childTnLst>
                                </p:cTn>
                              </p:par>
                            </p:childTnLst>
                          </p:cTn>
                        </p:par>
                        <p:par>
                          <p:cTn id="202" fill="hold">
                            <p:stCondLst>
                              <p:cond delay="8250"/>
                            </p:stCondLst>
                            <p:childTnLst>
                              <p:par>
                                <p:cTn id="203" presetID="55" presetClass="entr" presetSubtype="0" fill="hold" grpId="0" nodeType="afterEffect">
                                  <p:stCondLst>
                                    <p:cond delay="0"/>
                                  </p:stCondLst>
                                  <p:childTnLst>
                                    <p:set>
                                      <p:cBhvr>
                                        <p:cTn id="204" dur="1" fill="hold">
                                          <p:stCondLst>
                                            <p:cond delay="0"/>
                                          </p:stCondLst>
                                        </p:cTn>
                                        <p:tgtEl>
                                          <p:spTgt spid="108"/>
                                        </p:tgtEl>
                                        <p:attrNameLst>
                                          <p:attrName>style.visibility</p:attrName>
                                        </p:attrNameLst>
                                      </p:cBhvr>
                                      <p:to>
                                        <p:strVal val="visible"/>
                                      </p:to>
                                    </p:set>
                                    <p:anim calcmode="lin" valueType="num">
                                      <p:cBhvr>
                                        <p:cTn id="205" dur="250" fill="hold"/>
                                        <p:tgtEl>
                                          <p:spTgt spid="108"/>
                                        </p:tgtEl>
                                        <p:attrNameLst>
                                          <p:attrName>ppt_w</p:attrName>
                                        </p:attrNameLst>
                                      </p:cBhvr>
                                      <p:tavLst>
                                        <p:tav tm="0">
                                          <p:val>
                                            <p:strVal val="#ppt_w*0.70"/>
                                          </p:val>
                                        </p:tav>
                                        <p:tav tm="100000">
                                          <p:val>
                                            <p:strVal val="#ppt_w"/>
                                          </p:val>
                                        </p:tav>
                                      </p:tavLst>
                                    </p:anim>
                                    <p:anim calcmode="lin" valueType="num">
                                      <p:cBhvr>
                                        <p:cTn id="206" dur="250" fill="hold"/>
                                        <p:tgtEl>
                                          <p:spTgt spid="108"/>
                                        </p:tgtEl>
                                        <p:attrNameLst>
                                          <p:attrName>ppt_h</p:attrName>
                                        </p:attrNameLst>
                                      </p:cBhvr>
                                      <p:tavLst>
                                        <p:tav tm="0">
                                          <p:val>
                                            <p:strVal val="#ppt_h"/>
                                          </p:val>
                                        </p:tav>
                                        <p:tav tm="100000">
                                          <p:val>
                                            <p:strVal val="#ppt_h"/>
                                          </p:val>
                                        </p:tav>
                                      </p:tavLst>
                                    </p:anim>
                                    <p:animEffect transition="in" filter="fade">
                                      <p:cBhvr>
                                        <p:cTn id="207" dur="250"/>
                                        <p:tgtEl>
                                          <p:spTgt spid="108"/>
                                        </p:tgtEl>
                                      </p:cBhvr>
                                    </p:animEffect>
                                  </p:childTnLst>
                                </p:cTn>
                              </p:par>
                            </p:childTnLst>
                          </p:cTn>
                        </p:par>
                        <p:par>
                          <p:cTn id="208" fill="hold">
                            <p:stCondLst>
                              <p:cond delay="8500"/>
                            </p:stCondLst>
                            <p:childTnLst>
                              <p:par>
                                <p:cTn id="209" presetID="55" presetClass="entr" presetSubtype="0" fill="hold" grpId="0" nodeType="afterEffect">
                                  <p:stCondLst>
                                    <p:cond delay="0"/>
                                  </p:stCondLst>
                                  <p:childTnLst>
                                    <p:set>
                                      <p:cBhvr>
                                        <p:cTn id="210" dur="1" fill="hold">
                                          <p:stCondLst>
                                            <p:cond delay="0"/>
                                          </p:stCondLst>
                                        </p:cTn>
                                        <p:tgtEl>
                                          <p:spTgt spid="109"/>
                                        </p:tgtEl>
                                        <p:attrNameLst>
                                          <p:attrName>style.visibility</p:attrName>
                                        </p:attrNameLst>
                                      </p:cBhvr>
                                      <p:to>
                                        <p:strVal val="visible"/>
                                      </p:to>
                                    </p:set>
                                    <p:anim calcmode="lin" valueType="num">
                                      <p:cBhvr>
                                        <p:cTn id="211" dur="250" fill="hold"/>
                                        <p:tgtEl>
                                          <p:spTgt spid="109"/>
                                        </p:tgtEl>
                                        <p:attrNameLst>
                                          <p:attrName>ppt_w</p:attrName>
                                        </p:attrNameLst>
                                      </p:cBhvr>
                                      <p:tavLst>
                                        <p:tav tm="0">
                                          <p:val>
                                            <p:strVal val="#ppt_w*0.70"/>
                                          </p:val>
                                        </p:tav>
                                        <p:tav tm="100000">
                                          <p:val>
                                            <p:strVal val="#ppt_w"/>
                                          </p:val>
                                        </p:tav>
                                      </p:tavLst>
                                    </p:anim>
                                    <p:anim calcmode="lin" valueType="num">
                                      <p:cBhvr>
                                        <p:cTn id="212" dur="250" fill="hold"/>
                                        <p:tgtEl>
                                          <p:spTgt spid="109"/>
                                        </p:tgtEl>
                                        <p:attrNameLst>
                                          <p:attrName>ppt_h</p:attrName>
                                        </p:attrNameLst>
                                      </p:cBhvr>
                                      <p:tavLst>
                                        <p:tav tm="0">
                                          <p:val>
                                            <p:strVal val="#ppt_h"/>
                                          </p:val>
                                        </p:tav>
                                        <p:tav tm="100000">
                                          <p:val>
                                            <p:strVal val="#ppt_h"/>
                                          </p:val>
                                        </p:tav>
                                      </p:tavLst>
                                    </p:anim>
                                    <p:animEffect transition="in" filter="fade">
                                      <p:cBhvr>
                                        <p:cTn id="213" dur="250"/>
                                        <p:tgtEl>
                                          <p:spTgt spid="109"/>
                                        </p:tgtEl>
                                      </p:cBhvr>
                                    </p:animEffect>
                                  </p:childTnLst>
                                </p:cTn>
                              </p:par>
                            </p:childTnLst>
                          </p:cTn>
                        </p:par>
                        <p:par>
                          <p:cTn id="214" fill="hold">
                            <p:stCondLst>
                              <p:cond delay="8750"/>
                            </p:stCondLst>
                            <p:childTnLst>
                              <p:par>
                                <p:cTn id="215" presetID="55" presetClass="entr" presetSubtype="0" fill="hold" grpId="0" nodeType="afterEffect">
                                  <p:stCondLst>
                                    <p:cond delay="0"/>
                                  </p:stCondLst>
                                  <p:childTnLst>
                                    <p:set>
                                      <p:cBhvr>
                                        <p:cTn id="216" dur="1" fill="hold">
                                          <p:stCondLst>
                                            <p:cond delay="0"/>
                                          </p:stCondLst>
                                        </p:cTn>
                                        <p:tgtEl>
                                          <p:spTgt spid="3"/>
                                        </p:tgtEl>
                                        <p:attrNameLst>
                                          <p:attrName>style.visibility</p:attrName>
                                        </p:attrNameLst>
                                      </p:cBhvr>
                                      <p:to>
                                        <p:strVal val="visible"/>
                                      </p:to>
                                    </p:set>
                                    <p:anim calcmode="lin" valueType="num">
                                      <p:cBhvr>
                                        <p:cTn id="217" dur="250" fill="hold"/>
                                        <p:tgtEl>
                                          <p:spTgt spid="3"/>
                                        </p:tgtEl>
                                        <p:attrNameLst>
                                          <p:attrName>ppt_w</p:attrName>
                                        </p:attrNameLst>
                                      </p:cBhvr>
                                      <p:tavLst>
                                        <p:tav tm="0">
                                          <p:val>
                                            <p:strVal val="#ppt_w*0.70"/>
                                          </p:val>
                                        </p:tav>
                                        <p:tav tm="100000">
                                          <p:val>
                                            <p:strVal val="#ppt_w"/>
                                          </p:val>
                                        </p:tav>
                                      </p:tavLst>
                                    </p:anim>
                                    <p:anim calcmode="lin" valueType="num">
                                      <p:cBhvr>
                                        <p:cTn id="218" dur="250" fill="hold"/>
                                        <p:tgtEl>
                                          <p:spTgt spid="3"/>
                                        </p:tgtEl>
                                        <p:attrNameLst>
                                          <p:attrName>ppt_h</p:attrName>
                                        </p:attrNameLst>
                                      </p:cBhvr>
                                      <p:tavLst>
                                        <p:tav tm="0">
                                          <p:val>
                                            <p:strVal val="#ppt_h"/>
                                          </p:val>
                                        </p:tav>
                                        <p:tav tm="100000">
                                          <p:val>
                                            <p:strVal val="#ppt_h"/>
                                          </p:val>
                                        </p:tav>
                                      </p:tavLst>
                                    </p:anim>
                                    <p:animEffect transition="in" filter="fade">
                                      <p:cBhvr>
                                        <p:cTn id="21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40" grpId="0" animBg="1"/>
      <p:bldP spid="41" grpId="0" animBg="1"/>
      <p:bldP spid="10" grpId="0"/>
      <p:bldP spid="45" grpId="0" animBg="1"/>
      <p:bldP spid="46" grpId="0" animBg="1"/>
      <p:bldP spid="54" grpId="0"/>
      <p:bldP spid="24" grpId="0" animBg="1"/>
      <p:bldP spid="42" grpId="0"/>
      <p:bldP spid="47" grpId="0"/>
      <p:bldP spid="64" grpId="0" animBg="1"/>
      <p:bldP spid="65" grpId="0" animBg="1"/>
      <p:bldP spid="70" grpId="0"/>
      <p:bldP spid="72" grpId="0" animBg="1"/>
      <p:bldP spid="79" grpId="0" animBg="1"/>
      <p:bldP spid="83" grpId="0"/>
      <p:bldP spid="95" grpId="0" animBg="1"/>
      <p:bldP spid="98" grpId="0"/>
      <p:bldP spid="99" grpId="0"/>
      <p:bldP spid="108" grpId="0" animBg="1"/>
      <p:bldP spid="109" grpId="0" animBg="1"/>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iagram&#10;&#10;Description automatically generated"/>
          <p:cNvPicPr>
            <a:picLocks noChangeAspect="1"/>
          </p:cNvPicPr>
          <p:nvPr/>
        </p:nvPicPr>
        <p:blipFill>
          <a:blip r:embed="rId3"/>
          <a:stretch>
            <a:fillRect/>
          </a:stretch>
        </p:blipFill>
        <p:spPr>
          <a:xfrm>
            <a:off x="6782112" y="2255273"/>
            <a:ext cx="2894814" cy="373240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Digestion and transport of dietary triacylglycerols</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4" name="文本框 9"/>
          <p:cNvSpPr txBox="1"/>
          <p:nvPr/>
        </p:nvSpPr>
        <p:spPr>
          <a:xfrm>
            <a:off x="651831" y="1338037"/>
            <a:ext cx="160396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triacylglycerol</a:t>
            </a:r>
            <a:endParaRPr kumimoji="1" lang="zh-CN" altLang="en-US" b="1" dirty="0">
              <a:latin typeface="Times New Roman" panose="02020503050405090304" pitchFamily="18" charset="0"/>
              <a:cs typeface="Times New Roman" panose="02020503050405090304" pitchFamily="18" charset="0"/>
            </a:endParaRPr>
          </a:p>
        </p:txBody>
      </p:sp>
      <p:cxnSp>
        <p:nvCxnSpPr>
          <p:cNvPr id="6" name="Straight Arrow Connector 5"/>
          <p:cNvCxnSpPr/>
          <p:nvPr/>
        </p:nvCxnSpPr>
        <p:spPr>
          <a:xfrm flipV="1">
            <a:off x="2201775" y="1522703"/>
            <a:ext cx="1018869" cy="4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descr="Diagram&#10;&#10;Description automatically generated"/>
          <p:cNvPicPr>
            <a:picLocks noChangeAspect="1"/>
          </p:cNvPicPr>
          <p:nvPr/>
        </p:nvPicPr>
        <p:blipFill>
          <a:blip r:embed="rId4"/>
          <a:stretch>
            <a:fillRect/>
          </a:stretch>
        </p:blipFill>
        <p:spPr>
          <a:xfrm>
            <a:off x="2430416" y="1975274"/>
            <a:ext cx="2559911" cy="3665327"/>
          </a:xfrm>
          <a:prstGeom prst="rect">
            <a:avLst/>
          </a:prstGeom>
        </p:spPr>
      </p:pic>
      <p:sp>
        <p:nvSpPr>
          <p:cNvPr id="7" name="文本框 9"/>
          <p:cNvSpPr txBox="1"/>
          <p:nvPr/>
        </p:nvSpPr>
        <p:spPr>
          <a:xfrm>
            <a:off x="3220644" y="1371516"/>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8" name="文本框 128"/>
          <p:cNvSpPr txBox="1"/>
          <p:nvPr/>
        </p:nvSpPr>
        <p:spPr>
          <a:xfrm>
            <a:off x="2134083" y="1249860"/>
            <a:ext cx="1800070" cy="276999"/>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Intestinal lipase</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12" name="Straight Arrow Connector 11"/>
          <p:cNvCxnSpPr/>
          <p:nvPr/>
        </p:nvCxnSpPr>
        <p:spPr>
          <a:xfrm>
            <a:off x="3809908" y="1740848"/>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本框 9"/>
          <p:cNvSpPr txBox="1"/>
          <p:nvPr/>
        </p:nvSpPr>
        <p:spPr>
          <a:xfrm>
            <a:off x="3034118" y="4132229"/>
            <a:ext cx="160813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err="1">
                <a:latin typeface="Times New Roman" panose="02020503050405090304" pitchFamily="18" charset="0"/>
                <a:cs typeface="Times New Roman" panose="02020503050405090304" pitchFamily="18" charset="0"/>
              </a:rPr>
              <a:t>triacylglyceral</a:t>
            </a:r>
            <a:endParaRPr kumimoji="1" lang="zh-CN" altLang="en-US" b="1" dirty="0">
              <a:latin typeface="Times New Roman" panose="02020503050405090304" pitchFamily="18" charset="0"/>
              <a:cs typeface="Times New Roman" panose="02020503050405090304" pitchFamily="18" charset="0"/>
            </a:endParaRPr>
          </a:p>
        </p:txBody>
      </p:sp>
      <p:sp>
        <p:nvSpPr>
          <p:cNvPr id="22" name="文本框 9"/>
          <p:cNvSpPr txBox="1"/>
          <p:nvPr/>
        </p:nvSpPr>
        <p:spPr>
          <a:xfrm>
            <a:off x="3220644" y="2797067"/>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cxnSp>
        <p:nvCxnSpPr>
          <p:cNvPr id="23" name="Straight Arrow Connector 22"/>
          <p:cNvCxnSpPr/>
          <p:nvPr/>
        </p:nvCxnSpPr>
        <p:spPr>
          <a:xfrm>
            <a:off x="3837087" y="3140069"/>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3"/>
            <a:endCxn id="29" idx="1"/>
          </p:cNvCxnSpPr>
          <p:nvPr/>
        </p:nvCxnSpPr>
        <p:spPr>
          <a:xfrm>
            <a:off x="4642251" y="4316895"/>
            <a:ext cx="3271880" cy="176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Arc 20"/>
          <p:cNvSpPr/>
          <p:nvPr/>
        </p:nvSpPr>
        <p:spPr>
          <a:xfrm rot="10800000">
            <a:off x="5365647" y="3140069"/>
            <a:ext cx="682162" cy="1176826"/>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8" name="文本框 9"/>
          <p:cNvSpPr txBox="1"/>
          <p:nvPr/>
        </p:nvSpPr>
        <p:spPr>
          <a:xfrm>
            <a:off x="4910235" y="3309329"/>
            <a:ext cx="1018227"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ApoC</a:t>
            </a:r>
            <a:r>
              <a:rPr kumimoji="1" lang="en-US" altLang="zh-CN" b="1" dirty="0">
                <a:latin typeface="Times New Roman" panose="02020503050405090304" pitchFamily="18" charset="0"/>
                <a:cs typeface="Times New Roman" panose="02020503050405090304" pitchFamily="18" charset="0"/>
              </a:rPr>
              <a:t>-II</a:t>
            </a:r>
            <a:endParaRPr kumimoji="1" lang="zh-CN" altLang="en-US" b="1" dirty="0">
              <a:latin typeface="Times New Roman" panose="02020503050405090304" pitchFamily="18" charset="0"/>
              <a:cs typeface="Times New Roman" panose="02020503050405090304" pitchFamily="18" charset="0"/>
            </a:endParaRPr>
          </a:p>
        </p:txBody>
      </p:sp>
      <p:sp>
        <p:nvSpPr>
          <p:cNvPr id="29" name="文本框 9"/>
          <p:cNvSpPr txBox="1"/>
          <p:nvPr/>
        </p:nvSpPr>
        <p:spPr>
          <a:xfrm>
            <a:off x="7914131" y="4149874"/>
            <a:ext cx="147572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Chylomicron</a:t>
            </a:r>
            <a:endParaRPr kumimoji="1" lang="zh-CN" altLang="en-US" b="1" dirty="0">
              <a:latin typeface="Times New Roman" panose="02020503050405090304" pitchFamily="18" charset="0"/>
              <a:cs typeface="Times New Roman" panose="02020503050405090304" pitchFamily="18" charset="0"/>
            </a:endParaRPr>
          </a:p>
        </p:txBody>
      </p:sp>
      <p:sp>
        <p:nvSpPr>
          <p:cNvPr id="37" name="弧 106"/>
          <p:cNvSpPr/>
          <p:nvPr/>
        </p:nvSpPr>
        <p:spPr>
          <a:xfrm rot="12208974" flipH="1">
            <a:off x="7420641" y="2919459"/>
            <a:ext cx="1334359" cy="1316630"/>
          </a:xfrm>
          <a:prstGeom prst="arc">
            <a:avLst>
              <a:gd name="adj1" fmla="val 956349"/>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0" name="弧 106"/>
          <p:cNvSpPr/>
          <p:nvPr/>
        </p:nvSpPr>
        <p:spPr>
          <a:xfrm rot="10540300">
            <a:off x="8745421" y="2661876"/>
            <a:ext cx="1804056" cy="2516403"/>
          </a:xfrm>
          <a:prstGeom prst="arc">
            <a:avLst>
              <a:gd name="adj1" fmla="val 20745095"/>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1" name="弧 106"/>
          <p:cNvSpPr/>
          <p:nvPr/>
        </p:nvSpPr>
        <p:spPr>
          <a:xfrm rot="14971823">
            <a:off x="8693381" y="3058126"/>
            <a:ext cx="1369997" cy="1063792"/>
          </a:xfrm>
          <a:prstGeom prst="arc">
            <a:avLst>
              <a:gd name="adj1" fmla="val 19725541"/>
              <a:gd name="adj2" fmla="val 354712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dirty="0"/>
          </a:p>
        </p:txBody>
      </p:sp>
      <p:sp>
        <p:nvSpPr>
          <p:cNvPr id="42" name="文本框 9"/>
          <p:cNvSpPr txBox="1"/>
          <p:nvPr/>
        </p:nvSpPr>
        <p:spPr>
          <a:xfrm>
            <a:off x="7633766" y="2529501"/>
            <a:ext cx="1018227"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ApoC</a:t>
            </a:r>
            <a:r>
              <a:rPr kumimoji="1" lang="en-US" altLang="zh-CN" b="1" dirty="0">
                <a:latin typeface="Times New Roman" panose="02020503050405090304" pitchFamily="18" charset="0"/>
                <a:cs typeface="Times New Roman" panose="02020503050405090304" pitchFamily="18" charset="0"/>
              </a:rPr>
              <a:t>-II</a:t>
            </a:r>
            <a:endParaRPr kumimoji="1" lang="zh-CN" altLang="en-US" b="1" dirty="0">
              <a:latin typeface="Times New Roman" panose="02020503050405090304" pitchFamily="18" charset="0"/>
              <a:cs typeface="Times New Roman" panose="02020503050405090304" pitchFamily="18" charset="0"/>
            </a:endParaRPr>
          </a:p>
        </p:txBody>
      </p:sp>
      <p:sp>
        <p:nvSpPr>
          <p:cNvPr id="43" name="文本框 9">
            <a:hlinkClick r:id="rId5" action="ppaction://hlinksldjump"/>
          </p:cNvPr>
          <p:cNvSpPr txBox="1"/>
          <p:nvPr/>
        </p:nvSpPr>
        <p:spPr>
          <a:xfrm>
            <a:off x="9828716" y="2447521"/>
            <a:ext cx="1178528"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Fatty acid</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44" name="文本框 9"/>
          <p:cNvSpPr txBox="1"/>
          <p:nvPr/>
        </p:nvSpPr>
        <p:spPr>
          <a:xfrm>
            <a:off x="9727267" y="2981733"/>
            <a:ext cx="9669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err="1">
                <a:latin typeface="Times New Roman" panose="02020503050405090304" pitchFamily="18" charset="0"/>
                <a:cs typeface="Times New Roman" panose="02020503050405090304" pitchFamily="18" charset="0"/>
              </a:rPr>
              <a:t>glyceral</a:t>
            </a:r>
            <a:endParaRPr kumimoji="1" lang="zh-CN" altLang="en-US" b="1" dirty="0">
              <a:latin typeface="Times New Roman" panose="02020503050405090304" pitchFamily="18" charset="0"/>
              <a:cs typeface="Times New Roman" panose="02020503050405090304" pitchFamily="18" charset="0"/>
            </a:endParaRPr>
          </a:p>
        </p:txBody>
      </p:sp>
      <p:sp>
        <p:nvSpPr>
          <p:cNvPr id="45" name="文本框 128"/>
          <p:cNvSpPr txBox="1"/>
          <p:nvPr/>
        </p:nvSpPr>
        <p:spPr>
          <a:xfrm>
            <a:off x="8756842" y="3678661"/>
            <a:ext cx="1800070" cy="276999"/>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lipoprotein lipase</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pic>
        <p:nvPicPr>
          <p:cNvPr id="46" name="图片 67"/>
          <p:cNvPicPr>
            <a:picLocks noChangeAspect="1"/>
          </p:cNvPicPr>
          <p:nvPr/>
        </p:nvPicPr>
        <p:blipFill>
          <a:blip r:embed="rId6"/>
          <a:stretch>
            <a:fillRect/>
          </a:stretch>
        </p:blipFill>
        <p:spPr>
          <a:xfrm>
            <a:off x="8355740" y="3391278"/>
            <a:ext cx="320403" cy="327523"/>
          </a:xfrm>
          <a:prstGeom prst="rect">
            <a:avLst/>
          </a:prstGeom>
        </p:spPr>
      </p:pic>
      <p:cxnSp>
        <p:nvCxnSpPr>
          <p:cNvPr id="47" name="直线箭头连接符 69"/>
          <p:cNvCxnSpPr>
            <a:endCxn id="46" idx="1"/>
          </p:cNvCxnSpPr>
          <p:nvPr/>
        </p:nvCxnSpPr>
        <p:spPr>
          <a:xfrm>
            <a:off x="5886706" y="3555040"/>
            <a:ext cx="24690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p:nvPr/>
        </p:nvCxnSpPr>
        <p:spPr>
          <a:xfrm>
            <a:off x="10259199" y="3391278"/>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 name="文本框 9">
            <a:hlinkClick r:id="rId7" action="ppaction://hlinksldjump"/>
          </p:cNvPr>
          <p:cNvSpPr txBox="1"/>
          <p:nvPr/>
        </p:nvSpPr>
        <p:spPr>
          <a:xfrm>
            <a:off x="9656877" y="4558604"/>
            <a:ext cx="2089033"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Glycolytic pathway</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61" name="操作按钮: 后退或上一个 11">
            <a:hlinkClick r:id="rId8" action="ppaction://hlinksldjump" highlightClick="1"/>
          </p:cNvPr>
          <p:cNvSpPr/>
          <p:nvPr/>
        </p:nvSpPr>
        <p:spPr>
          <a:xfrm>
            <a:off x="369181" y="604631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78B51347-FF6D-994A-A846-5FB049DA1791}"/>
              </a:ext>
            </a:extLst>
          </p:cNvPr>
          <p:cNvSpPr>
            <a:spLocks noGrp="1"/>
          </p:cNvSpPr>
          <p:nvPr>
            <p:ph type="sldNum" sz="quarter" idx="12"/>
          </p:nvPr>
        </p:nvSpPr>
        <p:spPr/>
        <p:txBody>
          <a:bodyPr/>
          <a:lstStyle/>
          <a:p>
            <a:fld id="{5E76B1EE-AE3B-394A-A436-A181DB799049}" type="slidenum">
              <a:rPr kumimoji="1" lang="zh-CN" altLang="en-US" smtClean="0"/>
              <a:t>56</a:t>
            </a:fld>
            <a:endParaRPr kumimoji="1" lang="zh-CN" altLang="en-US"/>
          </a:p>
        </p:txBody>
      </p:sp>
    </p:spTree>
    <p:extLst>
      <p:ext uri="{BB962C8B-B14F-4D97-AF65-F5344CB8AC3E}">
        <p14:creationId xmlns:p14="http://schemas.microsoft.com/office/powerpoint/2010/main" val="7930587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Mobilization of stored triacylglycerols</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pic>
        <p:nvPicPr>
          <p:cNvPr id="4" name="Picture 3" descr="A picture containing diagram&#10;&#10;Description automatically generated"/>
          <p:cNvPicPr>
            <a:picLocks noChangeAspect="1"/>
          </p:cNvPicPr>
          <p:nvPr/>
        </p:nvPicPr>
        <p:blipFill rotWithShape="1">
          <a:blip r:embed="rId3"/>
          <a:srcRect l="18491" t="9752" r="11509" b="21544"/>
          <a:stretch>
            <a:fillRect/>
          </a:stretch>
        </p:blipFill>
        <p:spPr>
          <a:xfrm>
            <a:off x="1191016" y="2134641"/>
            <a:ext cx="5207267" cy="3833121"/>
          </a:xfrm>
          <a:prstGeom prst="rect">
            <a:avLst/>
          </a:prstGeom>
        </p:spPr>
      </p:pic>
      <p:sp>
        <p:nvSpPr>
          <p:cNvPr id="5" name="TextBox 4"/>
          <p:cNvSpPr txBox="1"/>
          <p:nvPr/>
        </p:nvSpPr>
        <p:spPr>
          <a:xfrm>
            <a:off x="3260449" y="5848067"/>
            <a:ext cx="1251284" cy="369332"/>
          </a:xfrm>
          <a:prstGeom prst="rect">
            <a:avLst/>
          </a:prstGeom>
          <a:noFill/>
        </p:spPr>
        <p:txBody>
          <a:bodyPr wrap="square" rtlCol="0">
            <a:spAutoFit/>
          </a:bodyPr>
          <a:lstStyle/>
          <a:p>
            <a:r>
              <a:rPr lang="en-US" dirty="0"/>
              <a:t>Adipoctye</a:t>
            </a:r>
          </a:p>
        </p:txBody>
      </p:sp>
      <p:pic>
        <p:nvPicPr>
          <p:cNvPr id="6" name="Picture 5"/>
          <p:cNvPicPr>
            <a:picLocks noChangeAspect="1"/>
          </p:cNvPicPr>
          <p:nvPr/>
        </p:nvPicPr>
        <p:blipFill rotWithShape="1">
          <a:blip r:embed="rId4"/>
          <a:srcRect b="48031"/>
          <a:stretch>
            <a:fillRect/>
          </a:stretch>
        </p:blipFill>
        <p:spPr>
          <a:xfrm>
            <a:off x="2675301" y="1804601"/>
            <a:ext cx="691025" cy="661535"/>
          </a:xfrm>
          <a:prstGeom prst="rect">
            <a:avLst/>
          </a:prstGeom>
        </p:spPr>
      </p:pic>
      <p:pic>
        <p:nvPicPr>
          <p:cNvPr id="7" name="Picture 6"/>
          <p:cNvPicPr>
            <a:picLocks noChangeAspect="1"/>
          </p:cNvPicPr>
          <p:nvPr/>
        </p:nvPicPr>
        <p:blipFill rotWithShape="1">
          <a:blip r:embed="rId5"/>
          <a:srcRect b="39032"/>
          <a:stretch>
            <a:fillRect/>
          </a:stretch>
        </p:blipFill>
        <p:spPr>
          <a:xfrm>
            <a:off x="3948999" y="1804601"/>
            <a:ext cx="832241" cy="809687"/>
          </a:xfrm>
          <a:prstGeom prst="rect">
            <a:avLst/>
          </a:prstGeom>
        </p:spPr>
      </p:pic>
      <p:cxnSp>
        <p:nvCxnSpPr>
          <p:cNvPr id="9" name="直线箭头连接符 69"/>
          <p:cNvCxnSpPr/>
          <p:nvPr/>
        </p:nvCxnSpPr>
        <p:spPr>
          <a:xfrm>
            <a:off x="3020813" y="1362342"/>
            <a:ext cx="0" cy="4422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直线箭头连接符 69"/>
          <p:cNvCxnSpPr/>
          <p:nvPr/>
        </p:nvCxnSpPr>
        <p:spPr>
          <a:xfrm>
            <a:off x="4355855" y="1362341"/>
            <a:ext cx="0" cy="4422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 name="文本框 66"/>
          <p:cNvSpPr txBox="1"/>
          <p:nvPr/>
        </p:nvSpPr>
        <p:spPr>
          <a:xfrm>
            <a:off x="2548141" y="1012656"/>
            <a:ext cx="1069524" cy="369332"/>
          </a:xfrm>
          <a:prstGeom prst="rect">
            <a:avLst/>
          </a:prstGeom>
          <a:noFill/>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glucagon</a:t>
            </a:r>
            <a:endParaRPr lang="zh-CN" altLang="en-US" dirty="0"/>
          </a:p>
        </p:txBody>
      </p:sp>
      <p:sp>
        <p:nvSpPr>
          <p:cNvPr id="17" name="文本框 66"/>
          <p:cNvSpPr txBox="1"/>
          <p:nvPr/>
        </p:nvSpPr>
        <p:spPr>
          <a:xfrm>
            <a:off x="3767767" y="1020782"/>
            <a:ext cx="1811192" cy="369332"/>
          </a:xfrm>
          <a:prstGeom prst="rect">
            <a:avLst/>
          </a:prstGeom>
          <a:noFill/>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epinephrine</a:t>
            </a:r>
            <a:endParaRPr lang="zh-CN" altLang="en-US" dirty="0"/>
          </a:p>
        </p:txBody>
      </p:sp>
      <p:pic>
        <p:nvPicPr>
          <p:cNvPr id="18" name="Picture 17"/>
          <p:cNvPicPr>
            <a:picLocks noChangeAspect="1"/>
          </p:cNvPicPr>
          <p:nvPr/>
        </p:nvPicPr>
        <p:blipFill>
          <a:blip r:embed="rId6"/>
          <a:stretch>
            <a:fillRect/>
          </a:stretch>
        </p:blipFill>
        <p:spPr>
          <a:xfrm>
            <a:off x="3366326" y="3320831"/>
            <a:ext cx="1831595" cy="1831595"/>
          </a:xfrm>
          <a:prstGeom prst="rect">
            <a:avLst/>
          </a:prstGeom>
        </p:spPr>
      </p:pic>
      <p:sp>
        <p:nvSpPr>
          <p:cNvPr id="19" name="TextBox 18"/>
          <p:cNvSpPr txBox="1"/>
          <p:nvPr/>
        </p:nvSpPr>
        <p:spPr>
          <a:xfrm>
            <a:off x="3767767" y="5092579"/>
            <a:ext cx="1251284" cy="369332"/>
          </a:xfrm>
          <a:prstGeom prst="rect">
            <a:avLst/>
          </a:prstGeom>
          <a:noFill/>
        </p:spPr>
        <p:txBody>
          <a:bodyPr wrap="square" rtlCol="0">
            <a:spAutoFit/>
          </a:bodyPr>
          <a:lstStyle/>
          <a:p>
            <a:r>
              <a:rPr lang="en-US" dirty="0"/>
              <a:t>perilipin</a:t>
            </a:r>
          </a:p>
        </p:txBody>
      </p:sp>
      <p:pic>
        <p:nvPicPr>
          <p:cNvPr id="30" name="Picture 29" descr="Diagram&#10;&#10;Description automatically generated"/>
          <p:cNvPicPr>
            <a:picLocks noChangeAspect="1"/>
          </p:cNvPicPr>
          <p:nvPr/>
        </p:nvPicPr>
        <p:blipFill>
          <a:blip r:embed="rId7"/>
          <a:stretch>
            <a:fillRect/>
          </a:stretch>
        </p:blipFill>
        <p:spPr>
          <a:xfrm>
            <a:off x="7230654" y="1648441"/>
            <a:ext cx="3400415" cy="4384292"/>
          </a:xfrm>
          <a:prstGeom prst="rect">
            <a:avLst/>
          </a:prstGeom>
        </p:spPr>
      </p:pic>
      <p:sp>
        <p:nvSpPr>
          <p:cNvPr id="24" name="文本框 9"/>
          <p:cNvSpPr txBox="1"/>
          <p:nvPr/>
        </p:nvSpPr>
        <p:spPr>
          <a:xfrm>
            <a:off x="3516661" y="4050406"/>
            <a:ext cx="1608133"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triacylglyceral</a:t>
            </a:r>
            <a:endParaRPr kumimoji="1" lang="zh-CN" altLang="en-US" b="1" dirty="0">
              <a:latin typeface="Times New Roman" panose="02020503050405090304" pitchFamily="18" charset="0"/>
              <a:cs typeface="Times New Roman" panose="02020503050405090304" pitchFamily="18" charset="0"/>
            </a:endParaRPr>
          </a:p>
        </p:txBody>
      </p:sp>
      <p:cxnSp>
        <p:nvCxnSpPr>
          <p:cNvPr id="25" name="Straight Arrow Connector 24"/>
          <p:cNvCxnSpPr>
            <a:endCxn id="26" idx="1"/>
          </p:cNvCxnSpPr>
          <p:nvPr/>
        </p:nvCxnSpPr>
        <p:spPr>
          <a:xfrm flipV="1">
            <a:off x="5066605" y="4235072"/>
            <a:ext cx="1853429" cy="4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文本框 9"/>
          <p:cNvSpPr txBox="1"/>
          <p:nvPr/>
        </p:nvSpPr>
        <p:spPr>
          <a:xfrm>
            <a:off x="6920034" y="4050406"/>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27" name="文本框 128"/>
          <p:cNvSpPr txBox="1"/>
          <p:nvPr/>
        </p:nvSpPr>
        <p:spPr>
          <a:xfrm>
            <a:off x="5298593" y="4235072"/>
            <a:ext cx="1800070"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ATGL  HSL  MGL</a:t>
            </a:r>
          </a:p>
          <a:p>
            <a:pPr algn="l"/>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33" name="文本框 9"/>
          <p:cNvSpPr txBox="1"/>
          <p:nvPr/>
        </p:nvSpPr>
        <p:spPr>
          <a:xfrm>
            <a:off x="8211373" y="4907913"/>
            <a:ext cx="171713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Serum albumin</a:t>
            </a:r>
            <a:endParaRPr kumimoji="1" lang="zh-CN" altLang="en-US" b="1" dirty="0">
              <a:latin typeface="Times New Roman" panose="02020503050405090304" pitchFamily="18" charset="0"/>
              <a:cs typeface="Times New Roman" panose="02020503050405090304" pitchFamily="18" charset="0"/>
            </a:endParaRPr>
          </a:p>
        </p:txBody>
      </p:sp>
      <p:sp>
        <p:nvSpPr>
          <p:cNvPr id="36" name="Arc 35"/>
          <p:cNvSpPr/>
          <p:nvPr/>
        </p:nvSpPr>
        <p:spPr>
          <a:xfrm rot="10800000" flipH="1">
            <a:off x="6042991" y="2140946"/>
            <a:ext cx="3474186" cy="2115703"/>
          </a:xfrm>
          <a:prstGeom prst="arc">
            <a:avLst>
              <a:gd name="adj1" fmla="val 16961894"/>
              <a:gd name="adj2" fmla="val 133536"/>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37" name="弧 106"/>
          <p:cNvSpPr/>
          <p:nvPr/>
        </p:nvSpPr>
        <p:spPr>
          <a:xfrm rot="10540300">
            <a:off x="9417021" y="1770023"/>
            <a:ext cx="1804056" cy="2516403"/>
          </a:xfrm>
          <a:prstGeom prst="arc">
            <a:avLst>
              <a:gd name="adj1" fmla="val 673512"/>
              <a:gd name="adj2" fmla="val 404926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p>
        </p:txBody>
      </p:sp>
      <p:sp>
        <p:nvSpPr>
          <p:cNvPr id="39" name="弧 106"/>
          <p:cNvSpPr/>
          <p:nvPr/>
        </p:nvSpPr>
        <p:spPr>
          <a:xfrm rot="14318117" flipH="1">
            <a:off x="6058736" y="1996018"/>
            <a:ext cx="3727811" cy="3340725"/>
          </a:xfrm>
          <a:prstGeom prst="arc">
            <a:avLst>
              <a:gd name="adj1" fmla="val 956349"/>
              <a:gd name="adj2" fmla="val 7162636"/>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2" name="文本框 9"/>
          <p:cNvSpPr txBox="1"/>
          <p:nvPr/>
        </p:nvSpPr>
        <p:spPr>
          <a:xfrm>
            <a:off x="7699621" y="1815676"/>
            <a:ext cx="171713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Serum albumin</a:t>
            </a:r>
            <a:endParaRPr kumimoji="1" lang="zh-CN" altLang="en-US" b="1" dirty="0">
              <a:latin typeface="Times New Roman" panose="02020503050405090304" pitchFamily="18" charset="0"/>
              <a:cs typeface="Times New Roman" panose="02020503050405090304" pitchFamily="18" charset="0"/>
            </a:endParaRPr>
          </a:p>
        </p:txBody>
      </p:sp>
      <p:sp>
        <p:nvSpPr>
          <p:cNvPr id="43" name="文本框 9">
            <a:hlinkClick r:id="rId8" action="ppaction://hlinksldjump"/>
          </p:cNvPr>
          <p:cNvSpPr txBox="1"/>
          <p:nvPr/>
        </p:nvSpPr>
        <p:spPr>
          <a:xfrm>
            <a:off x="9372712" y="1679282"/>
            <a:ext cx="1178528"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44" name="操作按钮: 后退或上一个 11">
            <a:hlinkClick r:id="rId9" action="ppaction://hlinksldjump" highlightClick="1"/>
          </p:cNvPr>
          <p:cNvSpPr/>
          <p:nvPr/>
        </p:nvSpPr>
        <p:spPr>
          <a:xfrm>
            <a:off x="329218" y="603273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3" name="灯片编号占位符 2">
            <a:extLst>
              <a:ext uri="{FF2B5EF4-FFF2-40B4-BE49-F238E27FC236}">
                <a16:creationId xmlns:a16="http://schemas.microsoft.com/office/drawing/2014/main" id="{944F4A07-CF13-2949-A67F-CCA1F1DD28A8}"/>
              </a:ext>
            </a:extLst>
          </p:cNvPr>
          <p:cNvSpPr>
            <a:spLocks noGrp="1"/>
          </p:cNvSpPr>
          <p:nvPr>
            <p:ph type="sldNum" sz="quarter" idx="12"/>
          </p:nvPr>
        </p:nvSpPr>
        <p:spPr/>
        <p:txBody>
          <a:bodyPr/>
          <a:lstStyle/>
          <a:p>
            <a:fld id="{5E76B1EE-AE3B-394A-A436-A181DB799049}" type="slidenum">
              <a:rPr kumimoji="1" lang="zh-CN" altLang="en-US" smtClean="0"/>
              <a:t>57</a:t>
            </a:fld>
            <a:endParaRPr kumimoji="1" lang="zh-CN" altLang="en-US"/>
          </a:p>
        </p:txBody>
      </p:sp>
    </p:spTree>
    <p:extLst>
      <p:ext uri="{BB962C8B-B14F-4D97-AF65-F5344CB8AC3E}">
        <p14:creationId xmlns:p14="http://schemas.microsoft.com/office/powerpoint/2010/main" val="20983747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操作按钮: 后退或上一个 11">
            <a:hlinkClick r:id="rId3" action="ppaction://hlinksldjump" highlightClick="1"/>
          </p:cNvPr>
          <p:cNvSpPr/>
          <p:nvPr/>
        </p:nvSpPr>
        <p:spPr>
          <a:xfrm>
            <a:off x="11404412" y="6054372"/>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文本框 6"/>
          <p:cNvSpPr txBox="1"/>
          <p:nvPr/>
        </p:nvSpPr>
        <p:spPr>
          <a:xfrm>
            <a:off x="41961" y="207780"/>
            <a:ext cx="12150039" cy="584775"/>
          </a:xfrm>
          <a:prstGeom prst="rect">
            <a:avLst/>
          </a:prstGeom>
          <a:noFill/>
        </p:spPr>
        <p:txBody>
          <a:bodyPr wrap="square" rtlCol="0">
            <a:spAutoFit/>
          </a:bodyPr>
          <a:lstStyle/>
          <a:p>
            <a:pPr algn="ctr"/>
            <a:r>
              <a:rPr kumimoji="1" lang="el-GR" altLang="zh-CN" sz="3200" b="1" dirty="0">
                <a:solidFill>
                  <a:srgbClr val="0070C0"/>
                </a:solidFill>
                <a:latin typeface="Times New Roman" panose="02020503050405090304" pitchFamily="18" charset="0"/>
                <a:cs typeface="Times New Roman" panose="02020503050405090304" pitchFamily="18" charset="0"/>
              </a:rPr>
              <a:t>β-</a:t>
            </a:r>
            <a:r>
              <a:rPr kumimoji="1" lang="en-US" altLang="zh-CN" sz="3200" b="1" dirty="0">
                <a:solidFill>
                  <a:srgbClr val="0070C0"/>
                </a:solidFill>
                <a:latin typeface="Times New Roman" panose="02020503050405090304" pitchFamily="18" charset="0"/>
                <a:cs typeface="Times New Roman" panose="02020503050405090304" pitchFamily="18" charset="0"/>
              </a:rPr>
              <a:t>Oxidation</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pic>
        <p:nvPicPr>
          <p:cNvPr id="7" name="图片 2">
            <a:hlinkClick r:id="" action="ppaction://hlinkshowjump?jump=firstslide"/>
          </p:cNvPr>
          <p:cNvPicPr>
            <a:picLocks noChangeAspect="1"/>
          </p:cNvPicPr>
          <p:nvPr/>
        </p:nvPicPr>
        <p:blipFill>
          <a:blip r:embed="rId4">
            <a:alphaModFix amt="44000"/>
          </a:blip>
          <a:stretch>
            <a:fillRect/>
          </a:stretch>
        </p:blipFill>
        <p:spPr>
          <a:xfrm>
            <a:off x="830647" y="408194"/>
            <a:ext cx="11405952" cy="6496471"/>
          </a:xfrm>
          <a:prstGeom prst="rect">
            <a:avLst/>
          </a:prstGeom>
        </p:spPr>
      </p:pic>
      <p:sp>
        <p:nvSpPr>
          <p:cNvPr id="11" name="文本框 3"/>
          <p:cNvSpPr txBox="1"/>
          <p:nvPr/>
        </p:nvSpPr>
        <p:spPr>
          <a:xfrm>
            <a:off x="206087" y="1246653"/>
            <a:ext cx="169148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acyl-CoA</a:t>
            </a:r>
            <a:endParaRPr kumimoji="1" lang="zh-CN" altLang="en-US" b="1" dirty="0">
              <a:latin typeface="Times New Roman" panose="02020503050405090304" pitchFamily="18" charset="0"/>
              <a:cs typeface="Times New Roman" panose="02020503050405090304" pitchFamily="18" charset="0"/>
            </a:endParaRPr>
          </a:p>
        </p:txBody>
      </p:sp>
      <p:sp>
        <p:nvSpPr>
          <p:cNvPr id="13" name="文本框 4"/>
          <p:cNvSpPr txBox="1"/>
          <p:nvPr/>
        </p:nvSpPr>
        <p:spPr>
          <a:xfrm>
            <a:off x="462567" y="346292"/>
            <a:ext cx="11785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15" name="文本框 5"/>
          <p:cNvSpPr txBox="1"/>
          <p:nvPr/>
        </p:nvSpPr>
        <p:spPr>
          <a:xfrm>
            <a:off x="53738" y="2383835"/>
            <a:ext cx="212750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acyl-carnitine</a:t>
            </a:r>
            <a:endParaRPr kumimoji="1" lang="zh-CN" altLang="en-US" b="1" dirty="0">
              <a:latin typeface="Times New Roman" panose="02020503050405090304" pitchFamily="18" charset="0"/>
              <a:cs typeface="Times New Roman" panose="02020503050405090304" pitchFamily="18" charset="0"/>
            </a:endParaRPr>
          </a:p>
        </p:txBody>
      </p:sp>
      <p:cxnSp>
        <p:nvCxnSpPr>
          <p:cNvPr id="21" name="直线箭头连接符 11"/>
          <p:cNvCxnSpPr>
            <a:stCxn id="13" idx="2"/>
            <a:endCxn id="11" idx="0"/>
          </p:cNvCxnSpPr>
          <p:nvPr/>
        </p:nvCxnSpPr>
        <p:spPr>
          <a:xfrm>
            <a:off x="1051831" y="715624"/>
            <a:ext cx="1" cy="5310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直线箭头连接符 13"/>
          <p:cNvCxnSpPr>
            <a:stCxn id="11" idx="2"/>
          </p:cNvCxnSpPr>
          <p:nvPr/>
        </p:nvCxnSpPr>
        <p:spPr>
          <a:xfrm>
            <a:off x="1051832" y="1615985"/>
            <a:ext cx="3082" cy="7915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4" name="弧 106"/>
          <p:cNvSpPr/>
          <p:nvPr/>
        </p:nvSpPr>
        <p:spPr>
          <a:xfrm>
            <a:off x="668161" y="1790052"/>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5" name="文本框 107"/>
          <p:cNvSpPr txBox="1"/>
          <p:nvPr/>
        </p:nvSpPr>
        <p:spPr>
          <a:xfrm>
            <a:off x="129159" y="1647910"/>
            <a:ext cx="77617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sp>
        <p:nvSpPr>
          <p:cNvPr id="36" name="文本框 108"/>
          <p:cNvSpPr txBox="1"/>
          <p:nvPr/>
        </p:nvSpPr>
        <p:spPr>
          <a:xfrm>
            <a:off x="133287" y="1970871"/>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pic>
        <p:nvPicPr>
          <p:cNvPr id="86" name="Picture 85"/>
          <p:cNvPicPr>
            <a:picLocks noChangeAspect="1"/>
          </p:cNvPicPr>
          <p:nvPr/>
        </p:nvPicPr>
        <p:blipFill>
          <a:blip r:embed="rId5"/>
          <a:stretch>
            <a:fillRect/>
          </a:stretch>
        </p:blipFill>
        <p:spPr>
          <a:xfrm rot="10800000">
            <a:off x="1669066" y="1557192"/>
            <a:ext cx="750016" cy="796892"/>
          </a:xfrm>
          <a:prstGeom prst="rect">
            <a:avLst/>
          </a:prstGeom>
        </p:spPr>
      </p:pic>
      <p:sp>
        <p:nvSpPr>
          <p:cNvPr id="40" name="文本框 126">
            <a:hlinkClick r:id="rId6" action="ppaction://hlinksldjump"/>
          </p:cNvPr>
          <p:cNvSpPr txBox="1"/>
          <p:nvPr/>
        </p:nvSpPr>
        <p:spPr>
          <a:xfrm>
            <a:off x="1078186" y="1746465"/>
            <a:ext cx="1295534"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Carnitine acyltransferase I</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80" name="文本框 126">
            <a:hlinkClick r:id="rId7" action="ppaction://hlinksldjump"/>
          </p:cNvPr>
          <p:cNvSpPr txBox="1"/>
          <p:nvPr/>
        </p:nvSpPr>
        <p:spPr>
          <a:xfrm>
            <a:off x="1017712" y="718913"/>
            <a:ext cx="1968295"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synthetase</a:t>
            </a:r>
          </a:p>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(fatty acid </a:t>
            </a:r>
            <a:r>
              <a:rPr kumimoji="1" lang="en-US" altLang="zh-CN" sz="1200" b="1" dirty="0" err="1">
                <a:solidFill>
                  <a:schemeClr val="accent1"/>
                </a:solidFill>
                <a:latin typeface="Times New Roman" panose="02020503050405090304" pitchFamily="18" charset="0"/>
                <a:cs typeface="Times New Roman" panose="02020503050405090304" pitchFamily="18" charset="0"/>
              </a:rPr>
              <a:t>thiokinase</a:t>
            </a:r>
            <a:r>
              <a:rPr kumimoji="1" lang="en-US" altLang="zh-CN" sz="1200" b="1" dirty="0">
                <a:solidFill>
                  <a:schemeClr val="accent1"/>
                </a:solidFill>
                <a:latin typeface="Times New Roman" panose="02020503050405090304" pitchFamily="18" charset="0"/>
                <a:cs typeface="Times New Roman" panose="02020503050405090304" pitchFamily="18" charset="0"/>
              </a:rPr>
              <a:t>)</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pic>
        <p:nvPicPr>
          <p:cNvPr id="84" name="Picture 83"/>
          <p:cNvPicPr>
            <a:picLocks noChangeAspect="1"/>
          </p:cNvPicPr>
          <p:nvPr/>
        </p:nvPicPr>
        <p:blipFill>
          <a:blip r:embed="rId8"/>
          <a:stretch>
            <a:fillRect/>
          </a:stretch>
        </p:blipFill>
        <p:spPr>
          <a:xfrm rot="14100547">
            <a:off x="2603338" y="1514216"/>
            <a:ext cx="917423" cy="962175"/>
          </a:xfrm>
          <a:prstGeom prst="rect">
            <a:avLst/>
          </a:prstGeom>
        </p:spPr>
      </p:pic>
      <p:sp>
        <p:nvSpPr>
          <p:cNvPr id="88" name="文本框 5"/>
          <p:cNvSpPr txBox="1"/>
          <p:nvPr/>
        </p:nvSpPr>
        <p:spPr>
          <a:xfrm>
            <a:off x="4200345" y="872050"/>
            <a:ext cx="212750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acyl-carnitine</a:t>
            </a:r>
            <a:endParaRPr kumimoji="1" lang="zh-CN" altLang="en-US" b="1" dirty="0">
              <a:latin typeface="Times New Roman" panose="02020503050405090304" pitchFamily="18" charset="0"/>
              <a:cs typeface="Times New Roman" panose="02020503050405090304" pitchFamily="18" charset="0"/>
            </a:endParaRPr>
          </a:p>
        </p:txBody>
      </p:sp>
      <p:sp>
        <p:nvSpPr>
          <p:cNvPr id="90" name="文本框 5"/>
          <p:cNvSpPr txBox="1"/>
          <p:nvPr/>
        </p:nvSpPr>
        <p:spPr>
          <a:xfrm>
            <a:off x="1414836" y="2690768"/>
            <a:ext cx="81785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cxnSp>
        <p:nvCxnSpPr>
          <p:cNvPr id="93" name="Straight Arrow Connector 92"/>
          <p:cNvCxnSpPr>
            <a:endCxn id="88" idx="1"/>
          </p:cNvCxnSpPr>
          <p:nvPr/>
        </p:nvCxnSpPr>
        <p:spPr>
          <a:xfrm flipV="1">
            <a:off x="2118666" y="1056716"/>
            <a:ext cx="2081679" cy="1535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文本框 107"/>
          <p:cNvSpPr txBox="1"/>
          <p:nvPr/>
        </p:nvSpPr>
        <p:spPr>
          <a:xfrm rot="19417156">
            <a:off x="1832800" y="1544445"/>
            <a:ext cx="25490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Acyl carnitine/carnitine transporter</a:t>
            </a:r>
            <a:endParaRPr kumimoji="1" lang="zh-CN" altLang="en-US" sz="1200" b="1" dirty="0">
              <a:latin typeface="Times New Roman" panose="02020503050405090304" pitchFamily="18" charset="0"/>
              <a:cs typeface="Times New Roman" panose="02020503050405090304" pitchFamily="18" charset="0"/>
            </a:endParaRPr>
          </a:p>
        </p:txBody>
      </p:sp>
      <p:pic>
        <p:nvPicPr>
          <p:cNvPr id="111" name="Picture 110"/>
          <p:cNvPicPr>
            <a:picLocks noChangeAspect="1"/>
          </p:cNvPicPr>
          <p:nvPr/>
        </p:nvPicPr>
        <p:blipFill>
          <a:blip r:embed="rId5"/>
          <a:stretch>
            <a:fillRect/>
          </a:stretch>
        </p:blipFill>
        <p:spPr>
          <a:xfrm rot="14840451">
            <a:off x="5309277" y="1193416"/>
            <a:ext cx="750016" cy="796892"/>
          </a:xfrm>
          <a:prstGeom prst="rect">
            <a:avLst/>
          </a:prstGeom>
        </p:spPr>
      </p:pic>
      <p:sp>
        <p:nvSpPr>
          <p:cNvPr id="112" name="文本框 5"/>
          <p:cNvSpPr txBox="1"/>
          <p:nvPr/>
        </p:nvSpPr>
        <p:spPr>
          <a:xfrm>
            <a:off x="4408624" y="1955638"/>
            <a:ext cx="169148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acyl-CoA</a:t>
            </a:r>
            <a:endParaRPr kumimoji="1" lang="zh-CN" altLang="en-US" b="1" dirty="0">
              <a:latin typeface="Times New Roman" panose="02020503050405090304" pitchFamily="18" charset="0"/>
              <a:cs typeface="Times New Roman" panose="02020503050405090304" pitchFamily="18" charset="0"/>
            </a:endParaRPr>
          </a:p>
        </p:txBody>
      </p:sp>
      <p:cxnSp>
        <p:nvCxnSpPr>
          <p:cNvPr id="114" name="Straight Arrow Connector 113"/>
          <p:cNvCxnSpPr>
            <a:stCxn id="88" idx="2"/>
            <a:endCxn id="112" idx="0"/>
          </p:cNvCxnSpPr>
          <p:nvPr/>
        </p:nvCxnSpPr>
        <p:spPr>
          <a:xfrm flipH="1">
            <a:off x="5254369" y="1241382"/>
            <a:ext cx="9729" cy="714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4" name="文本框 126">
            <a:hlinkClick r:id="rId6" action="ppaction://hlinksldjump"/>
          </p:cNvPr>
          <p:cNvSpPr txBox="1"/>
          <p:nvPr/>
        </p:nvSpPr>
        <p:spPr>
          <a:xfrm>
            <a:off x="5247867" y="1241382"/>
            <a:ext cx="1501775"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Carnitine acyltransferase II</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31" name="弧 106"/>
          <p:cNvSpPr/>
          <p:nvPr/>
        </p:nvSpPr>
        <p:spPr>
          <a:xfrm>
            <a:off x="4881204" y="1394037"/>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32" name="文本框 107"/>
          <p:cNvSpPr txBox="1"/>
          <p:nvPr/>
        </p:nvSpPr>
        <p:spPr>
          <a:xfrm>
            <a:off x="4322175" y="1575836"/>
            <a:ext cx="77617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sp>
        <p:nvSpPr>
          <p:cNvPr id="133" name="文本框 108"/>
          <p:cNvSpPr txBox="1"/>
          <p:nvPr/>
        </p:nvSpPr>
        <p:spPr>
          <a:xfrm>
            <a:off x="4346330" y="1243639"/>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44" name="弧 106"/>
          <p:cNvSpPr/>
          <p:nvPr/>
        </p:nvSpPr>
        <p:spPr>
          <a:xfrm rot="4540936" flipH="1">
            <a:off x="3205793" y="131359"/>
            <a:ext cx="3286672" cy="5607742"/>
          </a:xfrm>
          <a:prstGeom prst="arc">
            <a:avLst>
              <a:gd name="adj1" fmla="val 1819767"/>
              <a:gd name="adj2" fmla="val 452768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5" name="Arc 144"/>
          <p:cNvSpPr/>
          <p:nvPr/>
        </p:nvSpPr>
        <p:spPr>
          <a:xfrm>
            <a:off x="2786703" y="1653786"/>
            <a:ext cx="1699791" cy="1152277"/>
          </a:xfrm>
          <a:prstGeom prst="arc">
            <a:avLst>
              <a:gd name="adj1" fmla="val 15750496"/>
              <a:gd name="adj2" fmla="val 21154592"/>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cxnSp>
        <p:nvCxnSpPr>
          <p:cNvPr id="148" name="直线箭头连接符 26"/>
          <p:cNvCxnSpPr>
            <a:stCxn id="112" idx="2"/>
            <a:endCxn id="162" idx="0"/>
          </p:cNvCxnSpPr>
          <p:nvPr/>
        </p:nvCxnSpPr>
        <p:spPr>
          <a:xfrm>
            <a:off x="5254369" y="2324970"/>
            <a:ext cx="3724" cy="674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9" name="弧 103"/>
          <p:cNvSpPr/>
          <p:nvPr/>
        </p:nvSpPr>
        <p:spPr>
          <a:xfrm>
            <a:off x="4864653" y="247980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50" name="文本框 104"/>
          <p:cNvSpPr txBox="1"/>
          <p:nvPr/>
        </p:nvSpPr>
        <p:spPr>
          <a:xfrm>
            <a:off x="4388287" y="2671965"/>
            <a:ext cx="724686" cy="276999"/>
          </a:xfrm>
          <a:prstGeom prst="rect">
            <a:avLst/>
          </a:prstGeom>
          <a:noFill/>
        </p:spPr>
        <p:txBody>
          <a:bodyPr wrap="none" rtlCol="0">
            <a:spAutoFit/>
          </a:bodyPr>
          <a:lstStyle/>
          <a:p>
            <a:r>
              <a:rPr kumimoji="1" lang="en-US" altLang="zh-CN" sz="1200" b="1" dirty="0">
                <a:latin typeface="Times New Roman" panose="02020503050405090304" pitchFamily="18" charset="0"/>
                <a:cs typeface="Times New Roman" panose="02020503050405090304" pitchFamily="18" charset="0"/>
              </a:rPr>
              <a:t>FADH2 </a:t>
            </a:r>
          </a:p>
        </p:txBody>
      </p:sp>
      <p:sp>
        <p:nvSpPr>
          <p:cNvPr id="151" name="文本框 105"/>
          <p:cNvSpPr txBox="1"/>
          <p:nvPr/>
        </p:nvSpPr>
        <p:spPr>
          <a:xfrm>
            <a:off x="4576943" y="2347417"/>
            <a:ext cx="489045" cy="276999"/>
          </a:xfrm>
          <a:prstGeom prst="rect">
            <a:avLst/>
          </a:prstGeom>
          <a:noFill/>
        </p:spPr>
        <p:txBody>
          <a:bodyPr wrap="none" rtlCol="0">
            <a:spAutoFit/>
          </a:bodyPr>
          <a:lstStyle/>
          <a:p>
            <a:r>
              <a:rPr kumimoji="1" lang="en-US" altLang="zh-CN" sz="1200" b="1" dirty="0">
                <a:latin typeface="Times New Roman" panose="02020503050405090304" pitchFamily="18" charset="0"/>
                <a:cs typeface="Times New Roman" panose="02020503050405090304" pitchFamily="18" charset="0"/>
              </a:rPr>
              <a:t>FAD</a:t>
            </a:r>
          </a:p>
        </p:txBody>
      </p:sp>
      <p:sp>
        <p:nvSpPr>
          <p:cNvPr id="152" name="文本框 129"/>
          <p:cNvSpPr txBox="1"/>
          <p:nvPr/>
        </p:nvSpPr>
        <p:spPr>
          <a:xfrm>
            <a:off x="5264098" y="2344016"/>
            <a:ext cx="132777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acyl-CoA dehydrogenase </a:t>
            </a:r>
          </a:p>
        </p:txBody>
      </p:sp>
      <p:pic>
        <p:nvPicPr>
          <p:cNvPr id="158" name="Picture 157"/>
          <p:cNvPicPr>
            <a:picLocks noChangeAspect="1"/>
          </p:cNvPicPr>
          <p:nvPr/>
        </p:nvPicPr>
        <p:blipFill rotWithShape="1">
          <a:blip r:embed="rId9">
            <a:clrChange>
              <a:clrFrom>
                <a:srgbClr val="FFFFFF"/>
              </a:clrFrom>
              <a:clrTo>
                <a:srgbClr val="FFFFFF">
                  <a:alpha val="0"/>
                </a:srgbClr>
              </a:clrTo>
            </a:clrChange>
          </a:blip>
          <a:srcRect l="16050" t="65283" r="24139" b="25975"/>
          <a:stretch>
            <a:fillRect/>
          </a:stretch>
        </p:blipFill>
        <p:spPr>
          <a:xfrm>
            <a:off x="6047159" y="4892001"/>
            <a:ext cx="2201703" cy="599522"/>
          </a:xfrm>
          <a:prstGeom prst="rect">
            <a:avLst/>
          </a:prstGeom>
        </p:spPr>
      </p:pic>
      <p:pic>
        <p:nvPicPr>
          <p:cNvPr id="159" name="Picture 158"/>
          <p:cNvPicPr>
            <a:picLocks noChangeAspect="1"/>
          </p:cNvPicPr>
          <p:nvPr/>
        </p:nvPicPr>
        <p:blipFill rotWithShape="1">
          <a:blip r:embed="rId9">
            <a:clrChange>
              <a:clrFrom>
                <a:srgbClr val="FFFFFF"/>
              </a:clrFrom>
              <a:clrTo>
                <a:srgbClr val="FFFFFF">
                  <a:alpha val="0"/>
                </a:srgbClr>
              </a:clrTo>
            </a:clrChange>
          </a:blip>
          <a:srcRect l="15959" t="42933" r="23679" b="45197"/>
          <a:stretch>
            <a:fillRect/>
          </a:stretch>
        </p:blipFill>
        <p:spPr>
          <a:xfrm>
            <a:off x="6424460" y="3799864"/>
            <a:ext cx="2221966" cy="814039"/>
          </a:xfrm>
          <a:prstGeom prst="rect">
            <a:avLst/>
          </a:prstGeom>
        </p:spPr>
      </p:pic>
      <p:pic>
        <p:nvPicPr>
          <p:cNvPr id="160" name="Picture 159"/>
          <p:cNvPicPr>
            <a:picLocks noChangeAspect="1"/>
          </p:cNvPicPr>
          <p:nvPr/>
        </p:nvPicPr>
        <p:blipFill rotWithShape="1">
          <a:blip r:embed="rId9">
            <a:clrChange>
              <a:clrFrom>
                <a:srgbClr val="FFFFFF"/>
              </a:clrFrom>
              <a:clrTo>
                <a:srgbClr val="FFFFFF">
                  <a:alpha val="0"/>
                </a:srgbClr>
              </a:clrTo>
            </a:clrChange>
          </a:blip>
          <a:srcRect l="19089" t="20605" r="26891" b="67059"/>
          <a:stretch>
            <a:fillRect/>
          </a:stretch>
        </p:blipFill>
        <p:spPr>
          <a:xfrm>
            <a:off x="6236941" y="2776879"/>
            <a:ext cx="1988536" cy="846012"/>
          </a:xfrm>
          <a:prstGeom prst="rect">
            <a:avLst/>
          </a:prstGeom>
        </p:spPr>
      </p:pic>
      <p:pic>
        <p:nvPicPr>
          <p:cNvPr id="161" name="Picture 160"/>
          <p:cNvPicPr>
            <a:picLocks noChangeAspect="1"/>
          </p:cNvPicPr>
          <p:nvPr/>
        </p:nvPicPr>
        <p:blipFill rotWithShape="1">
          <a:blip r:embed="rId9">
            <a:clrChange>
              <a:clrFrom>
                <a:srgbClr val="FFFFFF"/>
              </a:clrFrom>
              <a:clrTo>
                <a:srgbClr val="FFFFFF">
                  <a:alpha val="0"/>
                </a:srgbClr>
              </a:clrTo>
            </a:clrChange>
          </a:blip>
          <a:srcRect l="17307" t="2690" r="15482" b="89986"/>
          <a:stretch>
            <a:fillRect/>
          </a:stretch>
        </p:blipFill>
        <p:spPr>
          <a:xfrm>
            <a:off x="6023066" y="1897949"/>
            <a:ext cx="2474070" cy="502324"/>
          </a:xfrm>
          <a:prstGeom prst="rect">
            <a:avLst/>
          </a:prstGeom>
        </p:spPr>
      </p:pic>
      <p:sp>
        <p:nvSpPr>
          <p:cNvPr id="162" name="文本框 5"/>
          <p:cNvSpPr txBox="1"/>
          <p:nvPr/>
        </p:nvSpPr>
        <p:spPr>
          <a:xfrm>
            <a:off x="4147821" y="2999152"/>
            <a:ext cx="222054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trans-</a:t>
            </a:r>
            <a:r>
              <a:rPr kumimoji="1" lang="el-GR" altLang="zh-CN" b="1" dirty="0">
                <a:latin typeface="Times New Roman" panose="02020503050405090304" pitchFamily="18" charset="0"/>
                <a:cs typeface="Times New Roman" panose="02020503050405090304" pitchFamily="18" charset="0"/>
              </a:rPr>
              <a:t>Δ</a:t>
            </a:r>
            <a:r>
              <a:rPr kumimoji="1" lang="el-GR" altLang="zh-CN" b="1" baseline="30000" dirty="0">
                <a:latin typeface="Times New Roman" panose="02020503050405090304" pitchFamily="18" charset="0"/>
                <a:cs typeface="Times New Roman" panose="02020503050405090304" pitchFamily="18" charset="0"/>
              </a:rPr>
              <a:t>2</a:t>
            </a:r>
            <a:r>
              <a:rPr kumimoji="1" lang="en-US" altLang="zh-CN" b="1" dirty="0">
                <a:latin typeface="Times New Roman" panose="02020503050405090304" pitchFamily="18" charset="0"/>
                <a:cs typeface="Times New Roman" panose="02020503050405090304" pitchFamily="18" charset="0"/>
              </a:rPr>
              <a:t>-Enoyl-CoA </a:t>
            </a:r>
          </a:p>
        </p:txBody>
      </p:sp>
      <p:cxnSp>
        <p:nvCxnSpPr>
          <p:cNvPr id="172" name="直线箭头连接符 20"/>
          <p:cNvCxnSpPr>
            <a:stCxn id="162" idx="2"/>
            <a:endCxn id="178" idx="0"/>
          </p:cNvCxnSpPr>
          <p:nvPr/>
        </p:nvCxnSpPr>
        <p:spPr>
          <a:xfrm>
            <a:off x="5258093" y="3368484"/>
            <a:ext cx="6004" cy="5964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74" name="文本框 100"/>
          <p:cNvSpPr txBox="1"/>
          <p:nvPr/>
        </p:nvSpPr>
        <p:spPr>
          <a:xfrm>
            <a:off x="4596399" y="3357776"/>
            <a:ext cx="476412" cy="276999"/>
          </a:xfrm>
          <a:prstGeom prst="rect">
            <a:avLst/>
          </a:prstGeom>
          <a:noFill/>
        </p:spPr>
        <p:txBody>
          <a:bodyPr wrap="none" rtlCol="0">
            <a:spAutoFit/>
          </a:bodyPr>
          <a:lstStyle/>
          <a:p>
            <a:pPr algn="l"/>
            <a:r>
              <a:rPr kumimoji="1" lang="el-GR" altLang="zh-CN" sz="1200" b="1" dirty="0">
                <a:latin typeface="Times New Roman" panose="02020503050405090304" pitchFamily="18" charset="0"/>
                <a:cs typeface="Times New Roman" panose="02020503050405090304" pitchFamily="18" charset="0"/>
              </a:rPr>
              <a:t>Η</a:t>
            </a:r>
            <a:r>
              <a:rPr kumimoji="1" lang="el-GR" altLang="zh-CN" sz="1200" b="1" baseline="-25000" dirty="0">
                <a:latin typeface="Times New Roman" panose="02020503050405090304" pitchFamily="18" charset="0"/>
                <a:cs typeface="Times New Roman" panose="02020503050405090304" pitchFamily="18" charset="0"/>
              </a:rPr>
              <a:t>2</a:t>
            </a:r>
            <a:r>
              <a:rPr kumimoji="1" lang="el-GR" altLang="zh-CN" sz="1200" b="1" dirty="0">
                <a:latin typeface="Times New Roman" panose="02020503050405090304" pitchFamily="18" charset="0"/>
                <a:cs typeface="Times New Roman" panose="02020503050405090304" pitchFamily="18" charset="0"/>
              </a:rPr>
              <a:t>Ο</a:t>
            </a:r>
            <a:endParaRPr kumimoji="1" lang="zh-CN" altLang="en-US" sz="1200" b="1" dirty="0">
              <a:latin typeface="Times New Roman" panose="02020503050405090304" pitchFamily="18" charset="0"/>
              <a:cs typeface="Times New Roman" panose="02020503050405090304" pitchFamily="18" charset="0"/>
            </a:endParaRPr>
          </a:p>
        </p:txBody>
      </p:sp>
      <p:sp>
        <p:nvSpPr>
          <p:cNvPr id="176" name="文本框 127"/>
          <p:cNvSpPr txBox="1"/>
          <p:nvPr/>
        </p:nvSpPr>
        <p:spPr>
          <a:xfrm>
            <a:off x="5264098" y="3425598"/>
            <a:ext cx="132777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enoyl-CoA hydratase </a:t>
            </a:r>
          </a:p>
        </p:txBody>
      </p:sp>
      <p:sp>
        <p:nvSpPr>
          <p:cNvPr id="178" name="文本框 5"/>
          <p:cNvSpPr txBox="1"/>
          <p:nvPr/>
        </p:nvSpPr>
        <p:spPr>
          <a:xfrm>
            <a:off x="4000417" y="3964954"/>
            <a:ext cx="2527359"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L-</a:t>
            </a:r>
            <a:r>
              <a:rPr kumimoji="1" lang="el-GR" b="1" dirty="0">
                <a:latin typeface="Times New Roman" panose="02020503050405090304" pitchFamily="18" charset="0"/>
                <a:cs typeface="Times New Roman" panose="02020503050405090304" pitchFamily="18" charset="0"/>
              </a:rPr>
              <a:t>β</a:t>
            </a:r>
            <a:r>
              <a:rPr kumimoji="1" lang="en-US" b="1" dirty="0">
                <a:latin typeface="Times New Roman" panose="02020503050405090304" pitchFamily="18" charset="0"/>
                <a:cs typeface="Times New Roman" panose="02020503050405090304" pitchFamily="18" charset="0"/>
              </a:rPr>
              <a:t>-Hydroxy-acyl-CoA </a:t>
            </a:r>
          </a:p>
        </p:txBody>
      </p:sp>
      <p:sp>
        <p:nvSpPr>
          <p:cNvPr id="181" name="Rectangle 180"/>
          <p:cNvSpPr/>
          <p:nvPr/>
        </p:nvSpPr>
        <p:spPr>
          <a:xfrm>
            <a:off x="8443189" y="4374591"/>
            <a:ext cx="216629" cy="118302"/>
          </a:xfrm>
          <a:prstGeom prst="rect">
            <a:avLst/>
          </a:prstGeom>
          <a:solidFill>
            <a:srgbClr val="D1B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82" name="Rectangle 181"/>
          <p:cNvSpPr/>
          <p:nvPr/>
        </p:nvSpPr>
        <p:spPr>
          <a:xfrm>
            <a:off x="8014789" y="2121225"/>
            <a:ext cx="482348" cy="262610"/>
          </a:xfrm>
          <a:prstGeom prst="rect">
            <a:avLst/>
          </a:prstGeom>
          <a:solidFill>
            <a:srgbClr val="FFD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p:cNvSpPr/>
          <p:nvPr/>
        </p:nvSpPr>
        <p:spPr>
          <a:xfrm>
            <a:off x="7979030" y="3357776"/>
            <a:ext cx="246447" cy="265115"/>
          </a:xfrm>
          <a:prstGeom prst="rect">
            <a:avLst/>
          </a:prstGeom>
          <a:solidFill>
            <a:srgbClr val="D1B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直线箭头连接符 26"/>
          <p:cNvCxnSpPr>
            <a:stCxn id="178" idx="2"/>
            <a:endCxn id="190" idx="0"/>
          </p:cNvCxnSpPr>
          <p:nvPr/>
        </p:nvCxnSpPr>
        <p:spPr>
          <a:xfrm>
            <a:off x="5264097" y="4334286"/>
            <a:ext cx="35" cy="5903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5" name="弧 103"/>
          <p:cNvSpPr/>
          <p:nvPr/>
        </p:nvSpPr>
        <p:spPr>
          <a:xfrm>
            <a:off x="4872342" y="4451829"/>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6" name="文本框 104"/>
          <p:cNvSpPr txBox="1"/>
          <p:nvPr/>
        </p:nvSpPr>
        <p:spPr>
          <a:xfrm>
            <a:off x="4120630" y="4644502"/>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87" name="文本框 105"/>
          <p:cNvSpPr txBox="1"/>
          <p:nvPr/>
        </p:nvSpPr>
        <p:spPr>
          <a:xfrm>
            <a:off x="4484108" y="4322453"/>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88" name="文本框 129"/>
          <p:cNvSpPr txBox="1"/>
          <p:nvPr/>
        </p:nvSpPr>
        <p:spPr>
          <a:xfrm>
            <a:off x="5247867" y="4430336"/>
            <a:ext cx="1481773" cy="461665"/>
          </a:xfrm>
          <a:prstGeom prst="rect">
            <a:avLst/>
          </a:prstGeom>
          <a:noFill/>
        </p:spPr>
        <p:txBody>
          <a:bodyPr wrap="squar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a:t>
            </a:r>
            <a:r>
              <a:rPr kumimoji="1" lang="en-US" altLang="zh-CN" sz="1200" b="1" dirty="0" err="1">
                <a:solidFill>
                  <a:schemeClr val="accent1"/>
                </a:solidFill>
                <a:latin typeface="Times New Roman" panose="02020503050405090304" pitchFamily="18" charset="0"/>
                <a:cs typeface="Times New Roman" panose="02020503050405090304" pitchFamily="18" charset="0"/>
              </a:rPr>
              <a:t>hydroxyacyl</a:t>
            </a:r>
            <a:r>
              <a:rPr kumimoji="1" lang="en-US" altLang="zh-CN" sz="1200" b="1" dirty="0">
                <a:solidFill>
                  <a:schemeClr val="accent1"/>
                </a:solidFill>
                <a:latin typeface="Times New Roman" panose="02020503050405090304" pitchFamily="18" charset="0"/>
                <a:cs typeface="Times New Roman" panose="02020503050405090304" pitchFamily="18" charset="0"/>
              </a:rPr>
              <a:t>-CoA dehydrogenase </a:t>
            </a:r>
          </a:p>
        </p:txBody>
      </p:sp>
      <p:sp>
        <p:nvSpPr>
          <p:cNvPr id="190" name="文本框 5"/>
          <p:cNvSpPr txBox="1"/>
          <p:nvPr/>
        </p:nvSpPr>
        <p:spPr>
          <a:xfrm>
            <a:off x="4322175" y="4924646"/>
            <a:ext cx="1883914" cy="369332"/>
          </a:xfrm>
          <a:prstGeom prst="rect">
            <a:avLst/>
          </a:prstGeom>
          <a:noFill/>
        </p:spPr>
        <p:txBody>
          <a:bodyPr wrap="none" rtlCol="0">
            <a:spAutoFit/>
          </a:bodyPr>
          <a:lstStyle/>
          <a:p>
            <a:r>
              <a:rPr kumimoji="1" lang="el-GR" b="1" dirty="0">
                <a:latin typeface="Times New Roman" panose="02020503050405090304" pitchFamily="18" charset="0"/>
                <a:cs typeface="Times New Roman" panose="02020503050405090304" pitchFamily="18" charset="0"/>
              </a:rPr>
              <a:t>β</a:t>
            </a:r>
            <a:r>
              <a:rPr kumimoji="1" lang="en-US" b="1" dirty="0">
                <a:latin typeface="Times New Roman" panose="02020503050405090304" pitchFamily="18" charset="0"/>
                <a:cs typeface="Times New Roman" panose="02020503050405090304" pitchFamily="18" charset="0"/>
              </a:rPr>
              <a:t>-Ketoacyl-CoA </a:t>
            </a:r>
          </a:p>
        </p:txBody>
      </p:sp>
      <p:sp>
        <p:nvSpPr>
          <p:cNvPr id="194" name="弧 138"/>
          <p:cNvSpPr/>
          <p:nvPr/>
        </p:nvSpPr>
        <p:spPr>
          <a:xfrm>
            <a:off x="4757672" y="3507741"/>
            <a:ext cx="496696" cy="218098"/>
          </a:xfrm>
          <a:prstGeom prst="arc">
            <a:avLst>
              <a:gd name="adj1" fmla="val 16407359"/>
              <a:gd name="adj2" fmla="val 76369"/>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95" name="Rectangle 194"/>
          <p:cNvSpPr/>
          <p:nvPr/>
        </p:nvSpPr>
        <p:spPr>
          <a:xfrm>
            <a:off x="8054109" y="5191762"/>
            <a:ext cx="194753" cy="217363"/>
          </a:xfrm>
          <a:prstGeom prst="rect">
            <a:avLst/>
          </a:prstGeom>
          <a:solidFill>
            <a:srgbClr val="D1B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96" name="直线箭头连接符 13"/>
          <p:cNvCxnSpPr>
            <a:stCxn id="190" idx="2"/>
            <a:endCxn id="213" idx="0"/>
          </p:cNvCxnSpPr>
          <p:nvPr/>
        </p:nvCxnSpPr>
        <p:spPr>
          <a:xfrm flipH="1">
            <a:off x="5261095" y="5293978"/>
            <a:ext cx="3037" cy="6684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8" name="文本框 108"/>
          <p:cNvSpPr txBox="1"/>
          <p:nvPr/>
        </p:nvSpPr>
        <p:spPr>
          <a:xfrm>
            <a:off x="4331951" y="5290913"/>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9" name="文本框 126">
            <a:hlinkClick r:id="rId10" action="ppaction://hlinksldjump"/>
          </p:cNvPr>
          <p:cNvSpPr txBox="1"/>
          <p:nvPr/>
        </p:nvSpPr>
        <p:spPr>
          <a:xfrm>
            <a:off x="5254368" y="5267083"/>
            <a:ext cx="1537395" cy="646331"/>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acyl-CoA acetyltransferase (</a:t>
            </a:r>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r>
              <a:rPr kumimoji="1" lang="en-US" altLang="zh-CN" sz="1200" b="1" dirty="0">
                <a:solidFill>
                  <a:schemeClr val="accent1"/>
                </a:solidFill>
                <a:latin typeface="Times New Roman" panose="02020503050405090304" pitchFamily="18" charset="0"/>
                <a:cs typeface="Times New Roman" panose="02020503050405090304" pitchFamily="18" charset="0"/>
              </a:rPr>
              <a:t>) </a:t>
            </a:r>
          </a:p>
        </p:txBody>
      </p:sp>
      <p:sp>
        <p:nvSpPr>
          <p:cNvPr id="213" name="文本框 5"/>
          <p:cNvSpPr txBox="1"/>
          <p:nvPr/>
        </p:nvSpPr>
        <p:spPr>
          <a:xfrm>
            <a:off x="4415350" y="5962404"/>
            <a:ext cx="1691489"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Fatty acyl-CoA</a:t>
            </a:r>
          </a:p>
        </p:txBody>
      </p:sp>
      <p:cxnSp>
        <p:nvCxnSpPr>
          <p:cNvPr id="222" name="Curved Connector 221"/>
          <p:cNvCxnSpPr>
            <a:endCxn id="88" idx="3"/>
          </p:cNvCxnSpPr>
          <p:nvPr/>
        </p:nvCxnSpPr>
        <p:spPr>
          <a:xfrm rot="5400000" flipH="1" flipV="1">
            <a:off x="3672166" y="3491389"/>
            <a:ext cx="5090356" cy="221011"/>
          </a:xfrm>
          <a:prstGeom prst="bentConnector4">
            <a:avLst>
              <a:gd name="adj1" fmla="val 365"/>
              <a:gd name="adj2" fmla="val 1198635"/>
            </a:avLst>
          </a:prstGeom>
          <a:ln>
            <a:tailEnd type="triangle"/>
          </a:ln>
        </p:spPr>
        <p:style>
          <a:lnRef idx="2">
            <a:schemeClr val="dk1"/>
          </a:lnRef>
          <a:fillRef idx="0">
            <a:schemeClr val="dk1"/>
          </a:fillRef>
          <a:effectRef idx="1">
            <a:schemeClr val="dk1"/>
          </a:effectRef>
          <a:fontRef idx="minor">
            <a:schemeClr val="tx1"/>
          </a:fontRef>
        </p:style>
      </p:cxnSp>
      <p:sp>
        <p:nvSpPr>
          <p:cNvPr id="231" name="弧 103"/>
          <p:cNvSpPr/>
          <p:nvPr/>
        </p:nvSpPr>
        <p:spPr>
          <a:xfrm>
            <a:off x="4872342" y="544877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32" name="文本框 5"/>
          <p:cNvSpPr txBox="1"/>
          <p:nvPr/>
        </p:nvSpPr>
        <p:spPr>
          <a:xfrm>
            <a:off x="1166534" y="5962404"/>
            <a:ext cx="3398559" cy="369332"/>
          </a:xfrm>
          <a:prstGeom prst="rect">
            <a:avLst/>
          </a:prstGeom>
          <a:noFill/>
        </p:spPr>
        <p:txBody>
          <a:bodyPr wrap="none" rtlCol="0">
            <a:spAutoFit/>
          </a:bodyPr>
          <a:lstStyle/>
          <a:p>
            <a:pPr algn="r"/>
            <a:r>
              <a:rPr kumimoji="1" lang="en-US" altLang="zh-CN" b="1" dirty="0">
                <a:latin typeface="Times New Roman" panose="02020503050405090304" pitchFamily="18" charset="0"/>
                <a:cs typeface="Times New Roman" panose="02020503050405090304" pitchFamily="18" charset="0"/>
              </a:rPr>
              <a:t>  propionyl-CoA or Acetyl CoA +</a:t>
            </a:r>
            <a:endParaRPr kumimoji="1" lang="zh-CN" altLang="en-US" b="1" dirty="0">
              <a:latin typeface="Times New Roman" panose="02020503050405090304" pitchFamily="18" charset="0"/>
              <a:cs typeface="Times New Roman" panose="02020503050405090304" pitchFamily="18" charset="0"/>
            </a:endParaRPr>
          </a:p>
        </p:txBody>
      </p:sp>
      <p:pic>
        <p:nvPicPr>
          <p:cNvPr id="234" name="Picture 233"/>
          <p:cNvPicPr>
            <a:picLocks noChangeAspect="1"/>
          </p:cNvPicPr>
          <p:nvPr/>
        </p:nvPicPr>
        <p:blipFill rotWithShape="1">
          <a:blip r:embed="rId9"/>
          <a:srcRect l="56481" t="84477" r="3009" b="7156"/>
          <a:stretch>
            <a:fillRect/>
          </a:stretch>
        </p:blipFill>
        <p:spPr>
          <a:xfrm>
            <a:off x="3254810" y="6270247"/>
            <a:ext cx="1491214" cy="573765"/>
          </a:xfrm>
          <a:prstGeom prst="rect">
            <a:avLst/>
          </a:prstGeom>
        </p:spPr>
      </p:pic>
      <p:pic>
        <p:nvPicPr>
          <p:cNvPr id="236" name="Picture 235"/>
          <p:cNvPicPr>
            <a:picLocks noChangeAspect="1"/>
          </p:cNvPicPr>
          <p:nvPr/>
        </p:nvPicPr>
        <p:blipFill>
          <a:blip r:embed="rId11"/>
          <a:stretch>
            <a:fillRect/>
          </a:stretch>
        </p:blipFill>
        <p:spPr>
          <a:xfrm>
            <a:off x="359763" y="5495395"/>
            <a:ext cx="1011647" cy="1303349"/>
          </a:xfrm>
          <a:prstGeom prst="rect">
            <a:avLst/>
          </a:prstGeom>
        </p:spPr>
      </p:pic>
      <p:sp>
        <p:nvSpPr>
          <p:cNvPr id="237" name="文本框 9">
            <a:hlinkClick r:id="rId12" action="ppaction://hlinksldjump"/>
          </p:cNvPr>
          <p:cNvSpPr txBox="1"/>
          <p:nvPr/>
        </p:nvSpPr>
        <p:spPr>
          <a:xfrm>
            <a:off x="9574441" y="777743"/>
            <a:ext cx="2559355"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Cholesterol biosynthesis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240" name="文本框 9">
            <a:hlinkClick r:id="rId13" action="ppaction://hlinksldjump"/>
          </p:cNvPr>
          <p:cNvSpPr txBox="1"/>
          <p:nvPr/>
        </p:nvSpPr>
        <p:spPr>
          <a:xfrm>
            <a:off x="9548574" y="1377133"/>
            <a:ext cx="2428870"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Fatty acid biosynthesis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241" name="文本框 9">
            <a:hlinkClick r:id="rId14" action="ppaction://hlinksldjump"/>
          </p:cNvPr>
          <p:cNvSpPr txBox="1"/>
          <p:nvPr/>
        </p:nvSpPr>
        <p:spPr>
          <a:xfrm>
            <a:off x="9463519" y="3173110"/>
            <a:ext cx="2153154"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The citric acid cycle</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cxnSp>
        <p:nvCxnSpPr>
          <p:cNvPr id="249" name="Curved Connector 248"/>
          <p:cNvCxnSpPr>
            <a:stCxn id="234" idx="3"/>
            <a:endCxn id="237" idx="1"/>
          </p:cNvCxnSpPr>
          <p:nvPr/>
        </p:nvCxnSpPr>
        <p:spPr>
          <a:xfrm flipV="1">
            <a:off x="4746024" y="962409"/>
            <a:ext cx="4828417" cy="5594721"/>
          </a:xfrm>
          <a:prstGeom prst="bentConnector3">
            <a:avLst>
              <a:gd name="adj1" fmla="val 87078"/>
            </a:avLst>
          </a:prstGeom>
          <a:ln>
            <a:tailEnd type="triangle"/>
          </a:ln>
        </p:spPr>
        <p:style>
          <a:lnRef idx="2">
            <a:schemeClr val="dk1"/>
          </a:lnRef>
          <a:fillRef idx="0">
            <a:schemeClr val="dk1"/>
          </a:fillRef>
          <a:effectRef idx="1">
            <a:schemeClr val="dk1"/>
          </a:effectRef>
          <a:fontRef idx="minor">
            <a:schemeClr val="tx1"/>
          </a:fontRef>
        </p:style>
      </p:cxnSp>
      <p:cxnSp>
        <p:nvCxnSpPr>
          <p:cNvPr id="270" name="Straight Arrow Connector 269"/>
          <p:cNvCxnSpPr>
            <a:endCxn id="240" idx="1"/>
          </p:cNvCxnSpPr>
          <p:nvPr/>
        </p:nvCxnSpPr>
        <p:spPr>
          <a:xfrm>
            <a:off x="8946292" y="1561799"/>
            <a:ext cx="6022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3" name="Straight Arrow Connector 272"/>
          <p:cNvCxnSpPr>
            <a:endCxn id="241" idx="1"/>
          </p:cNvCxnSpPr>
          <p:nvPr/>
        </p:nvCxnSpPr>
        <p:spPr>
          <a:xfrm>
            <a:off x="8964390" y="3357776"/>
            <a:ext cx="4991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7" name="文本框 5"/>
          <p:cNvSpPr txBox="1"/>
          <p:nvPr/>
        </p:nvSpPr>
        <p:spPr>
          <a:xfrm>
            <a:off x="1420050" y="4936847"/>
            <a:ext cx="242887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D-</a:t>
            </a:r>
            <a:r>
              <a:rPr kumimoji="1" lang="en-US" b="1" dirty="0" err="1">
                <a:latin typeface="Times New Roman" panose="02020503050405090304" pitchFamily="18" charset="0"/>
                <a:cs typeface="Times New Roman" panose="02020503050405090304" pitchFamily="18" charset="0"/>
              </a:rPr>
              <a:t>methylmalonyl</a:t>
            </a:r>
            <a:r>
              <a:rPr kumimoji="1" lang="en-US" b="1" dirty="0">
                <a:latin typeface="Times New Roman" panose="02020503050405090304" pitchFamily="18" charset="0"/>
                <a:cs typeface="Times New Roman" panose="02020503050405090304" pitchFamily="18" charset="0"/>
              </a:rPr>
              <a:t>-CoA</a:t>
            </a:r>
          </a:p>
        </p:txBody>
      </p:sp>
      <p:cxnSp>
        <p:nvCxnSpPr>
          <p:cNvPr id="278" name="直线箭头连接符 13"/>
          <p:cNvCxnSpPr/>
          <p:nvPr/>
        </p:nvCxnSpPr>
        <p:spPr>
          <a:xfrm rot="10800000">
            <a:off x="2424311" y="5226652"/>
            <a:ext cx="1" cy="7030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9" name="弧 45"/>
          <p:cNvSpPr/>
          <p:nvPr/>
        </p:nvSpPr>
        <p:spPr>
          <a:xfrm rot="10800000" flipH="1">
            <a:off x="1875346" y="5627500"/>
            <a:ext cx="547885" cy="300891"/>
          </a:xfrm>
          <a:prstGeom prst="arc">
            <a:avLst>
              <a:gd name="adj1" fmla="val 16200000"/>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80" name="弧 106"/>
          <p:cNvSpPr/>
          <p:nvPr/>
        </p:nvSpPr>
        <p:spPr>
          <a:xfrm flipV="1">
            <a:off x="1968401" y="5386006"/>
            <a:ext cx="445542" cy="341565"/>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81" name="文本框 107"/>
          <p:cNvSpPr txBox="1"/>
          <p:nvPr/>
        </p:nvSpPr>
        <p:spPr>
          <a:xfrm>
            <a:off x="1719390" y="5795392"/>
            <a:ext cx="481029"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pic>
        <p:nvPicPr>
          <p:cNvPr id="312" name="Picture 311" descr="Diagram&#10;&#10;Description automatically generated"/>
          <p:cNvPicPr>
            <a:picLocks noChangeAspect="1"/>
          </p:cNvPicPr>
          <p:nvPr/>
        </p:nvPicPr>
        <p:blipFill>
          <a:blip r:embed="rId15">
            <a:clrChange>
              <a:clrFrom>
                <a:srgbClr val="FFFFFF"/>
              </a:clrFrom>
              <a:clrTo>
                <a:srgbClr val="FFFFFF">
                  <a:alpha val="0"/>
                </a:srgbClr>
              </a:clrTo>
            </a:clrChange>
          </a:blip>
          <a:stretch>
            <a:fillRect/>
          </a:stretch>
        </p:blipFill>
        <p:spPr>
          <a:xfrm>
            <a:off x="2978456" y="2544477"/>
            <a:ext cx="1269982" cy="1382213"/>
          </a:xfrm>
          <a:prstGeom prst="rect">
            <a:avLst/>
          </a:prstGeom>
        </p:spPr>
      </p:pic>
      <p:sp>
        <p:nvSpPr>
          <p:cNvPr id="282" name="文本框 108"/>
          <p:cNvSpPr txBox="1"/>
          <p:nvPr/>
        </p:nvSpPr>
        <p:spPr>
          <a:xfrm>
            <a:off x="1507998" y="5241215"/>
            <a:ext cx="72648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283" name="文本框 126">
            <a:hlinkClick r:id="rId10" action="ppaction://hlinksldjump"/>
          </p:cNvPr>
          <p:cNvSpPr txBox="1"/>
          <p:nvPr/>
        </p:nvSpPr>
        <p:spPr>
          <a:xfrm>
            <a:off x="2425683" y="5256579"/>
            <a:ext cx="132516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propionyl-CoA carboxylase </a:t>
            </a:r>
          </a:p>
        </p:txBody>
      </p:sp>
      <p:sp>
        <p:nvSpPr>
          <p:cNvPr id="285" name="文本框 107"/>
          <p:cNvSpPr txBox="1"/>
          <p:nvPr/>
        </p:nvSpPr>
        <p:spPr>
          <a:xfrm>
            <a:off x="1613292" y="5574791"/>
            <a:ext cx="62068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HCO</a:t>
            </a:r>
            <a:r>
              <a:rPr kumimoji="1" lang="en-US" altLang="zh-CN" sz="1200" baseline="-25000" dirty="0">
                <a:latin typeface="Times New Roman" panose="02020503050405090304" pitchFamily="18" charset="0"/>
                <a:cs typeface="Times New Roman" panose="02020503050405090304" pitchFamily="18" charset="0"/>
              </a:rPr>
              <a:t>3</a:t>
            </a:r>
            <a:r>
              <a:rPr kumimoji="1" lang="en-US" altLang="zh-CN" sz="1200"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286" name="文本框 126">
            <a:hlinkClick r:id="rId10" action="ppaction://hlinksldjump"/>
          </p:cNvPr>
          <p:cNvSpPr txBox="1"/>
          <p:nvPr/>
        </p:nvSpPr>
        <p:spPr>
          <a:xfrm>
            <a:off x="2428770" y="5656892"/>
            <a:ext cx="132516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Biotin</a:t>
            </a:r>
          </a:p>
        </p:txBody>
      </p:sp>
      <p:pic>
        <p:nvPicPr>
          <p:cNvPr id="288" name="Picture 287" descr="A picture containing schematic&#10;&#10;Description automatically generated"/>
          <p:cNvPicPr>
            <a:picLocks noChangeAspect="1"/>
          </p:cNvPicPr>
          <p:nvPr/>
        </p:nvPicPr>
        <p:blipFill>
          <a:blip r:embed="rId16">
            <a:clrChange>
              <a:clrFrom>
                <a:srgbClr val="FFFFFF"/>
              </a:clrFrom>
              <a:clrTo>
                <a:srgbClr val="FFFFFF">
                  <a:alpha val="0"/>
                </a:srgbClr>
              </a:clrTo>
            </a:clrChange>
          </a:blip>
          <a:stretch>
            <a:fillRect/>
          </a:stretch>
        </p:blipFill>
        <p:spPr>
          <a:xfrm>
            <a:off x="414394" y="4282416"/>
            <a:ext cx="1018791" cy="1235798"/>
          </a:xfrm>
          <a:prstGeom prst="rect">
            <a:avLst/>
          </a:prstGeom>
        </p:spPr>
      </p:pic>
      <p:cxnSp>
        <p:nvCxnSpPr>
          <p:cNvPr id="295" name="直线箭头连接符 13"/>
          <p:cNvCxnSpPr/>
          <p:nvPr/>
        </p:nvCxnSpPr>
        <p:spPr>
          <a:xfrm flipV="1">
            <a:off x="2394371" y="4403721"/>
            <a:ext cx="0" cy="5515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97" name="文本框 126">
            <a:hlinkClick r:id="rId10" action="ppaction://hlinksldjump"/>
          </p:cNvPr>
          <p:cNvSpPr txBox="1"/>
          <p:nvPr/>
        </p:nvSpPr>
        <p:spPr>
          <a:xfrm>
            <a:off x="2417063" y="4433337"/>
            <a:ext cx="1325169" cy="461665"/>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Methylmalonyl</a:t>
            </a:r>
            <a:r>
              <a:rPr kumimoji="1" lang="en-US" altLang="zh-CN" sz="1200" b="1" dirty="0">
                <a:solidFill>
                  <a:schemeClr val="accent1"/>
                </a:solidFill>
                <a:latin typeface="Times New Roman" panose="02020503050405090304" pitchFamily="18" charset="0"/>
                <a:cs typeface="Times New Roman" panose="02020503050405090304" pitchFamily="18" charset="0"/>
              </a:rPr>
              <a:t>-CoA epimerase</a:t>
            </a:r>
          </a:p>
        </p:txBody>
      </p:sp>
      <p:sp>
        <p:nvSpPr>
          <p:cNvPr id="298" name="文本框 5"/>
          <p:cNvSpPr txBox="1"/>
          <p:nvPr/>
        </p:nvSpPr>
        <p:spPr>
          <a:xfrm>
            <a:off x="1463304" y="3992544"/>
            <a:ext cx="242887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L-</a:t>
            </a:r>
            <a:r>
              <a:rPr kumimoji="1" lang="en-US" b="1" dirty="0" err="1">
                <a:latin typeface="Times New Roman" panose="02020503050405090304" pitchFamily="18" charset="0"/>
                <a:cs typeface="Times New Roman" panose="02020503050405090304" pitchFamily="18" charset="0"/>
              </a:rPr>
              <a:t>methylmalonyl</a:t>
            </a:r>
            <a:r>
              <a:rPr kumimoji="1" lang="en-US" b="1" dirty="0">
                <a:latin typeface="Times New Roman" panose="02020503050405090304" pitchFamily="18" charset="0"/>
                <a:cs typeface="Times New Roman" panose="02020503050405090304" pitchFamily="18" charset="0"/>
              </a:rPr>
              <a:t>-CoA</a:t>
            </a:r>
          </a:p>
        </p:txBody>
      </p:sp>
      <p:pic>
        <p:nvPicPr>
          <p:cNvPr id="300" name="Picture 299" descr="A picture containing diagram&#10;&#10;Description automatically generated"/>
          <p:cNvPicPr>
            <a:picLocks noChangeAspect="1"/>
          </p:cNvPicPr>
          <p:nvPr/>
        </p:nvPicPr>
        <p:blipFill>
          <a:blip r:embed="rId17">
            <a:clrChange>
              <a:clrFrom>
                <a:srgbClr val="FFFFFF"/>
              </a:clrFrom>
              <a:clrTo>
                <a:srgbClr val="FFFFFF">
                  <a:alpha val="0"/>
                </a:srgbClr>
              </a:clrTo>
            </a:clrChange>
          </a:blip>
          <a:stretch>
            <a:fillRect/>
          </a:stretch>
        </p:blipFill>
        <p:spPr>
          <a:xfrm>
            <a:off x="321658" y="3101891"/>
            <a:ext cx="1121071" cy="1178309"/>
          </a:xfrm>
          <a:prstGeom prst="rect">
            <a:avLst/>
          </a:prstGeom>
        </p:spPr>
      </p:pic>
      <p:cxnSp>
        <p:nvCxnSpPr>
          <p:cNvPr id="301" name="Straight Arrow Connector 300"/>
          <p:cNvCxnSpPr/>
          <p:nvPr/>
        </p:nvCxnSpPr>
        <p:spPr>
          <a:xfrm flipV="1">
            <a:off x="2368238" y="3235882"/>
            <a:ext cx="1051169" cy="8110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3" name="文本框 129">
            <a:hlinkClick r:id="rId18" action="ppaction://hlinksldjump"/>
          </p:cNvPr>
          <p:cNvSpPr txBox="1"/>
          <p:nvPr/>
        </p:nvSpPr>
        <p:spPr>
          <a:xfrm rot="19302647">
            <a:off x="2386034" y="3526046"/>
            <a:ext cx="1327779" cy="307777"/>
          </a:xfrm>
          <a:prstGeom prst="rect">
            <a:avLst/>
          </a:prstGeom>
          <a:noFill/>
          <a:ln>
            <a:solidFill>
              <a:schemeClr val="accent5"/>
            </a:solidFill>
          </a:ln>
        </p:spPr>
        <p:txBody>
          <a:bodyPr wrap="square" rtlCol="0">
            <a:spAutoFit/>
          </a:bodyPr>
          <a:lstStyle/>
          <a:p>
            <a:r>
              <a:rPr kumimoji="1" lang="en-US" altLang="zh-CN" sz="1400" b="1" dirty="0">
                <a:solidFill>
                  <a:schemeClr val="accent1"/>
                </a:solidFill>
                <a:latin typeface="Times New Roman" panose="02020503050405090304" pitchFamily="18" charset="0"/>
                <a:cs typeface="Times New Roman" panose="02020503050405090304" pitchFamily="18" charset="0"/>
              </a:rPr>
              <a:t>coenzyme B12 </a:t>
            </a:r>
          </a:p>
        </p:txBody>
      </p:sp>
      <p:sp>
        <p:nvSpPr>
          <p:cNvPr id="305" name="文本框 129"/>
          <p:cNvSpPr txBox="1"/>
          <p:nvPr/>
        </p:nvSpPr>
        <p:spPr>
          <a:xfrm rot="19308950">
            <a:off x="2022433" y="3277119"/>
            <a:ext cx="1327779" cy="461665"/>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Methylmalonyl</a:t>
            </a:r>
            <a:r>
              <a:rPr kumimoji="1" lang="en-US" altLang="zh-CN" sz="1200" b="1" dirty="0">
                <a:solidFill>
                  <a:schemeClr val="accent1"/>
                </a:solidFill>
                <a:latin typeface="Times New Roman" panose="02020503050405090304" pitchFamily="18" charset="0"/>
                <a:cs typeface="Times New Roman" panose="02020503050405090304" pitchFamily="18" charset="0"/>
              </a:rPr>
              <a:t>-CoA mutase</a:t>
            </a:r>
          </a:p>
        </p:txBody>
      </p:sp>
      <p:sp>
        <p:nvSpPr>
          <p:cNvPr id="310" name="文本框 5"/>
          <p:cNvSpPr txBox="1"/>
          <p:nvPr/>
        </p:nvSpPr>
        <p:spPr>
          <a:xfrm>
            <a:off x="2911195" y="2192777"/>
            <a:ext cx="150554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succinyl-CoA</a:t>
            </a:r>
          </a:p>
        </p:txBody>
      </p:sp>
      <p:sp>
        <p:nvSpPr>
          <p:cNvPr id="99" name="文本框 9">
            <a:hlinkClick r:id="rId19" action="ppaction://hlinksldjump"/>
          </p:cNvPr>
          <p:cNvSpPr txBox="1"/>
          <p:nvPr/>
        </p:nvSpPr>
        <p:spPr>
          <a:xfrm>
            <a:off x="9458806" y="3926690"/>
            <a:ext cx="2518638"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Ketone bodies 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cxnSp>
        <p:nvCxnSpPr>
          <p:cNvPr id="100" name="Straight Arrow Connector 272"/>
          <p:cNvCxnSpPr>
            <a:endCxn id="99" idx="1"/>
          </p:cNvCxnSpPr>
          <p:nvPr/>
        </p:nvCxnSpPr>
        <p:spPr>
          <a:xfrm>
            <a:off x="8959677" y="4111356"/>
            <a:ext cx="4991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1" name="图片 100"/>
          <p:cNvPicPr>
            <a:picLocks noChangeAspect="1"/>
          </p:cNvPicPr>
          <p:nvPr/>
        </p:nvPicPr>
        <p:blipFill>
          <a:blip r:embed="rId20"/>
          <a:stretch>
            <a:fillRect/>
          </a:stretch>
        </p:blipFill>
        <p:spPr>
          <a:xfrm>
            <a:off x="2323528" y="1403676"/>
            <a:ext cx="319781" cy="326733"/>
          </a:xfrm>
          <a:prstGeom prst="rect">
            <a:avLst/>
          </a:prstGeom>
        </p:spPr>
      </p:pic>
      <p:cxnSp>
        <p:nvCxnSpPr>
          <p:cNvPr id="102" name="Straight Arrow Connector 92"/>
          <p:cNvCxnSpPr/>
          <p:nvPr/>
        </p:nvCxnSpPr>
        <p:spPr>
          <a:xfrm flipH="1">
            <a:off x="2668844" y="748309"/>
            <a:ext cx="858823" cy="6237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5" name="文本框 66">
            <a:hlinkClick r:id="rId13" action="ppaction://hlinksldjump"/>
          </p:cNvPr>
          <p:cNvSpPr txBox="1"/>
          <p:nvPr/>
        </p:nvSpPr>
        <p:spPr>
          <a:xfrm>
            <a:off x="2801434" y="387504"/>
            <a:ext cx="1763659" cy="369332"/>
          </a:xfrm>
          <a:prstGeom prst="rect">
            <a:avLst/>
          </a:prstGeom>
          <a:noFill/>
          <a:ln>
            <a:solidFill>
              <a:schemeClr val="accent5"/>
            </a:solidFill>
          </a:ln>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Malonyl-CoA</a:t>
            </a:r>
            <a:endParaRPr lang="zh-CN" altLang="en-US" dirty="0"/>
          </a:p>
        </p:txBody>
      </p:sp>
      <p:sp>
        <p:nvSpPr>
          <p:cNvPr id="2" name="文本框 1">
            <a:extLst>
              <a:ext uri="{FF2B5EF4-FFF2-40B4-BE49-F238E27FC236}">
                <a16:creationId xmlns:a16="http://schemas.microsoft.com/office/drawing/2014/main" id="{3FC73A21-FCC2-8C45-9B11-0729DA07F6E9}"/>
              </a:ext>
            </a:extLst>
          </p:cNvPr>
          <p:cNvSpPr txBox="1"/>
          <p:nvPr/>
        </p:nvSpPr>
        <p:spPr>
          <a:xfrm>
            <a:off x="-1092530" y="-1306286"/>
            <a:ext cx="184731" cy="369332"/>
          </a:xfrm>
          <a:prstGeom prst="rect">
            <a:avLst/>
          </a:prstGeom>
          <a:noFill/>
        </p:spPr>
        <p:txBody>
          <a:bodyPr wrap="none" rtlCol="0">
            <a:spAutoFit/>
          </a:bodyPr>
          <a:lstStyle/>
          <a:p>
            <a:endParaRPr kumimoji="1" lang="zh-CN" altLang="en-US" dirty="0"/>
          </a:p>
        </p:txBody>
      </p:sp>
      <p:sp>
        <p:nvSpPr>
          <p:cNvPr id="95" name="Rectangle 180">
            <a:extLst>
              <a:ext uri="{FF2B5EF4-FFF2-40B4-BE49-F238E27FC236}">
                <a16:creationId xmlns:a16="http://schemas.microsoft.com/office/drawing/2014/main" id="{106CA087-8C66-5A49-88C4-20156932C4A7}"/>
              </a:ext>
            </a:extLst>
          </p:cNvPr>
          <p:cNvSpPr/>
          <p:nvPr/>
        </p:nvSpPr>
        <p:spPr>
          <a:xfrm>
            <a:off x="8478108" y="4563544"/>
            <a:ext cx="216629" cy="118302"/>
          </a:xfrm>
          <a:prstGeom prst="rect">
            <a:avLst/>
          </a:prstGeom>
          <a:solidFill>
            <a:srgbClr val="FFD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3" name="灯片编号占位符 2">
            <a:extLst>
              <a:ext uri="{FF2B5EF4-FFF2-40B4-BE49-F238E27FC236}">
                <a16:creationId xmlns:a16="http://schemas.microsoft.com/office/drawing/2014/main" id="{64A07707-2722-AA43-BD9C-1701D59984FF}"/>
              </a:ext>
            </a:extLst>
          </p:cNvPr>
          <p:cNvSpPr>
            <a:spLocks noGrp="1"/>
          </p:cNvSpPr>
          <p:nvPr>
            <p:ph type="sldNum" sz="quarter" idx="12"/>
          </p:nvPr>
        </p:nvSpPr>
        <p:spPr/>
        <p:txBody>
          <a:bodyPr/>
          <a:lstStyle/>
          <a:p>
            <a:fld id="{5E76B1EE-AE3B-394A-A436-A181DB799049}" type="slidenum">
              <a:rPr kumimoji="1" lang="zh-CN" altLang="en-US" smtClean="0"/>
              <a:t>58</a:t>
            </a:fld>
            <a:endParaRPr kumimoji="1" lang="zh-CN" altLang="en-US"/>
          </a:p>
        </p:txBody>
      </p:sp>
    </p:spTree>
    <p:extLst>
      <p:ext uri="{BB962C8B-B14F-4D97-AF65-F5344CB8AC3E}">
        <p14:creationId xmlns:p14="http://schemas.microsoft.com/office/powerpoint/2010/main" val="23544553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par>
                                <p:cTn id="20" presetID="21" presetClass="entr" presetSubtype="1"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heel(1)">
                                      <p:cBhvr>
                                        <p:cTn id="22" dur="2000"/>
                                        <p:tgtEl>
                                          <p:spTgt spid="21"/>
                                        </p:tgtEl>
                                      </p:cBhvr>
                                    </p:animEffect>
                                  </p:childTnLst>
                                </p:cTn>
                              </p:par>
                              <p:par>
                                <p:cTn id="23" presetID="21" presetClass="entr" presetSubtype="1"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heel(1)">
                                      <p:cBhvr>
                                        <p:cTn id="25" dur="2000"/>
                                        <p:tgtEl>
                                          <p:spTgt spid="22"/>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heel(1)">
                                      <p:cBhvr>
                                        <p:cTn id="28" dur="2000"/>
                                        <p:tgtEl>
                                          <p:spTgt spid="34"/>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heel(1)">
                                      <p:cBhvr>
                                        <p:cTn id="31" dur="2000"/>
                                        <p:tgtEl>
                                          <p:spTgt spid="35"/>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heel(1)">
                                      <p:cBhvr>
                                        <p:cTn id="34" dur="2000"/>
                                        <p:tgtEl>
                                          <p:spTgt spid="36"/>
                                        </p:tgtEl>
                                      </p:cBhvr>
                                    </p:animEffect>
                                  </p:childTnLst>
                                </p:cTn>
                              </p:par>
                              <p:par>
                                <p:cTn id="35" presetID="21" presetClass="entr" presetSubtype="1"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heel(1)">
                                      <p:cBhvr>
                                        <p:cTn id="37" dur="2000"/>
                                        <p:tgtEl>
                                          <p:spTgt spid="86"/>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heel(1)">
                                      <p:cBhvr>
                                        <p:cTn id="40" dur="2000"/>
                                        <p:tgtEl>
                                          <p:spTgt spid="40"/>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heel(1)">
                                      <p:cBhvr>
                                        <p:cTn id="43" dur="2000"/>
                                        <p:tgtEl>
                                          <p:spTgt spid="80"/>
                                        </p:tgtEl>
                                      </p:cBhvr>
                                    </p:animEffect>
                                  </p:childTnLst>
                                </p:cTn>
                              </p:par>
                              <p:par>
                                <p:cTn id="44" presetID="21" presetClass="entr" presetSubtype="1" fill="hold"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wheel(1)">
                                      <p:cBhvr>
                                        <p:cTn id="46" dur="2000"/>
                                        <p:tgtEl>
                                          <p:spTgt spid="84"/>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wheel(1)">
                                      <p:cBhvr>
                                        <p:cTn id="49" dur="2000"/>
                                        <p:tgtEl>
                                          <p:spTgt spid="88"/>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wheel(1)">
                                      <p:cBhvr>
                                        <p:cTn id="52" dur="2000"/>
                                        <p:tgtEl>
                                          <p:spTgt spid="90"/>
                                        </p:tgtEl>
                                      </p:cBhvr>
                                    </p:animEffect>
                                  </p:childTnLst>
                                </p:cTn>
                              </p:par>
                              <p:par>
                                <p:cTn id="53" presetID="21" presetClass="entr" presetSubtype="1"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wheel(1)">
                                      <p:cBhvr>
                                        <p:cTn id="55" dur="2000"/>
                                        <p:tgtEl>
                                          <p:spTgt spid="93"/>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wheel(1)">
                                      <p:cBhvr>
                                        <p:cTn id="58" dur="2000"/>
                                        <p:tgtEl>
                                          <p:spTgt spid="108"/>
                                        </p:tgtEl>
                                      </p:cBhvr>
                                    </p:animEffect>
                                  </p:childTnLst>
                                </p:cTn>
                              </p:par>
                              <p:par>
                                <p:cTn id="59" presetID="21" presetClass="entr" presetSubtype="1" fill="hold" nodeType="with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wheel(1)">
                                      <p:cBhvr>
                                        <p:cTn id="61" dur="2000"/>
                                        <p:tgtEl>
                                          <p:spTgt spid="111"/>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112"/>
                                        </p:tgtEl>
                                        <p:attrNameLst>
                                          <p:attrName>style.visibility</p:attrName>
                                        </p:attrNameLst>
                                      </p:cBhvr>
                                      <p:to>
                                        <p:strVal val="visible"/>
                                      </p:to>
                                    </p:set>
                                    <p:animEffect transition="in" filter="wheel(1)">
                                      <p:cBhvr>
                                        <p:cTn id="64" dur="2000"/>
                                        <p:tgtEl>
                                          <p:spTgt spid="112"/>
                                        </p:tgtEl>
                                      </p:cBhvr>
                                    </p:animEffect>
                                  </p:childTnLst>
                                </p:cTn>
                              </p:par>
                              <p:par>
                                <p:cTn id="65" presetID="21" presetClass="entr" presetSubtype="1" fill="hold" nodeType="withEffect">
                                  <p:stCondLst>
                                    <p:cond delay="0"/>
                                  </p:stCondLst>
                                  <p:childTnLst>
                                    <p:set>
                                      <p:cBhvr>
                                        <p:cTn id="66" dur="1" fill="hold">
                                          <p:stCondLst>
                                            <p:cond delay="0"/>
                                          </p:stCondLst>
                                        </p:cTn>
                                        <p:tgtEl>
                                          <p:spTgt spid="114"/>
                                        </p:tgtEl>
                                        <p:attrNameLst>
                                          <p:attrName>style.visibility</p:attrName>
                                        </p:attrNameLst>
                                      </p:cBhvr>
                                      <p:to>
                                        <p:strVal val="visible"/>
                                      </p:to>
                                    </p:set>
                                    <p:animEffect transition="in" filter="wheel(1)">
                                      <p:cBhvr>
                                        <p:cTn id="67" dur="2000"/>
                                        <p:tgtEl>
                                          <p:spTgt spid="114"/>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wheel(1)">
                                      <p:cBhvr>
                                        <p:cTn id="70" dur="2000"/>
                                        <p:tgtEl>
                                          <p:spTgt spid="124"/>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131"/>
                                        </p:tgtEl>
                                        <p:attrNameLst>
                                          <p:attrName>style.visibility</p:attrName>
                                        </p:attrNameLst>
                                      </p:cBhvr>
                                      <p:to>
                                        <p:strVal val="visible"/>
                                      </p:to>
                                    </p:set>
                                    <p:animEffect transition="in" filter="wheel(1)">
                                      <p:cBhvr>
                                        <p:cTn id="73" dur="2000"/>
                                        <p:tgtEl>
                                          <p:spTgt spid="131"/>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132"/>
                                        </p:tgtEl>
                                        <p:attrNameLst>
                                          <p:attrName>style.visibility</p:attrName>
                                        </p:attrNameLst>
                                      </p:cBhvr>
                                      <p:to>
                                        <p:strVal val="visible"/>
                                      </p:to>
                                    </p:set>
                                    <p:animEffect transition="in" filter="wheel(1)">
                                      <p:cBhvr>
                                        <p:cTn id="76" dur="2000"/>
                                        <p:tgtEl>
                                          <p:spTgt spid="132"/>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wheel(1)">
                                      <p:cBhvr>
                                        <p:cTn id="79" dur="2000"/>
                                        <p:tgtEl>
                                          <p:spTgt spid="133"/>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144"/>
                                        </p:tgtEl>
                                        <p:attrNameLst>
                                          <p:attrName>style.visibility</p:attrName>
                                        </p:attrNameLst>
                                      </p:cBhvr>
                                      <p:to>
                                        <p:strVal val="visible"/>
                                      </p:to>
                                    </p:set>
                                    <p:animEffect transition="in" filter="wheel(1)">
                                      <p:cBhvr>
                                        <p:cTn id="82" dur="2000"/>
                                        <p:tgtEl>
                                          <p:spTgt spid="144"/>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145"/>
                                        </p:tgtEl>
                                        <p:attrNameLst>
                                          <p:attrName>style.visibility</p:attrName>
                                        </p:attrNameLst>
                                      </p:cBhvr>
                                      <p:to>
                                        <p:strVal val="visible"/>
                                      </p:to>
                                    </p:set>
                                    <p:animEffect transition="in" filter="wheel(1)">
                                      <p:cBhvr>
                                        <p:cTn id="85" dur="2000"/>
                                        <p:tgtEl>
                                          <p:spTgt spid="145"/>
                                        </p:tgtEl>
                                      </p:cBhvr>
                                    </p:animEffect>
                                  </p:childTnLst>
                                </p:cTn>
                              </p:par>
                              <p:par>
                                <p:cTn id="86" presetID="21" presetClass="entr" presetSubtype="1" fill="hold" nodeType="withEffect">
                                  <p:stCondLst>
                                    <p:cond delay="0"/>
                                  </p:stCondLst>
                                  <p:childTnLst>
                                    <p:set>
                                      <p:cBhvr>
                                        <p:cTn id="87" dur="1" fill="hold">
                                          <p:stCondLst>
                                            <p:cond delay="0"/>
                                          </p:stCondLst>
                                        </p:cTn>
                                        <p:tgtEl>
                                          <p:spTgt spid="148"/>
                                        </p:tgtEl>
                                        <p:attrNameLst>
                                          <p:attrName>style.visibility</p:attrName>
                                        </p:attrNameLst>
                                      </p:cBhvr>
                                      <p:to>
                                        <p:strVal val="visible"/>
                                      </p:to>
                                    </p:set>
                                    <p:animEffect transition="in" filter="wheel(1)">
                                      <p:cBhvr>
                                        <p:cTn id="88" dur="2000"/>
                                        <p:tgtEl>
                                          <p:spTgt spid="148"/>
                                        </p:tgtEl>
                                      </p:cBhvr>
                                    </p:animEffect>
                                  </p:childTnLst>
                                </p:cTn>
                              </p:par>
                              <p:par>
                                <p:cTn id="89" presetID="21" presetClass="entr" presetSubtype="1" fill="hold" grpId="0" nodeType="withEffect">
                                  <p:stCondLst>
                                    <p:cond delay="0"/>
                                  </p:stCondLst>
                                  <p:childTnLst>
                                    <p:set>
                                      <p:cBhvr>
                                        <p:cTn id="90" dur="1" fill="hold">
                                          <p:stCondLst>
                                            <p:cond delay="0"/>
                                          </p:stCondLst>
                                        </p:cTn>
                                        <p:tgtEl>
                                          <p:spTgt spid="149"/>
                                        </p:tgtEl>
                                        <p:attrNameLst>
                                          <p:attrName>style.visibility</p:attrName>
                                        </p:attrNameLst>
                                      </p:cBhvr>
                                      <p:to>
                                        <p:strVal val="visible"/>
                                      </p:to>
                                    </p:set>
                                    <p:animEffect transition="in" filter="wheel(1)">
                                      <p:cBhvr>
                                        <p:cTn id="91" dur="2000"/>
                                        <p:tgtEl>
                                          <p:spTgt spid="149"/>
                                        </p:tgtEl>
                                      </p:cBhvr>
                                    </p:animEffect>
                                  </p:childTnLst>
                                </p:cTn>
                              </p:par>
                              <p:par>
                                <p:cTn id="92" presetID="21" presetClass="entr" presetSubtype="1" fill="hold" grpId="0" nodeType="withEffect">
                                  <p:stCondLst>
                                    <p:cond delay="0"/>
                                  </p:stCondLst>
                                  <p:childTnLst>
                                    <p:set>
                                      <p:cBhvr>
                                        <p:cTn id="93" dur="1" fill="hold">
                                          <p:stCondLst>
                                            <p:cond delay="0"/>
                                          </p:stCondLst>
                                        </p:cTn>
                                        <p:tgtEl>
                                          <p:spTgt spid="150"/>
                                        </p:tgtEl>
                                        <p:attrNameLst>
                                          <p:attrName>style.visibility</p:attrName>
                                        </p:attrNameLst>
                                      </p:cBhvr>
                                      <p:to>
                                        <p:strVal val="visible"/>
                                      </p:to>
                                    </p:set>
                                    <p:animEffect transition="in" filter="wheel(1)">
                                      <p:cBhvr>
                                        <p:cTn id="94" dur="2000"/>
                                        <p:tgtEl>
                                          <p:spTgt spid="150"/>
                                        </p:tgtEl>
                                      </p:cBhvr>
                                    </p:animEffect>
                                  </p:childTnLst>
                                </p:cTn>
                              </p:par>
                              <p:par>
                                <p:cTn id="95" presetID="21" presetClass="entr" presetSubtype="1" fill="hold" grpId="0" nodeType="withEffect">
                                  <p:stCondLst>
                                    <p:cond delay="0"/>
                                  </p:stCondLst>
                                  <p:childTnLst>
                                    <p:set>
                                      <p:cBhvr>
                                        <p:cTn id="96" dur="1" fill="hold">
                                          <p:stCondLst>
                                            <p:cond delay="0"/>
                                          </p:stCondLst>
                                        </p:cTn>
                                        <p:tgtEl>
                                          <p:spTgt spid="151"/>
                                        </p:tgtEl>
                                        <p:attrNameLst>
                                          <p:attrName>style.visibility</p:attrName>
                                        </p:attrNameLst>
                                      </p:cBhvr>
                                      <p:to>
                                        <p:strVal val="visible"/>
                                      </p:to>
                                    </p:set>
                                    <p:animEffect transition="in" filter="wheel(1)">
                                      <p:cBhvr>
                                        <p:cTn id="97" dur="2000"/>
                                        <p:tgtEl>
                                          <p:spTgt spid="151"/>
                                        </p:tgtEl>
                                      </p:cBhvr>
                                    </p:animEffect>
                                  </p:childTnLst>
                                </p:cTn>
                              </p:par>
                              <p:par>
                                <p:cTn id="98" presetID="21" presetClass="entr" presetSubtype="1" fill="hold" grpId="0" nodeType="with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heel(1)">
                                      <p:cBhvr>
                                        <p:cTn id="100" dur="2000"/>
                                        <p:tgtEl>
                                          <p:spTgt spid="152"/>
                                        </p:tgtEl>
                                      </p:cBhvr>
                                    </p:animEffect>
                                  </p:childTnLst>
                                </p:cTn>
                              </p:par>
                              <p:par>
                                <p:cTn id="101" presetID="21" presetClass="entr" presetSubtype="1" fill="hold" nodeType="withEffect">
                                  <p:stCondLst>
                                    <p:cond delay="0"/>
                                  </p:stCondLst>
                                  <p:childTnLst>
                                    <p:set>
                                      <p:cBhvr>
                                        <p:cTn id="102" dur="1" fill="hold">
                                          <p:stCondLst>
                                            <p:cond delay="0"/>
                                          </p:stCondLst>
                                        </p:cTn>
                                        <p:tgtEl>
                                          <p:spTgt spid="158"/>
                                        </p:tgtEl>
                                        <p:attrNameLst>
                                          <p:attrName>style.visibility</p:attrName>
                                        </p:attrNameLst>
                                      </p:cBhvr>
                                      <p:to>
                                        <p:strVal val="visible"/>
                                      </p:to>
                                    </p:set>
                                    <p:animEffect transition="in" filter="wheel(1)">
                                      <p:cBhvr>
                                        <p:cTn id="103" dur="2000"/>
                                        <p:tgtEl>
                                          <p:spTgt spid="158"/>
                                        </p:tgtEl>
                                      </p:cBhvr>
                                    </p:animEffect>
                                  </p:childTnLst>
                                </p:cTn>
                              </p:par>
                              <p:par>
                                <p:cTn id="104" presetID="21" presetClass="entr" presetSubtype="1" fill="hold" nodeType="withEffect">
                                  <p:stCondLst>
                                    <p:cond delay="0"/>
                                  </p:stCondLst>
                                  <p:childTnLst>
                                    <p:set>
                                      <p:cBhvr>
                                        <p:cTn id="105" dur="1" fill="hold">
                                          <p:stCondLst>
                                            <p:cond delay="0"/>
                                          </p:stCondLst>
                                        </p:cTn>
                                        <p:tgtEl>
                                          <p:spTgt spid="159"/>
                                        </p:tgtEl>
                                        <p:attrNameLst>
                                          <p:attrName>style.visibility</p:attrName>
                                        </p:attrNameLst>
                                      </p:cBhvr>
                                      <p:to>
                                        <p:strVal val="visible"/>
                                      </p:to>
                                    </p:set>
                                    <p:animEffect transition="in" filter="wheel(1)">
                                      <p:cBhvr>
                                        <p:cTn id="106" dur="2000"/>
                                        <p:tgtEl>
                                          <p:spTgt spid="159"/>
                                        </p:tgtEl>
                                      </p:cBhvr>
                                    </p:animEffect>
                                  </p:childTnLst>
                                </p:cTn>
                              </p:par>
                              <p:par>
                                <p:cTn id="107" presetID="21" presetClass="entr" presetSubtype="1" fill="hold" nodeType="withEffect">
                                  <p:stCondLst>
                                    <p:cond delay="0"/>
                                  </p:stCondLst>
                                  <p:childTnLst>
                                    <p:set>
                                      <p:cBhvr>
                                        <p:cTn id="108" dur="1" fill="hold">
                                          <p:stCondLst>
                                            <p:cond delay="0"/>
                                          </p:stCondLst>
                                        </p:cTn>
                                        <p:tgtEl>
                                          <p:spTgt spid="160"/>
                                        </p:tgtEl>
                                        <p:attrNameLst>
                                          <p:attrName>style.visibility</p:attrName>
                                        </p:attrNameLst>
                                      </p:cBhvr>
                                      <p:to>
                                        <p:strVal val="visible"/>
                                      </p:to>
                                    </p:set>
                                    <p:animEffect transition="in" filter="wheel(1)">
                                      <p:cBhvr>
                                        <p:cTn id="109" dur="2000"/>
                                        <p:tgtEl>
                                          <p:spTgt spid="160"/>
                                        </p:tgtEl>
                                      </p:cBhvr>
                                    </p:animEffect>
                                  </p:childTnLst>
                                </p:cTn>
                              </p:par>
                              <p:par>
                                <p:cTn id="110" presetID="21" presetClass="entr" presetSubtype="1" fill="hold" nodeType="withEffect">
                                  <p:stCondLst>
                                    <p:cond delay="0"/>
                                  </p:stCondLst>
                                  <p:childTnLst>
                                    <p:set>
                                      <p:cBhvr>
                                        <p:cTn id="111" dur="1" fill="hold">
                                          <p:stCondLst>
                                            <p:cond delay="0"/>
                                          </p:stCondLst>
                                        </p:cTn>
                                        <p:tgtEl>
                                          <p:spTgt spid="161"/>
                                        </p:tgtEl>
                                        <p:attrNameLst>
                                          <p:attrName>style.visibility</p:attrName>
                                        </p:attrNameLst>
                                      </p:cBhvr>
                                      <p:to>
                                        <p:strVal val="visible"/>
                                      </p:to>
                                    </p:set>
                                    <p:animEffect transition="in" filter="wheel(1)">
                                      <p:cBhvr>
                                        <p:cTn id="112" dur="2000"/>
                                        <p:tgtEl>
                                          <p:spTgt spid="161"/>
                                        </p:tgtEl>
                                      </p:cBhvr>
                                    </p:animEffect>
                                  </p:childTnLst>
                                </p:cTn>
                              </p:par>
                              <p:par>
                                <p:cTn id="113" presetID="21" presetClass="entr" presetSubtype="1" fill="hold" grpId="0" nodeType="withEffect">
                                  <p:stCondLst>
                                    <p:cond delay="0"/>
                                  </p:stCondLst>
                                  <p:childTnLst>
                                    <p:set>
                                      <p:cBhvr>
                                        <p:cTn id="114" dur="1" fill="hold">
                                          <p:stCondLst>
                                            <p:cond delay="0"/>
                                          </p:stCondLst>
                                        </p:cTn>
                                        <p:tgtEl>
                                          <p:spTgt spid="162"/>
                                        </p:tgtEl>
                                        <p:attrNameLst>
                                          <p:attrName>style.visibility</p:attrName>
                                        </p:attrNameLst>
                                      </p:cBhvr>
                                      <p:to>
                                        <p:strVal val="visible"/>
                                      </p:to>
                                    </p:set>
                                    <p:animEffect transition="in" filter="wheel(1)">
                                      <p:cBhvr>
                                        <p:cTn id="115" dur="2000"/>
                                        <p:tgtEl>
                                          <p:spTgt spid="162"/>
                                        </p:tgtEl>
                                      </p:cBhvr>
                                    </p:animEffect>
                                  </p:childTnLst>
                                </p:cTn>
                              </p:par>
                              <p:par>
                                <p:cTn id="116" presetID="21" presetClass="entr" presetSubtype="1" fill="hold" nodeType="withEffect">
                                  <p:stCondLst>
                                    <p:cond delay="0"/>
                                  </p:stCondLst>
                                  <p:childTnLst>
                                    <p:set>
                                      <p:cBhvr>
                                        <p:cTn id="117" dur="1" fill="hold">
                                          <p:stCondLst>
                                            <p:cond delay="0"/>
                                          </p:stCondLst>
                                        </p:cTn>
                                        <p:tgtEl>
                                          <p:spTgt spid="172"/>
                                        </p:tgtEl>
                                        <p:attrNameLst>
                                          <p:attrName>style.visibility</p:attrName>
                                        </p:attrNameLst>
                                      </p:cBhvr>
                                      <p:to>
                                        <p:strVal val="visible"/>
                                      </p:to>
                                    </p:set>
                                    <p:animEffect transition="in" filter="wheel(1)">
                                      <p:cBhvr>
                                        <p:cTn id="118" dur="2000"/>
                                        <p:tgtEl>
                                          <p:spTgt spid="172"/>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174"/>
                                        </p:tgtEl>
                                        <p:attrNameLst>
                                          <p:attrName>style.visibility</p:attrName>
                                        </p:attrNameLst>
                                      </p:cBhvr>
                                      <p:to>
                                        <p:strVal val="visible"/>
                                      </p:to>
                                    </p:set>
                                    <p:animEffect transition="in" filter="wheel(1)">
                                      <p:cBhvr>
                                        <p:cTn id="121" dur="2000"/>
                                        <p:tgtEl>
                                          <p:spTgt spid="174"/>
                                        </p:tgtEl>
                                      </p:cBhvr>
                                    </p:animEffect>
                                  </p:childTnLst>
                                </p:cTn>
                              </p:par>
                              <p:par>
                                <p:cTn id="122" presetID="21" presetClass="entr" presetSubtype="1" fill="hold" grpId="0" nodeType="withEffect">
                                  <p:stCondLst>
                                    <p:cond delay="0"/>
                                  </p:stCondLst>
                                  <p:childTnLst>
                                    <p:set>
                                      <p:cBhvr>
                                        <p:cTn id="123" dur="1" fill="hold">
                                          <p:stCondLst>
                                            <p:cond delay="0"/>
                                          </p:stCondLst>
                                        </p:cTn>
                                        <p:tgtEl>
                                          <p:spTgt spid="176"/>
                                        </p:tgtEl>
                                        <p:attrNameLst>
                                          <p:attrName>style.visibility</p:attrName>
                                        </p:attrNameLst>
                                      </p:cBhvr>
                                      <p:to>
                                        <p:strVal val="visible"/>
                                      </p:to>
                                    </p:set>
                                    <p:animEffect transition="in" filter="wheel(1)">
                                      <p:cBhvr>
                                        <p:cTn id="124" dur="2000"/>
                                        <p:tgtEl>
                                          <p:spTgt spid="176"/>
                                        </p:tgtEl>
                                      </p:cBhvr>
                                    </p:animEffect>
                                  </p:childTnLst>
                                </p:cTn>
                              </p:par>
                              <p:par>
                                <p:cTn id="125" presetID="21" presetClass="entr" presetSubtype="1" fill="hold" grpId="0" nodeType="withEffect">
                                  <p:stCondLst>
                                    <p:cond delay="0"/>
                                  </p:stCondLst>
                                  <p:childTnLst>
                                    <p:set>
                                      <p:cBhvr>
                                        <p:cTn id="126" dur="1" fill="hold">
                                          <p:stCondLst>
                                            <p:cond delay="0"/>
                                          </p:stCondLst>
                                        </p:cTn>
                                        <p:tgtEl>
                                          <p:spTgt spid="178"/>
                                        </p:tgtEl>
                                        <p:attrNameLst>
                                          <p:attrName>style.visibility</p:attrName>
                                        </p:attrNameLst>
                                      </p:cBhvr>
                                      <p:to>
                                        <p:strVal val="visible"/>
                                      </p:to>
                                    </p:set>
                                    <p:animEffect transition="in" filter="wheel(1)">
                                      <p:cBhvr>
                                        <p:cTn id="127" dur="2000"/>
                                        <p:tgtEl>
                                          <p:spTgt spid="178"/>
                                        </p:tgtEl>
                                      </p:cBhvr>
                                    </p:animEffect>
                                  </p:childTnLst>
                                </p:cTn>
                              </p:par>
                              <p:par>
                                <p:cTn id="128" presetID="21" presetClass="entr" presetSubtype="1" fill="hold" grpId="0" nodeType="withEffect">
                                  <p:stCondLst>
                                    <p:cond delay="0"/>
                                  </p:stCondLst>
                                  <p:childTnLst>
                                    <p:set>
                                      <p:cBhvr>
                                        <p:cTn id="129" dur="1" fill="hold">
                                          <p:stCondLst>
                                            <p:cond delay="0"/>
                                          </p:stCondLst>
                                        </p:cTn>
                                        <p:tgtEl>
                                          <p:spTgt spid="181"/>
                                        </p:tgtEl>
                                        <p:attrNameLst>
                                          <p:attrName>style.visibility</p:attrName>
                                        </p:attrNameLst>
                                      </p:cBhvr>
                                      <p:to>
                                        <p:strVal val="visible"/>
                                      </p:to>
                                    </p:set>
                                    <p:animEffect transition="in" filter="wheel(1)">
                                      <p:cBhvr>
                                        <p:cTn id="130" dur="2000"/>
                                        <p:tgtEl>
                                          <p:spTgt spid="181"/>
                                        </p:tgtEl>
                                      </p:cBhvr>
                                    </p:animEffect>
                                  </p:childTnLst>
                                </p:cTn>
                              </p:par>
                              <p:par>
                                <p:cTn id="131" presetID="21" presetClass="entr" presetSubtype="1" fill="hold" grpId="0" nodeType="withEffect">
                                  <p:stCondLst>
                                    <p:cond delay="0"/>
                                  </p:stCondLst>
                                  <p:childTnLst>
                                    <p:set>
                                      <p:cBhvr>
                                        <p:cTn id="132" dur="1" fill="hold">
                                          <p:stCondLst>
                                            <p:cond delay="0"/>
                                          </p:stCondLst>
                                        </p:cTn>
                                        <p:tgtEl>
                                          <p:spTgt spid="182"/>
                                        </p:tgtEl>
                                        <p:attrNameLst>
                                          <p:attrName>style.visibility</p:attrName>
                                        </p:attrNameLst>
                                      </p:cBhvr>
                                      <p:to>
                                        <p:strVal val="visible"/>
                                      </p:to>
                                    </p:set>
                                    <p:animEffect transition="in" filter="wheel(1)">
                                      <p:cBhvr>
                                        <p:cTn id="133" dur="2000"/>
                                        <p:tgtEl>
                                          <p:spTgt spid="182"/>
                                        </p:tgtEl>
                                      </p:cBhvr>
                                    </p:animEffect>
                                  </p:childTnLst>
                                </p:cTn>
                              </p:par>
                              <p:par>
                                <p:cTn id="134" presetID="21" presetClass="entr" presetSubtype="1" fill="hold" grpId="0" nodeType="withEffect">
                                  <p:stCondLst>
                                    <p:cond delay="0"/>
                                  </p:stCondLst>
                                  <p:childTnLst>
                                    <p:set>
                                      <p:cBhvr>
                                        <p:cTn id="135" dur="1" fill="hold">
                                          <p:stCondLst>
                                            <p:cond delay="0"/>
                                          </p:stCondLst>
                                        </p:cTn>
                                        <p:tgtEl>
                                          <p:spTgt spid="183"/>
                                        </p:tgtEl>
                                        <p:attrNameLst>
                                          <p:attrName>style.visibility</p:attrName>
                                        </p:attrNameLst>
                                      </p:cBhvr>
                                      <p:to>
                                        <p:strVal val="visible"/>
                                      </p:to>
                                    </p:set>
                                    <p:animEffect transition="in" filter="wheel(1)">
                                      <p:cBhvr>
                                        <p:cTn id="136" dur="2000"/>
                                        <p:tgtEl>
                                          <p:spTgt spid="183"/>
                                        </p:tgtEl>
                                      </p:cBhvr>
                                    </p:animEffect>
                                  </p:childTnLst>
                                </p:cTn>
                              </p:par>
                              <p:par>
                                <p:cTn id="137" presetID="21" presetClass="entr" presetSubtype="1" fill="hold" nodeType="withEffect">
                                  <p:stCondLst>
                                    <p:cond delay="0"/>
                                  </p:stCondLst>
                                  <p:childTnLst>
                                    <p:set>
                                      <p:cBhvr>
                                        <p:cTn id="138" dur="1" fill="hold">
                                          <p:stCondLst>
                                            <p:cond delay="0"/>
                                          </p:stCondLst>
                                        </p:cTn>
                                        <p:tgtEl>
                                          <p:spTgt spid="184"/>
                                        </p:tgtEl>
                                        <p:attrNameLst>
                                          <p:attrName>style.visibility</p:attrName>
                                        </p:attrNameLst>
                                      </p:cBhvr>
                                      <p:to>
                                        <p:strVal val="visible"/>
                                      </p:to>
                                    </p:set>
                                    <p:animEffect transition="in" filter="wheel(1)">
                                      <p:cBhvr>
                                        <p:cTn id="139" dur="2000"/>
                                        <p:tgtEl>
                                          <p:spTgt spid="184"/>
                                        </p:tgtEl>
                                      </p:cBhvr>
                                    </p:animEffect>
                                  </p:childTnLst>
                                </p:cTn>
                              </p:par>
                              <p:par>
                                <p:cTn id="140" presetID="21" presetClass="entr" presetSubtype="1" fill="hold" grpId="0" nodeType="withEffect">
                                  <p:stCondLst>
                                    <p:cond delay="0"/>
                                  </p:stCondLst>
                                  <p:childTnLst>
                                    <p:set>
                                      <p:cBhvr>
                                        <p:cTn id="141" dur="1" fill="hold">
                                          <p:stCondLst>
                                            <p:cond delay="0"/>
                                          </p:stCondLst>
                                        </p:cTn>
                                        <p:tgtEl>
                                          <p:spTgt spid="185"/>
                                        </p:tgtEl>
                                        <p:attrNameLst>
                                          <p:attrName>style.visibility</p:attrName>
                                        </p:attrNameLst>
                                      </p:cBhvr>
                                      <p:to>
                                        <p:strVal val="visible"/>
                                      </p:to>
                                    </p:set>
                                    <p:animEffect transition="in" filter="wheel(1)">
                                      <p:cBhvr>
                                        <p:cTn id="142" dur="2000"/>
                                        <p:tgtEl>
                                          <p:spTgt spid="185"/>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186"/>
                                        </p:tgtEl>
                                        <p:attrNameLst>
                                          <p:attrName>style.visibility</p:attrName>
                                        </p:attrNameLst>
                                      </p:cBhvr>
                                      <p:to>
                                        <p:strVal val="visible"/>
                                      </p:to>
                                    </p:set>
                                    <p:animEffect transition="in" filter="wheel(1)">
                                      <p:cBhvr>
                                        <p:cTn id="145" dur="2000"/>
                                        <p:tgtEl>
                                          <p:spTgt spid="186"/>
                                        </p:tgtEl>
                                      </p:cBhvr>
                                    </p:animEffect>
                                  </p:childTnLst>
                                </p:cTn>
                              </p:par>
                              <p:par>
                                <p:cTn id="146" presetID="21" presetClass="entr" presetSubtype="1" fill="hold" grpId="0" nodeType="withEffect">
                                  <p:stCondLst>
                                    <p:cond delay="0"/>
                                  </p:stCondLst>
                                  <p:childTnLst>
                                    <p:set>
                                      <p:cBhvr>
                                        <p:cTn id="147" dur="1" fill="hold">
                                          <p:stCondLst>
                                            <p:cond delay="0"/>
                                          </p:stCondLst>
                                        </p:cTn>
                                        <p:tgtEl>
                                          <p:spTgt spid="187"/>
                                        </p:tgtEl>
                                        <p:attrNameLst>
                                          <p:attrName>style.visibility</p:attrName>
                                        </p:attrNameLst>
                                      </p:cBhvr>
                                      <p:to>
                                        <p:strVal val="visible"/>
                                      </p:to>
                                    </p:set>
                                    <p:animEffect transition="in" filter="wheel(1)">
                                      <p:cBhvr>
                                        <p:cTn id="148" dur="2000"/>
                                        <p:tgtEl>
                                          <p:spTgt spid="187"/>
                                        </p:tgtEl>
                                      </p:cBhvr>
                                    </p:animEffect>
                                  </p:childTnLst>
                                </p:cTn>
                              </p:par>
                              <p:par>
                                <p:cTn id="149" presetID="21" presetClass="entr" presetSubtype="1" fill="hold" grpId="0" nodeType="withEffect">
                                  <p:stCondLst>
                                    <p:cond delay="0"/>
                                  </p:stCondLst>
                                  <p:childTnLst>
                                    <p:set>
                                      <p:cBhvr>
                                        <p:cTn id="150" dur="1" fill="hold">
                                          <p:stCondLst>
                                            <p:cond delay="0"/>
                                          </p:stCondLst>
                                        </p:cTn>
                                        <p:tgtEl>
                                          <p:spTgt spid="188"/>
                                        </p:tgtEl>
                                        <p:attrNameLst>
                                          <p:attrName>style.visibility</p:attrName>
                                        </p:attrNameLst>
                                      </p:cBhvr>
                                      <p:to>
                                        <p:strVal val="visible"/>
                                      </p:to>
                                    </p:set>
                                    <p:animEffect transition="in" filter="wheel(1)">
                                      <p:cBhvr>
                                        <p:cTn id="151" dur="2000"/>
                                        <p:tgtEl>
                                          <p:spTgt spid="188"/>
                                        </p:tgtEl>
                                      </p:cBhvr>
                                    </p:animEffect>
                                  </p:childTnLst>
                                </p:cTn>
                              </p:par>
                              <p:par>
                                <p:cTn id="152" presetID="21" presetClass="entr" presetSubtype="1" fill="hold" grpId="0" nodeType="withEffect">
                                  <p:stCondLst>
                                    <p:cond delay="0"/>
                                  </p:stCondLst>
                                  <p:childTnLst>
                                    <p:set>
                                      <p:cBhvr>
                                        <p:cTn id="153" dur="1" fill="hold">
                                          <p:stCondLst>
                                            <p:cond delay="0"/>
                                          </p:stCondLst>
                                        </p:cTn>
                                        <p:tgtEl>
                                          <p:spTgt spid="190"/>
                                        </p:tgtEl>
                                        <p:attrNameLst>
                                          <p:attrName>style.visibility</p:attrName>
                                        </p:attrNameLst>
                                      </p:cBhvr>
                                      <p:to>
                                        <p:strVal val="visible"/>
                                      </p:to>
                                    </p:set>
                                    <p:animEffect transition="in" filter="wheel(1)">
                                      <p:cBhvr>
                                        <p:cTn id="154" dur="2000"/>
                                        <p:tgtEl>
                                          <p:spTgt spid="190"/>
                                        </p:tgtEl>
                                      </p:cBhvr>
                                    </p:animEffect>
                                  </p:childTnLst>
                                </p:cTn>
                              </p:par>
                              <p:par>
                                <p:cTn id="155" presetID="21" presetClass="entr" presetSubtype="1" fill="hold" grpId="0" nodeType="withEffect">
                                  <p:stCondLst>
                                    <p:cond delay="0"/>
                                  </p:stCondLst>
                                  <p:childTnLst>
                                    <p:set>
                                      <p:cBhvr>
                                        <p:cTn id="156" dur="1" fill="hold">
                                          <p:stCondLst>
                                            <p:cond delay="0"/>
                                          </p:stCondLst>
                                        </p:cTn>
                                        <p:tgtEl>
                                          <p:spTgt spid="194"/>
                                        </p:tgtEl>
                                        <p:attrNameLst>
                                          <p:attrName>style.visibility</p:attrName>
                                        </p:attrNameLst>
                                      </p:cBhvr>
                                      <p:to>
                                        <p:strVal val="visible"/>
                                      </p:to>
                                    </p:set>
                                    <p:animEffect transition="in" filter="wheel(1)">
                                      <p:cBhvr>
                                        <p:cTn id="157" dur="2000"/>
                                        <p:tgtEl>
                                          <p:spTgt spid="194"/>
                                        </p:tgtEl>
                                      </p:cBhvr>
                                    </p:animEffect>
                                  </p:childTnLst>
                                </p:cTn>
                              </p:par>
                              <p:par>
                                <p:cTn id="158" presetID="21" presetClass="entr" presetSubtype="1" fill="hold" grpId="0" nodeType="withEffect">
                                  <p:stCondLst>
                                    <p:cond delay="0"/>
                                  </p:stCondLst>
                                  <p:childTnLst>
                                    <p:set>
                                      <p:cBhvr>
                                        <p:cTn id="159" dur="1" fill="hold">
                                          <p:stCondLst>
                                            <p:cond delay="0"/>
                                          </p:stCondLst>
                                        </p:cTn>
                                        <p:tgtEl>
                                          <p:spTgt spid="195"/>
                                        </p:tgtEl>
                                        <p:attrNameLst>
                                          <p:attrName>style.visibility</p:attrName>
                                        </p:attrNameLst>
                                      </p:cBhvr>
                                      <p:to>
                                        <p:strVal val="visible"/>
                                      </p:to>
                                    </p:set>
                                    <p:animEffect transition="in" filter="wheel(1)">
                                      <p:cBhvr>
                                        <p:cTn id="160" dur="2000"/>
                                        <p:tgtEl>
                                          <p:spTgt spid="195"/>
                                        </p:tgtEl>
                                      </p:cBhvr>
                                    </p:animEffect>
                                  </p:childTnLst>
                                </p:cTn>
                              </p:par>
                              <p:par>
                                <p:cTn id="161" presetID="21" presetClass="entr" presetSubtype="1" fill="hold" nodeType="withEffect">
                                  <p:stCondLst>
                                    <p:cond delay="0"/>
                                  </p:stCondLst>
                                  <p:childTnLst>
                                    <p:set>
                                      <p:cBhvr>
                                        <p:cTn id="162" dur="1" fill="hold">
                                          <p:stCondLst>
                                            <p:cond delay="0"/>
                                          </p:stCondLst>
                                        </p:cTn>
                                        <p:tgtEl>
                                          <p:spTgt spid="196"/>
                                        </p:tgtEl>
                                        <p:attrNameLst>
                                          <p:attrName>style.visibility</p:attrName>
                                        </p:attrNameLst>
                                      </p:cBhvr>
                                      <p:to>
                                        <p:strVal val="visible"/>
                                      </p:to>
                                    </p:set>
                                    <p:animEffect transition="in" filter="wheel(1)">
                                      <p:cBhvr>
                                        <p:cTn id="163" dur="2000"/>
                                        <p:tgtEl>
                                          <p:spTgt spid="196"/>
                                        </p:tgtEl>
                                      </p:cBhvr>
                                    </p:animEffect>
                                  </p:childTnLst>
                                </p:cTn>
                              </p:par>
                              <p:par>
                                <p:cTn id="164" presetID="21" presetClass="entr" presetSubtype="1" fill="hold" grpId="0" nodeType="withEffect">
                                  <p:stCondLst>
                                    <p:cond delay="0"/>
                                  </p:stCondLst>
                                  <p:childTnLst>
                                    <p:set>
                                      <p:cBhvr>
                                        <p:cTn id="165" dur="1" fill="hold">
                                          <p:stCondLst>
                                            <p:cond delay="0"/>
                                          </p:stCondLst>
                                        </p:cTn>
                                        <p:tgtEl>
                                          <p:spTgt spid="198"/>
                                        </p:tgtEl>
                                        <p:attrNameLst>
                                          <p:attrName>style.visibility</p:attrName>
                                        </p:attrNameLst>
                                      </p:cBhvr>
                                      <p:to>
                                        <p:strVal val="visible"/>
                                      </p:to>
                                    </p:set>
                                    <p:animEffect transition="in" filter="wheel(1)">
                                      <p:cBhvr>
                                        <p:cTn id="166" dur="2000"/>
                                        <p:tgtEl>
                                          <p:spTgt spid="198"/>
                                        </p:tgtEl>
                                      </p:cBhvr>
                                    </p:animEffect>
                                  </p:childTnLst>
                                </p:cTn>
                              </p:par>
                              <p:par>
                                <p:cTn id="167" presetID="21" presetClass="entr" presetSubtype="1" fill="hold" grpId="0" nodeType="withEffect">
                                  <p:stCondLst>
                                    <p:cond delay="0"/>
                                  </p:stCondLst>
                                  <p:childTnLst>
                                    <p:set>
                                      <p:cBhvr>
                                        <p:cTn id="168" dur="1" fill="hold">
                                          <p:stCondLst>
                                            <p:cond delay="0"/>
                                          </p:stCondLst>
                                        </p:cTn>
                                        <p:tgtEl>
                                          <p:spTgt spid="199"/>
                                        </p:tgtEl>
                                        <p:attrNameLst>
                                          <p:attrName>style.visibility</p:attrName>
                                        </p:attrNameLst>
                                      </p:cBhvr>
                                      <p:to>
                                        <p:strVal val="visible"/>
                                      </p:to>
                                    </p:set>
                                    <p:animEffect transition="in" filter="wheel(1)">
                                      <p:cBhvr>
                                        <p:cTn id="169" dur="2000"/>
                                        <p:tgtEl>
                                          <p:spTgt spid="199"/>
                                        </p:tgtEl>
                                      </p:cBhvr>
                                    </p:animEffect>
                                  </p:childTnLst>
                                </p:cTn>
                              </p:par>
                              <p:par>
                                <p:cTn id="170" presetID="21" presetClass="entr" presetSubtype="1" fill="hold" grpId="0" nodeType="withEffect">
                                  <p:stCondLst>
                                    <p:cond delay="0"/>
                                  </p:stCondLst>
                                  <p:childTnLst>
                                    <p:set>
                                      <p:cBhvr>
                                        <p:cTn id="171" dur="1" fill="hold">
                                          <p:stCondLst>
                                            <p:cond delay="0"/>
                                          </p:stCondLst>
                                        </p:cTn>
                                        <p:tgtEl>
                                          <p:spTgt spid="213"/>
                                        </p:tgtEl>
                                        <p:attrNameLst>
                                          <p:attrName>style.visibility</p:attrName>
                                        </p:attrNameLst>
                                      </p:cBhvr>
                                      <p:to>
                                        <p:strVal val="visible"/>
                                      </p:to>
                                    </p:set>
                                    <p:animEffect transition="in" filter="wheel(1)">
                                      <p:cBhvr>
                                        <p:cTn id="172" dur="2000"/>
                                        <p:tgtEl>
                                          <p:spTgt spid="213"/>
                                        </p:tgtEl>
                                      </p:cBhvr>
                                    </p:animEffect>
                                  </p:childTnLst>
                                </p:cTn>
                              </p:par>
                              <p:par>
                                <p:cTn id="173" presetID="21" presetClass="entr" presetSubtype="1" fill="hold" nodeType="withEffect">
                                  <p:stCondLst>
                                    <p:cond delay="0"/>
                                  </p:stCondLst>
                                  <p:childTnLst>
                                    <p:set>
                                      <p:cBhvr>
                                        <p:cTn id="174" dur="1" fill="hold">
                                          <p:stCondLst>
                                            <p:cond delay="0"/>
                                          </p:stCondLst>
                                        </p:cTn>
                                        <p:tgtEl>
                                          <p:spTgt spid="222"/>
                                        </p:tgtEl>
                                        <p:attrNameLst>
                                          <p:attrName>style.visibility</p:attrName>
                                        </p:attrNameLst>
                                      </p:cBhvr>
                                      <p:to>
                                        <p:strVal val="visible"/>
                                      </p:to>
                                    </p:set>
                                    <p:animEffect transition="in" filter="wheel(1)">
                                      <p:cBhvr>
                                        <p:cTn id="175" dur="2000"/>
                                        <p:tgtEl>
                                          <p:spTgt spid="222"/>
                                        </p:tgtEl>
                                      </p:cBhvr>
                                    </p:animEffect>
                                  </p:childTnLst>
                                </p:cTn>
                              </p:par>
                              <p:par>
                                <p:cTn id="176" presetID="21" presetClass="entr" presetSubtype="1" fill="hold" grpId="0" nodeType="withEffect">
                                  <p:stCondLst>
                                    <p:cond delay="0"/>
                                  </p:stCondLst>
                                  <p:childTnLst>
                                    <p:set>
                                      <p:cBhvr>
                                        <p:cTn id="177" dur="1" fill="hold">
                                          <p:stCondLst>
                                            <p:cond delay="0"/>
                                          </p:stCondLst>
                                        </p:cTn>
                                        <p:tgtEl>
                                          <p:spTgt spid="231"/>
                                        </p:tgtEl>
                                        <p:attrNameLst>
                                          <p:attrName>style.visibility</p:attrName>
                                        </p:attrNameLst>
                                      </p:cBhvr>
                                      <p:to>
                                        <p:strVal val="visible"/>
                                      </p:to>
                                    </p:set>
                                    <p:animEffect transition="in" filter="wheel(1)">
                                      <p:cBhvr>
                                        <p:cTn id="178" dur="2000"/>
                                        <p:tgtEl>
                                          <p:spTgt spid="231"/>
                                        </p:tgtEl>
                                      </p:cBhvr>
                                    </p:animEffect>
                                  </p:childTnLst>
                                </p:cTn>
                              </p:par>
                              <p:par>
                                <p:cTn id="179" presetID="21" presetClass="entr" presetSubtype="1" fill="hold" grpId="0" nodeType="withEffect">
                                  <p:stCondLst>
                                    <p:cond delay="0"/>
                                  </p:stCondLst>
                                  <p:childTnLst>
                                    <p:set>
                                      <p:cBhvr>
                                        <p:cTn id="180" dur="1" fill="hold">
                                          <p:stCondLst>
                                            <p:cond delay="0"/>
                                          </p:stCondLst>
                                        </p:cTn>
                                        <p:tgtEl>
                                          <p:spTgt spid="232"/>
                                        </p:tgtEl>
                                        <p:attrNameLst>
                                          <p:attrName>style.visibility</p:attrName>
                                        </p:attrNameLst>
                                      </p:cBhvr>
                                      <p:to>
                                        <p:strVal val="visible"/>
                                      </p:to>
                                    </p:set>
                                    <p:animEffect transition="in" filter="wheel(1)">
                                      <p:cBhvr>
                                        <p:cTn id="181" dur="2000"/>
                                        <p:tgtEl>
                                          <p:spTgt spid="232"/>
                                        </p:tgtEl>
                                      </p:cBhvr>
                                    </p:animEffect>
                                  </p:childTnLst>
                                </p:cTn>
                              </p:par>
                              <p:par>
                                <p:cTn id="182" presetID="21" presetClass="entr" presetSubtype="1" fill="hold" nodeType="withEffect">
                                  <p:stCondLst>
                                    <p:cond delay="0"/>
                                  </p:stCondLst>
                                  <p:childTnLst>
                                    <p:set>
                                      <p:cBhvr>
                                        <p:cTn id="183" dur="1" fill="hold">
                                          <p:stCondLst>
                                            <p:cond delay="0"/>
                                          </p:stCondLst>
                                        </p:cTn>
                                        <p:tgtEl>
                                          <p:spTgt spid="234"/>
                                        </p:tgtEl>
                                        <p:attrNameLst>
                                          <p:attrName>style.visibility</p:attrName>
                                        </p:attrNameLst>
                                      </p:cBhvr>
                                      <p:to>
                                        <p:strVal val="visible"/>
                                      </p:to>
                                    </p:set>
                                    <p:animEffect transition="in" filter="wheel(1)">
                                      <p:cBhvr>
                                        <p:cTn id="184" dur="2000"/>
                                        <p:tgtEl>
                                          <p:spTgt spid="234"/>
                                        </p:tgtEl>
                                      </p:cBhvr>
                                    </p:animEffect>
                                  </p:childTnLst>
                                </p:cTn>
                              </p:par>
                              <p:par>
                                <p:cTn id="185" presetID="21" presetClass="entr" presetSubtype="1" fill="hold" nodeType="withEffect">
                                  <p:stCondLst>
                                    <p:cond delay="0"/>
                                  </p:stCondLst>
                                  <p:childTnLst>
                                    <p:set>
                                      <p:cBhvr>
                                        <p:cTn id="186" dur="1" fill="hold">
                                          <p:stCondLst>
                                            <p:cond delay="0"/>
                                          </p:stCondLst>
                                        </p:cTn>
                                        <p:tgtEl>
                                          <p:spTgt spid="236"/>
                                        </p:tgtEl>
                                        <p:attrNameLst>
                                          <p:attrName>style.visibility</p:attrName>
                                        </p:attrNameLst>
                                      </p:cBhvr>
                                      <p:to>
                                        <p:strVal val="visible"/>
                                      </p:to>
                                    </p:set>
                                    <p:animEffect transition="in" filter="wheel(1)">
                                      <p:cBhvr>
                                        <p:cTn id="187" dur="2000"/>
                                        <p:tgtEl>
                                          <p:spTgt spid="236"/>
                                        </p:tgtEl>
                                      </p:cBhvr>
                                    </p:animEffect>
                                  </p:childTnLst>
                                </p:cTn>
                              </p:par>
                              <p:par>
                                <p:cTn id="188" presetID="21" presetClass="entr" presetSubtype="1" fill="hold" grpId="0" nodeType="withEffect">
                                  <p:stCondLst>
                                    <p:cond delay="0"/>
                                  </p:stCondLst>
                                  <p:childTnLst>
                                    <p:set>
                                      <p:cBhvr>
                                        <p:cTn id="189" dur="1" fill="hold">
                                          <p:stCondLst>
                                            <p:cond delay="0"/>
                                          </p:stCondLst>
                                        </p:cTn>
                                        <p:tgtEl>
                                          <p:spTgt spid="237"/>
                                        </p:tgtEl>
                                        <p:attrNameLst>
                                          <p:attrName>style.visibility</p:attrName>
                                        </p:attrNameLst>
                                      </p:cBhvr>
                                      <p:to>
                                        <p:strVal val="visible"/>
                                      </p:to>
                                    </p:set>
                                    <p:animEffect transition="in" filter="wheel(1)">
                                      <p:cBhvr>
                                        <p:cTn id="190" dur="2000"/>
                                        <p:tgtEl>
                                          <p:spTgt spid="237"/>
                                        </p:tgtEl>
                                      </p:cBhvr>
                                    </p:animEffect>
                                  </p:childTnLst>
                                </p:cTn>
                              </p:par>
                              <p:par>
                                <p:cTn id="191" presetID="21" presetClass="entr" presetSubtype="1" fill="hold" grpId="0" nodeType="withEffect">
                                  <p:stCondLst>
                                    <p:cond delay="0"/>
                                  </p:stCondLst>
                                  <p:childTnLst>
                                    <p:set>
                                      <p:cBhvr>
                                        <p:cTn id="192" dur="1" fill="hold">
                                          <p:stCondLst>
                                            <p:cond delay="0"/>
                                          </p:stCondLst>
                                        </p:cTn>
                                        <p:tgtEl>
                                          <p:spTgt spid="240"/>
                                        </p:tgtEl>
                                        <p:attrNameLst>
                                          <p:attrName>style.visibility</p:attrName>
                                        </p:attrNameLst>
                                      </p:cBhvr>
                                      <p:to>
                                        <p:strVal val="visible"/>
                                      </p:to>
                                    </p:set>
                                    <p:animEffect transition="in" filter="wheel(1)">
                                      <p:cBhvr>
                                        <p:cTn id="193" dur="2000"/>
                                        <p:tgtEl>
                                          <p:spTgt spid="240"/>
                                        </p:tgtEl>
                                      </p:cBhvr>
                                    </p:animEffect>
                                  </p:childTnLst>
                                </p:cTn>
                              </p:par>
                              <p:par>
                                <p:cTn id="194" presetID="21" presetClass="entr" presetSubtype="1" fill="hold" grpId="0" nodeType="withEffect">
                                  <p:stCondLst>
                                    <p:cond delay="0"/>
                                  </p:stCondLst>
                                  <p:childTnLst>
                                    <p:set>
                                      <p:cBhvr>
                                        <p:cTn id="195" dur="1" fill="hold">
                                          <p:stCondLst>
                                            <p:cond delay="0"/>
                                          </p:stCondLst>
                                        </p:cTn>
                                        <p:tgtEl>
                                          <p:spTgt spid="241"/>
                                        </p:tgtEl>
                                        <p:attrNameLst>
                                          <p:attrName>style.visibility</p:attrName>
                                        </p:attrNameLst>
                                      </p:cBhvr>
                                      <p:to>
                                        <p:strVal val="visible"/>
                                      </p:to>
                                    </p:set>
                                    <p:animEffect transition="in" filter="wheel(1)">
                                      <p:cBhvr>
                                        <p:cTn id="196" dur="2000"/>
                                        <p:tgtEl>
                                          <p:spTgt spid="241"/>
                                        </p:tgtEl>
                                      </p:cBhvr>
                                    </p:animEffect>
                                  </p:childTnLst>
                                </p:cTn>
                              </p:par>
                              <p:par>
                                <p:cTn id="197" presetID="21" presetClass="entr" presetSubtype="1" fill="hold" nodeType="withEffect">
                                  <p:stCondLst>
                                    <p:cond delay="0"/>
                                  </p:stCondLst>
                                  <p:childTnLst>
                                    <p:set>
                                      <p:cBhvr>
                                        <p:cTn id="198" dur="1" fill="hold">
                                          <p:stCondLst>
                                            <p:cond delay="0"/>
                                          </p:stCondLst>
                                        </p:cTn>
                                        <p:tgtEl>
                                          <p:spTgt spid="249"/>
                                        </p:tgtEl>
                                        <p:attrNameLst>
                                          <p:attrName>style.visibility</p:attrName>
                                        </p:attrNameLst>
                                      </p:cBhvr>
                                      <p:to>
                                        <p:strVal val="visible"/>
                                      </p:to>
                                    </p:set>
                                    <p:animEffect transition="in" filter="wheel(1)">
                                      <p:cBhvr>
                                        <p:cTn id="199" dur="2000"/>
                                        <p:tgtEl>
                                          <p:spTgt spid="249"/>
                                        </p:tgtEl>
                                      </p:cBhvr>
                                    </p:animEffect>
                                  </p:childTnLst>
                                </p:cTn>
                              </p:par>
                              <p:par>
                                <p:cTn id="200" presetID="21" presetClass="entr" presetSubtype="1" fill="hold" nodeType="withEffect">
                                  <p:stCondLst>
                                    <p:cond delay="0"/>
                                  </p:stCondLst>
                                  <p:childTnLst>
                                    <p:set>
                                      <p:cBhvr>
                                        <p:cTn id="201" dur="1" fill="hold">
                                          <p:stCondLst>
                                            <p:cond delay="0"/>
                                          </p:stCondLst>
                                        </p:cTn>
                                        <p:tgtEl>
                                          <p:spTgt spid="270"/>
                                        </p:tgtEl>
                                        <p:attrNameLst>
                                          <p:attrName>style.visibility</p:attrName>
                                        </p:attrNameLst>
                                      </p:cBhvr>
                                      <p:to>
                                        <p:strVal val="visible"/>
                                      </p:to>
                                    </p:set>
                                    <p:animEffect transition="in" filter="wheel(1)">
                                      <p:cBhvr>
                                        <p:cTn id="202" dur="2000"/>
                                        <p:tgtEl>
                                          <p:spTgt spid="270"/>
                                        </p:tgtEl>
                                      </p:cBhvr>
                                    </p:animEffect>
                                  </p:childTnLst>
                                </p:cTn>
                              </p:par>
                              <p:par>
                                <p:cTn id="203" presetID="21" presetClass="entr" presetSubtype="1" fill="hold" nodeType="withEffect">
                                  <p:stCondLst>
                                    <p:cond delay="0"/>
                                  </p:stCondLst>
                                  <p:childTnLst>
                                    <p:set>
                                      <p:cBhvr>
                                        <p:cTn id="204" dur="1" fill="hold">
                                          <p:stCondLst>
                                            <p:cond delay="0"/>
                                          </p:stCondLst>
                                        </p:cTn>
                                        <p:tgtEl>
                                          <p:spTgt spid="273"/>
                                        </p:tgtEl>
                                        <p:attrNameLst>
                                          <p:attrName>style.visibility</p:attrName>
                                        </p:attrNameLst>
                                      </p:cBhvr>
                                      <p:to>
                                        <p:strVal val="visible"/>
                                      </p:to>
                                    </p:set>
                                    <p:animEffect transition="in" filter="wheel(1)">
                                      <p:cBhvr>
                                        <p:cTn id="205" dur="2000"/>
                                        <p:tgtEl>
                                          <p:spTgt spid="273"/>
                                        </p:tgtEl>
                                      </p:cBhvr>
                                    </p:animEffect>
                                  </p:childTnLst>
                                </p:cTn>
                              </p:par>
                              <p:par>
                                <p:cTn id="206" presetID="21" presetClass="entr" presetSubtype="1" fill="hold" grpId="0" nodeType="withEffect">
                                  <p:stCondLst>
                                    <p:cond delay="0"/>
                                  </p:stCondLst>
                                  <p:childTnLst>
                                    <p:set>
                                      <p:cBhvr>
                                        <p:cTn id="207" dur="1" fill="hold">
                                          <p:stCondLst>
                                            <p:cond delay="0"/>
                                          </p:stCondLst>
                                        </p:cTn>
                                        <p:tgtEl>
                                          <p:spTgt spid="277"/>
                                        </p:tgtEl>
                                        <p:attrNameLst>
                                          <p:attrName>style.visibility</p:attrName>
                                        </p:attrNameLst>
                                      </p:cBhvr>
                                      <p:to>
                                        <p:strVal val="visible"/>
                                      </p:to>
                                    </p:set>
                                    <p:animEffect transition="in" filter="wheel(1)">
                                      <p:cBhvr>
                                        <p:cTn id="208" dur="2000"/>
                                        <p:tgtEl>
                                          <p:spTgt spid="277"/>
                                        </p:tgtEl>
                                      </p:cBhvr>
                                    </p:animEffect>
                                  </p:childTnLst>
                                </p:cTn>
                              </p:par>
                              <p:par>
                                <p:cTn id="209" presetID="21" presetClass="entr" presetSubtype="1" fill="hold" nodeType="withEffect">
                                  <p:stCondLst>
                                    <p:cond delay="0"/>
                                  </p:stCondLst>
                                  <p:childTnLst>
                                    <p:set>
                                      <p:cBhvr>
                                        <p:cTn id="210" dur="1" fill="hold">
                                          <p:stCondLst>
                                            <p:cond delay="0"/>
                                          </p:stCondLst>
                                        </p:cTn>
                                        <p:tgtEl>
                                          <p:spTgt spid="278"/>
                                        </p:tgtEl>
                                        <p:attrNameLst>
                                          <p:attrName>style.visibility</p:attrName>
                                        </p:attrNameLst>
                                      </p:cBhvr>
                                      <p:to>
                                        <p:strVal val="visible"/>
                                      </p:to>
                                    </p:set>
                                    <p:animEffect transition="in" filter="wheel(1)">
                                      <p:cBhvr>
                                        <p:cTn id="211" dur="2000"/>
                                        <p:tgtEl>
                                          <p:spTgt spid="278"/>
                                        </p:tgtEl>
                                      </p:cBhvr>
                                    </p:animEffect>
                                  </p:childTnLst>
                                </p:cTn>
                              </p:par>
                              <p:par>
                                <p:cTn id="212" presetID="21" presetClass="entr" presetSubtype="1" fill="hold" grpId="0" nodeType="withEffect">
                                  <p:stCondLst>
                                    <p:cond delay="0"/>
                                  </p:stCondLst>
                                  <p:childTnLst>
                                    <p:set>
                                      <p:cBhvr>
                                        <p:cTn id="213" dur="1" fill="hold">
                                          <p:stCondLst>
                                            <p:cond delay="0"/>
                                          </p:stCondLst>
                                        </p:cTn>
                                        <p:tgtEl>
                                          <p:spTgt spid="279"/>
                                        </p:tgtEl>
                                        <p:attrNameLst>
                                          <p:attrName>style.visibility</p:attrName>
                                        </p:attrNameLst>
                                      </p:cBhvr>
                                      <p:to>
                                        <p:strVal val="visible"/>
                                      </p:to>
                                    </p:set>
                                    <p:animEffect transition="in" filter="wheel(1)">
                                      <p:cBhvr>
                                        <p:cTn id="214" dur="2000"/>
                                        <p:tgtEl>
                                          <p:spTgt spid="279"/>
                                        </p:tgtEl>
                                      </p:cBhvr>
                                    </p:animEffect>
                                  </p:childTnLst>
                                </p:cTn>
                              </p:par>
                              <p:par>
                                <p:cTn id="215" presetID="21" presetClass="entr" presetSubtype="1" fill="hold" grpId="0" nodeType="withEffect">
                                  <p:stCondLst>
                                    <p:cond delay="0"/>
                                  </p:stCondLst>
                                  <p:childTnLst>
                                    <p:set>
                                      <p:cBhvr>
                                        <p:cTn id="216" dur="1" fill="hold">
                                          <p:stCondLst>
                                            <p:cond delay="0"/>
                                          </p:stCondLst>
                                        </p:cTn>
                                        <p:tgtEl>
                                          <p:spTgt spid="280"/>
                                        </p:tgtEl>
                                        <p:attrNameLst>
                                          <p:attrName>style.visibility</p:attrName>
                                        </p:attrNameLst>
                                      </p:cBhvr>
                                      <p:to>
                                        <p:strVal val="visible"/>
                                      </p:to>
                                    </p:set>
                                    <p:animEffect transition="in" filter="wheel(1)">
                                      <p:cBhvr>
                                        <p:cTn id="217" dur="2000"/>
                                        <p:tgtEl>
                                          <p:spTgt spid="280"/>
                                        </p:tgtEl>
                                      </p:cBhvr>
                                    </p:animEffect>
                                  </p:childTnLst>
                                </p:cTn>
                              </p:par>
                              <p:par>
                                <p:cTn id="218" presetID="21" presetClass="entr" presetSubtype="1" fill="hold" grpId="0" nodeType="withEffect">
                                  <p:stCondLst>
                                    <p:cond delay="0"/>
                                  </p:stCondLst>
                                  <p:childTnLst>
                                    <p:set>
                                      <p:cBhvr>
                                        <p:cTn id="219" dur="1" fill="hold">
                                          <p:stCondLst>
                                            <p:cond delay="0"/>
                                          </p:stCondLst>
                                        </p:cTn>
                                        <p:tgtEl>
                                          <p:spTgt spid="281"/>
                                        </p:tgtEl>
                                        <p:attrNameLst>
                                          <p:attrName>style.visibility</p:attrName>
                                        </p:attrNameLst>
                                      </p:cBhvr>
                                      <p:to>
                                        <p:strVal val="visible"/>
                                      </p:to>
                                    </p:set>
                                    <p:animEffect transition="in" filter="wheel(1)">
                                      <p:cBhvr>
                                        <p:cTn id="220" dur="2000"/>
                                        <p:tgtEl>
                                          <p:spTgt spid="281"/>
                                        </p:tgtEl>
                                      </p:cBhvr>
                                    </p:animEffect>
                                  </p:childTnLst>
                                </p:cTn>
                              </p:par>
                              <p:par>
                                <p:cTn id="221" presetID="21" presetClass="entr" presetSubtype="1" fill="hold" nodeType="withEffect">
                                  <p:stCondLst>
                                    <p:cond delay="0"/>
                                  </p:stCondLst>
                                  <p:childTnLst>
                                    <p:set>
                                      <p:cBhvr>
                                        <p:cTn id="222" dur="1" fill="hold">
                                          <p:stCondLst>
                                            <p:cond delay="0"/>
                                          </p:stCondLst>
                                        </p:cTn>
                                        <p:tgtEl>
                                          <p:spTgt spid="312"/>
                                        </p:tgtEl>
                                        <p:attrNameLst>
                                          <p:attrName>style.visibility</p:attrName>
                                        </p:attrNameLst>
                                      </p:cBhvr>
                                      <p:to>
                                        <p:strVal val="visible"/>
                                      </p:to>
                                    </p:set>
                                    <p:animEffect transition="in" filter="wheel(1)">
                                      <p:cBhvr>
                                        <p:cTn id="223" dur="2000"/>
                                        <p:tgtEl>
                                          <p:spTgt spid="312"/>
                                        </p:tgtEl>
                                      </p:cBhvr>
                                    </p:animEffect>
                                  </p:childTnLst>
                                </p:cTn>
                              </p:par>
                              <p:par>
                                <p:cTn id="224" presetID="21" presetClass="entr" presetSubtype="1" fill="hold" grpId="0" nodeType="withEffect">
                                  <p:stCondLst>
                                    <p:cond delay="0"/>
                                  </p:stCondLst>
                                  <p:childTnLst>
                                    <p:set>
                                      <p:cBhvr>
                                        <p:cTn id="225" dur="1" fill="hold">
                                          <p:stCondLst>
                                            <p:cond delay="0"/>
                                          </p:stCondLst>
                                        </p:cTn>
                                        <p:tgtEl>
                                          <p:spTgt spid="282"/>
                                        </p:tgtEl>
                                        <p:attrNameLst>
                                          <p:attrName>style.visibility</p:attrName>
                                        </p:attrNameLst>
                                      </p:cBhvr>
                                      <p:to>
                                        <p:strVal val="visible"/>
                                      </p:to>
                                    </p:set>
                                    <p:animEffect transition="in" filter="wheel(1)">
                                      <p:cBhvr>
                                        <p:cTn id="226" dur="2000"/>
                                        <p:tgtEl>
                                          <p:spTgt spid="282"/>
                                        </p:tgtEl>
                                      </p:cBhvr>
                                    </p:animEffect>
                                  </p:childTnLst>
                                </p:cTn>
                              </p:par>
                              <p:par>
                                <p:cTn id="227" presetID="21" presetClass="entr" presetSubtype="1" fill="hold" grpId="0" nodeType="withEffect">
                                  <p:stCondLst>
                                    <p:cond delay="0"/>
                                  </p:stCondLst>
                                  <p:childTnLst>
                                    <p:set>
                                      <p:cBhvr>
                                        <p:cTn id="228" dur="1" fill="hold">
                                          <p:stCondLst>
                                            <p:cond delay="0"/>
                                          </p:stCondLst>
                                        </p:cTn>
                                        <p:tgtEl>
                                          <p:spTgt spid="283"/>
                                        </p:tgtEl>
                                        <p:attrNameLst>
                                          <p:attrName>style.visibility</p:attrName>
                                        </p:attrNameLst>
                                      </p:cBhvr>
                                      <p:to>
                                        <p:strVal val="visible"/>
                                      </p:to>
                                    </p:set>
                                    <p:animEffect transition="in" filter="wheel(1)">
                                      <p:cBhvr>
                                        <p:cTn id="229" dur="2000"/>
                                        <p:tgtEl>
                                          <p:spTgt spid="283"/>
                                        </p:tgtEl>
                                      </p:cBhvr>
                                    </p:animEffect>
                                  </p:childTnLst>
                                </p:cTn>
                              </p:par>
                              <p:par>
                                <p:cTn id="230" presetID="21" presetClass="entr" presetSubtype="1" fill="hold" grpId="0" nodeType="withEffect">
                                  <p:stCondLst>
                                    <p:cond delay="0"/>
                                  </p:stCondLst>
                                  <p:childTnLst>
                                    <p:set>
                                      <p:cBhvr>
                                        <p:cTn id="231" dur="1" fill="hold">
                                          <p:stCondLst>
                                            <p:cond delay="0"/>
                                          </p:stCondLst>
                                        </p:cTn>
                                        <p:tgtEl>
                                          <p:spTgt spid="285"/>
                                        </p:tgtEl>
                                        <p:attrNameLst>
                                          <p:attrName>style.visibility</p:attrName>
                                        </p:attrNameLst>
                                      </p:cBhvr>
                                      <p:to>
                                        <p:strVal val="visible"/>
                                      </p:to>
                                    </p:set>
                                    <p:animEffect transition="in" filter="wheel(1)">
                                      <p:cBhvr>
                                        <p:cTn id="232" dur="2000"/>
                                        <p:tgtEl>
                                          <p:spTgt spid="285"/>
                                        </p:tgtEl>
                                      </p:cBhvr>
                                    </p:animEffect>
                                  </p:childTnLst>
                                </p:cTn>
                              </p:par>
                              <p:par>
                                <p:cTn id="233" presetID="21" presetClass="entr" presetSubtype="1" fill="hold" grpId="0" nodeType="withEffect">
                                  <p:stCondLst>
                                    <p:cond delay="0"/>
                                  </p:stCondLst>
                                  <p:childTnLst>
                                    <p:set>
                                      <p:cBhvr>
                                        <p:cTn id="234" dur="1" fill="hold">
                                          <p:stCondLst>
                                            <p:cond delay="0"/>
                                          </p:stCondLst>
                                        </p:cTn>
                                        <p:tgtEl>
                                          <p:spTgt spid="286"/>
                                        </p:tgtEl>
                                        <p:attrNameLst>
                                          <p:attrName>style.visibility</p:attrName>
                                        </p:attrNameLst>
                                      </p:cBhvr>
                                      <p:to>
                                        <p:strVal val="visible"/>
                                      </p:to>
                                    </p:set>
                                    <p:animEffect transition="in" filter="wheel(1)">
                                      <p:cBhvr>
                                        <p:cTn id="235" dur="2000"/>
                                        <p:tgtEl>
                                          <p:spTgt spid="286"/>
                                        </p:tgtEl>
                                      </p:cBhvr>
                                    </p:animEffect>
                                  </p:childTnLst>
                                </p:cTn>
                              </p:par>
                              <p:par>
                                <p:cTn id="236" presetID="21" presetClass="entr" presetSubtype="1" fill="hold" nodeType="withEffect">
                                  <p:stCondLst>
                                    <p:cond delay="0"/>
                                  </p:stCondLst>
                                  <p:childTnLst>
                                    <p:set>
                                      <p:cBhvr>
                                        <p:cTn id="237" dur="1" fill="hold">
                                          <p:stCondLst>
                                            <p:cond delay="0"/>
                                          </p:stCondLst>
                                        </p:cTn>
                                        <p:tgtEl>
                                          <p:spTgt spid="288"/>
                                        </p:tgtEl>
                                        <p:attrNameLst>
                                          <p:attrName>style.visibility</p:attrName>
                                        </p:attrNameLst>
                                      </p:cBhvr>
                                      <p:to>
                                        <p:strVal val="visible"/>
                                      </p:to>
                                    </p:set>
                                    <p:animEffect transition="in" filter="wheel(1)">
                                      <p:cBhvr>
                                        <p:cTn id="238" dur="2000"/>
                                        <p:tgtEl>
                                          <p:spTgt spid="288"/>
                                        </p:tgtEl>
                                      </p:cBhvr>
                                    </p:animEffect>
                                  </p:childTnLst>
                                </p:cTn>
                              </p:par>
                              <p:par>
                                <p:cTn id="239" presetID="21" presetClass="entr" presetSubtype="1" fill="hold" nodeType="withEffect">
                                  <p:stCondLst>
                                    <p:cond delay="0"/>
                                  </p:stCondLst>
                                  <p:childTnLst>
                                    <p:set>
                                      <p:cBhvr>
                                        <p:cTn id="240" dur="1" fill="hold">
                                          <p:stCondLst>
                                            <p:cond delay="0"/>
                                          </p:stCondLst>
                                        </p:cTn>
                                        <p:tgtEl>
                                          <p:spTgt spid="295"/>
                                        </p:tgtEl>
                                        <p:attrNameLst>
                                          <p:attrName>style.visibility</p:attrName>
                                        </p:attrNameLst>
                                      </p:cBhvr>
                                      <p:to>
                                        <p:strVal val="visible"/>
                                      </p:to>
                                    </p:set>
                                    <p:animEffect transition="in" filter="wheel(1)">
                                      <p:cBhvr>
                                        <p:cTn id="241" dur="2000"/>
                                        <p:tgtEl>
                                          <p:spTgt spid="295"/>
                                        </p:tgtEl>
                                      </p:cBhvr>
                                    </p:animEffect>
                                  </p:childTnLst>
                                </p:cTn>
                              </p:par>
                              <p:par>
                                <p:cTn id="242" presetID="21" presetClass="entr" presetSubtype="1" fill="hold" grpId="0" nodeType="withEffect">
                                  <p:stCondLst>
                                    <p:cond delay="0"/>
                                  </p:stCondLst>
                                  <p:childTnLst>
                                    <p:set>
                                      <p:cBhvr>
                                        <p:cTn id="243" dur="1" fill="hold">
                                          <p:stCondLst>
                                            <p:cond delay="0"/>
                                          </p:stCondLst>
                                        </p:cTn>
                                        <p:tgtEl>
                                          <p:spTgt spid="297"/>
                                        </p:tgtEl>
                                        <p:attrNameLst>
                                          <p:attrName>style.visibility</p:attrName>
                                        </p:attrNameLst>
                                      </p:cBhvr>
                                      <p:to>
                                        <p:strVal val="visible"/>
                                      </p:to>
                                    </p:set>
                                    <p:animEffect transition="in" filter="wheel(1)">
                                      <p:cBhvr>
                                        <p:cTn id="244" dur="2000"/>
                                        <p:tgtEl>
                                          <p:spTgt spid="297"/>
                                        </p:tgtEl>
                                      </p:cBhvr>
                                    </p:animEffect>
                                  </p:childTnLst>
                                </p:cTn>
                              </p:par>
                              <p:par>
                                <p:cTn id="245" presetID="21" presetClass="entr" presetSubtype="1" fill="hold" grpId="0" nodeType="withEffect">
                                  <p:stCondLst>
                                    <p:cond delay="0"/>
                                  </p:stCondLst>
                                  <p:childTnLst>
                                    <p:set>
                                      <p:cBhvr>
                                        <p:cTn id="246" dur="1" fill="hold">
                                          <p:stCondLst>
                                            <p:cond delay="0"/>
                                          </p:stCondLst>
                                        </p:cTn>
                                        <p:tgtEl>
                                          <p:spTgt spid="298"/>
                                        </p:tgtEl>
                                        <p:attrNameLst>
                                          <p:attrName>style.visibility</p:attrName>
                                        </p:attrNameLst>
                                      </p:cBhvr>
                                      <p:to>
                                        <p:strVal val="visible"/>
                                      </p:to>
                                    </p:set>
                                    <p:animEffect transition="in" filter="wheel(1)">
                                      <p:cBhvr>
                                        <p:cTn id="247" dur="2000"/>
                                        <p:tgtEl>
                                          <p:spTgt spid="298"/>
                                        </p:tgtEl>
                                      </p:cBhvr>
                                    </p:animEffect>
                                  </p:childTnLst>
                                </p:cTn>
                              </p:par>
                              <p:par>
                                <p:cTn id="248" presetID="21" presetClass="entr" presetSubtype="1" fill="hold" nodeType="withEffect">
                                  <p:stCondLst>
                                    <p:cond delay="0"/>
                                  </p:stCondLst>
                                  <p:childTnLst>
                                    <p:set>
                                      <p:cBhvr>
                                        <p:cTn id="249" dur="1" fill="hold">
                                          <p:stCondLst>
                                            <p:cond delay="0"/>
                                          </p:stCondLst>
                                        </p:cTn>
                                        <p:tgtEl>
                                          <p:spTgt spid="300"/>
                                        </p:tgtEl>
                                        <p:attrNameLst>
                                          <p:attrName>style.visibility</p:attrName>
                                        </p:attrNameLst>
                                      </p:cBhvr>
                                      <p:to>
                                        <p:strVal val="visible"/>
                                      </p:to>
                                    </p:set>
                                    <p:animEffect transition="in" filter="wheel(1)">
                                      <p:cBhvr>
                                        <p:cTn id="250" dur="2000"/>
                                        <p:tgtEl>
                                          <p:spTgt spid="300"/>
                                        </p:tgtEl>
                                      </p:cBhvr>
                                    </p:animEffect>
                                  </p:childTnLst>
                                </p:cTn>
                              </p:par>
                              <p:par>
                                <p:cTn id="251" presetID="21" presetClass="entr" presetSubtype="1" fill="hold" nodeType="withEffect">
                                  <p:stCondLst>
                                    <p:cond delay="0"/>
                                  </p:stCondLst>
                                  <p:childTnLst>
                                    <p:set>
                                      <p:cBhvr>
                                        <p:cTn id="252" dur="1" fill="hold">
                                          <p:stCondLst>
                                            <p:cond delay="0"/>
                                          </p:stCondLst>
                                        </p:cTn>
                                        <p:tgtEl>
                                          <p:spTgt spid="301"/>
                                        </p:tgtEl>
                                        <p:attrNameLst>
                                          <p:attrName>style.visibility</p:attrName>
                                        </p:attrNameLst>
                                      </p:cBhvr>
                                      <p:to>
                                        <p:strVal val="visible"/>
                                      </p:to>
                                    </p:set>
                                    <p:animEffect transition="in" filter="wheel(1)">
                                      <p:cBhvr>
                                        <p:cTn id="253" dur="2000"/>
                                        <p:tgtEl>
                                          <p:spTgt spid="301"/>
                                        </p:tgtEl>
                                      </p:cBhvr>
                                    </p:animEffect>
                                  </p:childTnLst>
                                </p:cTn>
                              </p:par>
                              <p:par>
                                <p:cTn id="254" presetID="21" presetClass="entr" presetSubtype="1" fill="hold" grpId="0" nodeType="withEffect">
                                  <p:stCondLst>
                                    <p:cond delay="0"/>
                                  </p:stCondLst>
                                  <p:childTnLst>
                                    <p:set>
                                      <p:cBhvr>
                                        <p:cTn id="255" dur="1" fill="hold">
                                          <p:stCondLst>
                                            <p:cond delay="0"/>
                                          </p:stCondLst>
                                        </p:cTn>
                                        <p:tgtEl>
                                          <p:spTgt spid="303"/>
                                        </p:tgtEl>
                                        <p:attrNameLst>
                                          <p:attrName>style.visibility</p:attrName>
                                        </p:attrNameLst>
                                      </p:cBhvr>
                                      <p:to>
                                        <p:strVal val="visible"/>
                                      </p:to>
                                    </p:set>
                                    <p:animEffect transition="in" filter="wheel(1)">
                                      <p:cBhvr>
                                        <p:cTn id="256" dur="2000"/>
                                        <p:tgtEl>
                                          <p:spTgt spid="303"/>
                                        </p:tgtEl>
                                      </p:cBhvr>
                                    </p:animEffect>
                                  </p:childTnLst>
                                </p:cTn>
                              </p:par>
                              <p:par>
                                <p:cTn id="257" presetID="21" presetClass="entr" presetSubtype="1" fill="hold" grpId="0" nodeType="withEffect">
                                  <p:stCondLst>
                                    <p:cond delay="0"/>
                                  </p:stCondLst>
                                  <p:childTnLst>
                                    <p:set>
                                      <p:cBhvr>
                                        <p:cTn id="258" dur="1" fill="hold">
                                          <p:stCondLst>
                                            <p:cond delay="0"/>
                                          </p:stCondLst>
                                        </p:cTn>
                                        <p:tgtEl>
                                          <p:spTgt spid="305"/>
                                        </p:tgtEl>
                                        <p:attrNameLst>
                                          <p:attrName>style.visibility</p:attrName>
                                        </p:attrNameLst>
                                      </p:cBhvr>
                                      <p:to>
                                        <p:strVal val="visible"/>
                                      </p:to>
                                    </p:set>
                                    <p:animEffect transition="in" filter="wheel(1)">
                                      <p:cBhvr>
                                        <p:cTn id="259" dur="2000"/>
                                        <p:tgtEl>
                                          <p:spTgt spid="305"/>
                                        </p:tgtEl>
                                      </p:cBhvr>
                                    </p:animEffect>
                                  </p:childTnLst>
                                </p:cTn>
                              </p:par>
                              <p:par>
                                <p:cTn id="260" presetID="21" presetClass="entr" presetSubtype="1" fill="hold" grpId="0" nodeType="withEffect">
                                  <p:stCondLst>
                                    <p:cond delay="0"/>
                                  </p:stCondLst>
                                  <p:childTnLst>
                                    <p:set>
                                      <p:cBhvr>
                                        <p:cTn id="261" dur="1" fill="hold">
                                          <p:stCondLst>
                                            <p:cond delay="0"/>
                                          </p:stCondLst>
                                        </p:cTn>
                                        <p:tgtEl>
                                          <p:spTgt spid="310"/>
                                        </p:tgtEl>
                                        <p:attrNameLst>
                                          <p:attrName>style.visibility</p:attrName>
                                        </p:attrNameLst>
                                      </p:cBhvr>
                                      <p:to>
                                        <p:strVal val="visible"/>
                                      </p:to>
                                    </p:set>
                                    <p:animEffect transition="in" filter="wheel(1)">
                                      <p:cBhvr>
                                        <p:cTn id="262" dur="2000"/>
                                        <p:tgtEl>
                                          <p:spTgt spid="310"/>
                                        </p:tgtEl>
                                      </p:cBhvr>
                                    </p:animEffect>
                                  </p:childTnLst>
                                </p:cTn>
                              </p:par>
                              <p:par>
                                <p:cTn id="263" presetID="21" presetClass="entr" presetSubtype="1"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wheel(1)">
                                      <p:cBhvr>
                                        <p:cTn id="265" dur="2000"/>
                                        <p:tgtEl>
                                          <p:spTgt spid="99"/>
                                        </p:tgtEl>
                                      </p:cBhvr>
                                    </p:animEffect>
                                  </p:childTnLst>
                                </p:cTn>
                              </p:par>
                              <p:par>
                                <p:cTn id="266" presetID="21" presetClass="entr" presetSubtype="1" fill="hold" nodeType="withEffect">
                                  <p:stCondLst>
                                    <p:cond delay="0"/>
                                  </p:stCondLst>
                                  <p:childTnLst>
                                    <p:set>
                                      <p:cBhvr>
                                        <p:cTn id="267" dur="1" fill="hold">
                                          <p:stCondLst>
                                            <p:cond delay="0"/>
                                          </p:stCondLst>
                                        </p:cTn>
                                        <p:tgtEl>
                                          <p:spTgt spid="100"/>
                                        </p:tgtEl>
                                        <p:attrNameLst>
                                          <p:attrName>style.visibility</p:attrName>
                                        </p:attrNameLst>
                                      </p:cBhvr>
                                      <p:to>
                                        <p:strVal val="visible"/>
                                      </p:to>
                                    </p:set>
                                    <p:animEffect transition="in" filter="wheel(1)">
                                      <p:cBhvr>
                                        <p:cTn id="268" dur="2000"/>
                                        <p:tgtEl>
                                          <p:spTgt spid="100"/>
                                        </p:tgtEl>
                                      </p:cBhvr>
                                    </p:animEffect>
                                  </p:childTnLst>
                                </p:cTn>
                              </p:par>
                              <p:par>
                                <p:cTn id="269" presetID="21" presetClass="entr" presetSubtype="1" fill="hold" nodeType="withEffect">
                                  <p:stCondLst>
                                    <p:cond delay="0"/>
                                  </p:stCondLst>
                                  <p:childTnLst>
                                    <p:set>
                                      <p:cBhvr>
                                        <p:cTn id="270" dur="1" fill="hold">
                                          <p:stCondLst>
                                            <p:cond delay="0"/>
                                          </p:stCondLst>
                                        </p:cTn>
                                        <p:tgtEl>
                                          <p:spTgt spid="101"/>
                                        </p:tgtEl>
                                        <p:attrNameLst>
                                          <p:attrName>style.visibility</p:attrName>
                                        </p:attrNameLst>
                                      </p:cBhvr>
                                      <p:to>
                                        <p:strVal val="visible"/>
                                      </p:to>
                                    </p:set>
                                    <p:animEffect transition="in" filter="wheel(1)">
                                      <p:cBhvr>
                                        <p:cTn id="271" dur="2000"/>
                                        <p:tgtEl>
                                          <p:spTgt spid="101"/>
                                        </p:tgtEl>
                                      </p:cBhvr>
                                    </p:animEffect>
                                  </p:childTnLst>
                                </p:cTn>
                              </p:par>
                              <p:par>
                                <p:cTn id="272" presetID="21" presetClass="entr" presetSubtype="1" fill="hold" nodeType="withEffect">
                                  <p:stCondLst>
                                    <p:cond delay="0"/>
                                  </p:stCondLst>
                                  <p:childTnLst>
                                    <p:set>
                                      <p:cBhvr>
                                        <p:cTn id="273" dur="1" fill="hold">
                                          <p:stCondLst>
                                            <p:cond delay="0"/>
                                          </p:stCondLst>
                                        </p:cTn>
                                        <p:tgtEl>
                                          <p:spTgt spid="102"/>
                                        </p:tgtEl>
                                        <p:attrNameLst>
                                          <p:attrName>style.visibility</p:attrName>
                                        </p:attrNameLst>
                                      </p:cBhvr>
                                      <p:to>
                                        <p:strVal val="visible"/>
                                      </p:to>
                                    </p:set>
                                    <p:animEffect transition="in" filter="wheel(1)">
                                      <p:cBhvr>
                                        <p:cTn id="274" dur="2000"/>
                                        <p:tgtEl>
                                          <p:spTgt spid="102"/>
                                        </p:tgtEl>
                                      </p:cBhvr>
                                    </p:animEffect>
                                  </p:childTnLst>
                                </p:cTn>
                              </p:par>
                              <p:par>
                                <p:cTn id="275" presetID="21" presetClass="entr" presetSubtype="1" fill="hold" grpId="0" nodeType="withEffect">
                                  <p:stCondLst>
                                    <p:cond delay="0"/>
                                  </p:stCondLst>
                                  <p:childTnLst>
                                    <p:set>
                                      <p:cBhvr>
                                        <p:cTn id="276" dur="1" fill="hold">
                                          <p:stCondLst>
                                            <p:cond delay="0"/>
                                          </p:stCondLst>
                                        </p:cTn>
                                        <p:tgtEl>
                                          <p:spTgt spid="105"/>
                                        </p:tgtEl>
                                        <p:attrNameLst>
                                          <p:attrName>style.visibility</p:attrName>
                                        </p:attrNameLst>
                                      </p:cBhvr>
                                      <p:to>
                                        <p:strVal val="visible"/>
                                      </p:to>
                                    </p:set>
                                    <p:animEffect transition="in" filter="wheel(1)">
                                      <p:cBhvr>
                                        <p:cTn id="277" dur="2000"/>
                                        <p:tgtEl>
                                          <p:spTgt spid="105"/>
                                        </p:tgtEl>
                                      </p:cBhvr>
                                    </p:animEffect>
                                  </p:childTnLst>
                                </p:cTn>
                              </p:par>
                              <p:par>
                                <p:cTn id="278" presetID="21" presetClass="entr" presetSubtype="1" fill="hold" grpId="0" nodeType="withEffect">
                                  <p:stCondLst>
                                    <p:cond delay="0"/>
                                  </p:stCondLst>
                                  <p:childTnLst>
                                    <p:set>
                                      <p:cBhvr>
                                        <p:cTn id="279" dur="1" fill="hold">
                                          <p:stCondLst>
                                            <p:cond delay="0"/>
                                          </p:stCondLst>
                                        </p:cTn>
                                        <p:tgtEl>
                                          <p:spTgt spid="95"/>
                                        </p:tgtEl>
                                        <p:attrNameLst>
                                          <p:attrName>style.visibility</p:attrName>
                                        </p:attrNameLst>
                                      </p:cBhvr>
                                      <p:to>
                                        <p:strVal val="visible"/>
                                      </p:to>
                                    </p:set>
                                    <p:animEffect transition="in" filter="wheel(1)">
                                      <p:cBhvr>
                                        <p:cTn id="280" dur="2000"/>
                                        <p:tgtEl>
                                          <p:spTgt spid="95"/>
                                        </p:tgtEl>
                                      </p:cBhvr>
                                    </p:animEffect>
                                  </p:childTnLst>
                                </p:cTn>
                              </p:par>
                              <p:par>
                                <p:cTn id="281" presetID="21" presetClass="entr" presetSubtype="1" fill="hold" grpId="0" nodeType="withEffect">
                                  <p:stCondLst>
                                    <p:cond delay="0"/>
                                  </p:stCondLst>
                                  <p:childTnLst>
                                    <p:set>
                                      <p:cBhvr>
                                        <p:cTn id="282" dur="1" fill="hold">
                                          <p:stCondLst>
                                            <p:cond delay="0"/>
                                          </p:stCondLst>
                                        </p:cTn>
                                        <p:tgtEl>
                                          <p:spTgt spid="3"/>
                                        </p:tgtEl>
                                        <p:attrNameLst>
                                          <p:attrName>style.visibility</p:attrName>
                                        </p:attrNameLst>
                                      </p:cBhvr>
                                      <p:to>
                                        <p:strVal val="visible"/>
                                      </p:to>
                                    </p:set>
                                    <p:animEffect transition="in" filter="wheel(1)">
                                      <p:cBhvr>
                                        <p:cTn id="28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3" grpId="0"/>
      <p:bldP spid="15" grpId="0"/>
      <p:bldP spid="34" grpId="0" animBg="1"/>
      <p:bldP spid="35" grpId="0"/>
      <p:bldP spid="36" grpId="0"/>
      <p:bldP spid="40" grpId="0" animBg="1"/>
      <p:bldP spid="80" grpId="0" animBg="1"/>
      <p:bldP spid="88" grpId="0"/>
      <p:bldP spid="90" grpId="0"/>
      <p:bldP spid="108" grpId="0"/>
      <p:bldP spid="112" grpId="0"/>
      <p:bldP spid="124" grpId="0" animBg="1"/>
      <p:bldP spid="131" grpId="0" animBg="1"/>
      <p:bldP spid="132" grpId="0"/>
      <p:bldP spid="133" grpId="0"/>
      <p:bldP spid="144" grpId="0" animBg="1"/>
      <p:bldP spid="145" grpId="0" animBg="1"/>
      <p:bldP spid="149" grpId="0" animBg="1"/>
      <p:bldP spid="150" grpId="0"/>
      <p:bldP spid="151" grpId="0"/>
      <p:bldP spid="152" grpId="0"/>
      <p:bldP spid="162" grpId="0"/>
      <p:bldP spid="174" grpId="0"/>
      <p:bldP spid="176" grpId="0"/>
      <p:bldP spid="178" grpId="0"/>
      <p:bldP spid="181" grpId="0" animBg="1"/>
      <p:bldP spid="182" grpId="0" animBg="1"/>
      <p:bldP spid="183" grpId="0" animBg="1"/>
      <p:bldP spid="185" grpId="0" animBg="1"/>
      <p:bldP spid="186" grpId="0"/>
      <p:bldP spid="187" grpId="0"/>
      <p:bldP spid="188" grpId="0"/>
      <p:bldP spid="190" grpId="0"/>
      <p:bldP spid="194" grpId="0" animBg="1"/>
      <p:bldP spid="195" grpId="0" animBg="1"/>
      <p:bldP spid="198" grpId="0"/>
      <p:bldP spid="199" grpId="0"/>
      <p:bldP spid="213" grpId="0"/>
      <p:bldP spid="231" grpId="0" animBg="1"/>
      <p:bldP spid="232" grpId="0"/>
      <p:bldP spid="237" grpId="0" animBg="1"/>
      <p:bldP spid="240" grpId="0" animBg="1"/>
      <p:bldP spid="241" grpId="0" animBg="1"/>
      <p:bldP spid="277" grpId="0"/>
      <p:bldP spid="279" grpId="0" animBg="1"/>
      <p:bldP spid="280" grpId="0" animBg="1"/>
      <p:bldP spid="281" grpId="0"/>
      <p:bldP spid="282" grpId="0"/>
      <p:bldP spid="283" grpId="0"/>
      <p:bldP spid="285" grpId="0"/>
      <p:bldP spid="286" grpId="0"/>
      <p:bldP spid="297" grpId="0"/>
      <p:bldP spid="298" grpId="0"/>
      <p:bldP spid="303" grpId="0" animBg="1"/>
      <p:bldP spid="305" grpId="0"/>
      <p:bldP spid="310" grpId="0"/>
      <p:bldP spid="99" grpId="0" animBg="1"/>
      <p:bldP spid="105" grpId="0" animBg="1"/>
      <p:bldP spid="95" grpId="0" animBg="1"/>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1077218"/>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acyl-CoA synthetase</a:t>
            </a:r>
          </a:p>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a:t>
            </a:r>
            <a:r>
              <a:rPr kumimoji="1" lang="en-US" altLang="zh-CN" sz="3200" b="1" dirty="0" err="1">
                <a:solidFill>
                  <a:schemeClr val="accent1"/>
                </a:solidFill>
                <a:latin typeface="Times New Roman" panose="02020503050405090304" pitchFamily="18" charset="0"/>
                <a:cs typeface="Times New Roman" panose="02020503050405090304" pitchFamily="18" charset="0"/>
              </a:rPr>
              <a:t>thiokinase</a:t>
            </a:r>
            <a:r>
              <a:rPr kumimoji="1" lang="en-US" altLang="zh-CN" sz="3200" b="1" dirty="0">
                <a:solidFill>
                  <a:schemeClr val="accent1"/>
                </a:solidFill>
                <a:latin typeface="Times New Roman" panose="02020503050405090304" pitchFamily="18" charset="0"/>
                <a:cs typeface="Times New Roman" panose="02020503050405090304" pitchFamily="18" charset="0"/>
              </a:rPr>
              <a:t>)</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pic>
        <p:nvPicPr>
          <p:cNvPr id="4" name="Picture 3" descr="Application&#10;&#10;Description automatically generated"/>
          <p:cNvPicPr>
            <a:picLocks noChangeAspect="1"/>
          </p:cNvPicPr>
          <p:nvPr/>
        </p:nvPicPr>
        <p:blipFill>
          <a:blip r:embed="rId3"/>
          <a:stretch>
            <a:fillRect/>
          </a:stretch>
        </p:blipFill>
        <p:spPr>
          <a:xfrm>
            <a:off x="595620" y="1392573"/>
            <a:ext cx="6133462" cy="5006085"/>
          </a:xfrm>
          <a:prstGeom prst="rect">
            <a:avLst/>
          </a:prstGeom>
        </p:spPr>
      </p:pic>
      <p:sp>
        <p:nvSpPr>
          <p:cNvPr id="5" name="Rectangle 4"/>
          <p:cNvSpPr/>
          <p:nvPr/>
        </p:nvSpPr>
        <p:spPr>
          <a:xfrm>
            <a:off x="3984771" y="4630098"/>
            <a:ext cx="291735" cy="218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7"/>
          <p:cNvSpPr/>
          <p:nvPr/>
        </p:nvSpPr>
        <p:spPr>
          <a:xfrm>
            <a:off x="5612299" y="1308684"/>
            <a:ext cx="5984081" cy="2585323"/>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Fatty acyl-CoA synthetase (fatty acid </a:t>
            </a:r>
            <a:r>
              <a:rPr lang="en-US" altLang="zh-CN" b="1" baseline="0" dirty="0" err="1">
                <a:solidFill>
                  <a:srgbClr val="FF0000"/>
                </a:solidFill>
                <a:latin typeface="Times New Roman" panose="02020503050405090304" pitchFamily="18" charset="0"/>
                <a:cs typeface="Times New Roman" panose="02020503050405090304" pitchFamily="18" charset="0"/>
              </a:rPr>
              <a:t>thiokinase</a:t>
            </a:r>
            <a:r>
              <a:rPr lang="en-US" altLang="zh-CN" b="1" baseline="0" dirty="0">
                <a:solidFill>
                  <a:srgbClr val="FF0000"/>
                </a:solidFill>
                <a:latin typeface="Times New Roman" panose="02020503050405090304" pitchFamily="18" charset="0"/>
                <a:cs typeface="Times New Roman" panose="02020503050405090304" pitchFamily="18" charset="0"/>
              </a:rPr>
              <a:t>):</a:t>
            </a:r>
            <a:r>
              <a:rPr lang="en-US" altLang="zh-CN" b="1" baseline="0" dirty="0">
                <a:latin typeface="Times New Roman" panose="02020503050405090304" pitchFamily="18" charset="0"/>
                <a:cs typeface="Times New Roman" panose="02020503050405090304" pitchFamily="18" charset="0"/>
              </a:rPr>
              <a:t> </a:t>
            </a:r>
          </a:p>
          <a:p>
            <a:r>
              <a:rPr lang="en-US" altLang="zh-CN" b="1" baseline="0" dirty="0">
                <a:latin typeface="Times New Roman" panose="02020503050405090304" pitchFamily="18" charset="0"/>
                <a:cs typeface="Times New Roman" panose="02020503050405090304" pitchFamily="18" charset="0"/>
              </a:rPr>
              <a:t>a family of isozymes (different isozymes specific for fatty acids having short, intermediate, or long carbon chains) present in the outer mitochondrial membrane.</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General reaction:</a:t>
            </a:r>
          </a:p>
          <a:p>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Fatty </a:t>
            </a:r>
            <a:r>
              <a:rPr lang="en-US" altLang="zh-CN" b="1" baseline="0" dirty="0" err="1">
                <a:latin typeface="Times New Roman" panose="02020503050405090304" pitchFamily="18" charset="0"/>
                <a:cs typeface="Times New Roman" panose="02020503050405090304" pitchFamily="18" charset="0"/>
              </a:rPr>
              <a:t>acid+CoA</a:t>
            </a:r>
            <a:r>
              <a:rPr lang="en-US" altLang="zh-CN" b="1" dirty="0" err="1">
                <a:latin typeface="Times New Roman" panose="02020503050405090304" pitchFamily="18" charset="0"/>
                <a:cs typeface="Times New Roman" panose="02020503050405090304" pitchFamily="18" charset="0"/>
              </a:rPr>
              <a:t>+</a:t>
            </a:r>
            <a:r>
              <a:rPr lang="en-US" altLang="zh-CN" b="1" baseline="0" dirty="0" err="1">
                <a:latin typeface="Times New Roman" panose="02020503050405090304" pitchFamily="18" charset="0"/>
                <a:cs typeface="Times New Roman" panose="02020503050405090304" pitchFamily="18" charset="0"/>
              </a:rPr>
              <a:t>ATP</a:t>
            </a:r>
            <a:r>
              <a:rPr lang="en-US" altLang="zh-CN" b="1" dirty="0">
                <a:latin typeface="Times New Roman" panose="02020503050405090304" pitchFamily="18" charset="0"/>
                <a:cs typeface="Times New Roman" panose="02020503050405090304" pitchFamily="18" charset="0"/>
              </a:rPr>
              <a:t>               </a:t>
            </a:r>
            <a:r>
              <a:rPr lang="en-US" altLang="zh-CN" b="1" baseline="0" dirty="0">
                <a:latin typeface="Times New Roman" panose="02020503050405090304" pitchFamily="18" charset="0"/>
                <a:cs typeface="Times New Roman" panose="02020503050405090304" pitchFamily="18" charset="0"/>
              </a:rPr>
              <a:t>fatty </a:t>
            </a:r>
            <a:r>
              <a:rPr lang="en-US" altLang="zh-CN" b="1" baseline="0" dirty="0" err="1">
                <a:latin typeface="Times New Roman" panose="02020503050405090304" pitchFamily="18" charset="0"/>
                <a:cs typeface="Times New Roman" panose="02020503050405090304" pitchFamily="18" charset="0"/>
              </a:rPr>
              <a:t>acyl</a:t>
            </a:r>
            <a:r>
              <a:rPr lang="en-US" altLang="zh-CN" b="1" dirty="0" err="1">
                <a:latin typeface="Times New Roman" panose="02020503050405090304" pitchFamily="18" charset="0"/>
                <a:cs typeface="Times New Roman" panose="02020503050405090304" pitchFamily="18" charset="0"/>
              </a:rPr>
              <a:t>+</a:t>
            </a:r>
            <a:r>
              <a:rPr lang="en-US" altLang="zh-CN" b="1" baseline="0" dirty="0" err="1">
                <a:latin typeface="Times New Roman" panose="02020503050405090304" pitchFamily="18" charset="0"/>
                <a:cs typeface="Times New Roman" panose="02020503050405090304" pitchFamily="18" charset="0"/>
              </a:rPr>
              <a:t>CoA+AMP+PPi</a:t>
            </a:r>
            <a:r>
              <a:rPr lang="en-US" altLang="zh-CN" b="1" baseline="0" dirty="0">
                <a:latin typeface="Times New Roman" panose="02020503050405090304" pitchFamily="18" charset="0"/>
                <a:cs typeface="Times New Roman" panose="02020503050405090304" pitchFamily="18" charset="0"/>
              </a:rPr>
              <a:t> </a:t>
            </a:r>
          </a:p>
          <a:p>
            <a:endParaRPr lang="en-US" altLang="zh-CN" b="1" baseline="0" dirty="0">
              <a:latin typeface="Times New Roman" panose="02020503050405090304" pitchFamily="18" charset="0"/>
              <a:cs typeface="Times New Roman" panose="02020503050405090304" pitchFamily="18" charset="0"/>
            </a:endParaRPr>
          </a:p>
        </p:txBody>
      </p:sp>
      <p:grpSp>
        <p:nvGrpSpPr>
          <p:cNvPr id="7" name="组合 193"/>
          <p:cNvGrpSpPr/>
          <p:nvPr/>
        </p:nvGrpSpPr>
        <p:grpSpPr>
          <a:xfrm>
            <a:off x="7889865" y="3349433"/>
            <a:ext cx="714474" cy="159133"/>
            <a:chOff x="2636106" y="516231"/>
            <a:chExt cx="913918" cy="147344"/>
          </a:xfrm>
        </p:grpSpPr>
        <p:cxnSp>
          <p:nvCxnSpPr>
            <p:cNvPr id="8" name="直线连接符 194"/>
            <p:cNvCxnSpPr/>
            <p:nvPr/>
          </p:nvCxnSpPr>
          <p:spPr>
            <a:xfrm>
              <a:off x="2638853" y="572860"/>
              <a:ext cx="911171" cy="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9" name="直线连接符 195"/>
            <p:cNvCxnSpPr/>
            <p:nvPr/>
          </p:nvCxnSpPr>
          <p:spPr>
            <a:xfrm>
              <a:off x="2636106" y="608726"/>
              <a:ext cx="911171" cy="0"/>
            </a:xfrm>
            <a:prstGeom prst="line">
              <a:avLst/>
            </a:prstGeom>
            <a:ln w="15875">
              <a:tailEnd type="none"/>
            </a:ln>
          </p:spPr>
          <p:style>
            <a:lnRef idx="1">
              <a:schemeClr val="dk1"/>
            </a:lnRef>
            <a:fillRef idx="0">
              <a:schemeClr val="dk1"/>
            </a:fillRef>
            <a:effectRef idx="0">
              <a:schemeClr val="dk1"/>
            </a:effectRef>
            <a:fontRef idx="minor">
              <a:schemeClr val="tx1"/>
            </a:fontRef>
          </p:style>
        </p:cxnSp>
        <p:cxnSp>
          <p:nvCxnSpPr>
            <p:cNvPr id="10" name="直线连接符 196"/>
            <p:cNvCxnSpPr/>
            <p:nvPr/>
          </p:nvCxnSpPr>
          <p:spPr>
            <a:xfrm>
              <a:off x="2638853" y="606425"/>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11" name="直线连接符 197"/>
            <p:cNvCxnSpPr/>
            <p:nvPr/>
          </p:nvCxnSpPr>
          <p:spPr>
            <a:xfrm>
              <a:off x="3495691" y="516231"/>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grpSp>
      <p:pic>
        <p:nvPicPr>
          <p:cNvPr id="3073" name="Picture 1" descr="page702image16790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62100" cy="685800"/>
          </a:xfrm>
          <a:prstGeom prst="rect">
            <a:avLst/>
          </a:prstGeom>
          <a:noFill/>
          <a:extLst>
            <a:ext uri="{909E8E84-426E-40DD-AFC4-6F175D3DCCD1}">
              <a14:hiddenFill xmlns:a14="http://schemas.microsoft.com/office/drawing/2010/main">
                <a:solidFill>
                  <a:srgbClr val="FFFFFF"/>
                </a:solidFill>
              </a14:hiddenFill>
            </a:ext>
          </a:extLst>
        </p:spPr>
      </p:pic>
      <p:sp>
        <p:nvSpPr>
          <p:cNvPr id="13" name="操作按钮: 后退或上一个 11">
            <a:hlinkClick r:id="rId5"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4E133B99-F853-5942-A7FF-800A1F57D2F1}"/>
              </a:ext>
            </a:extLst>
          </p:cNvPr>
          <p:cNvSpPr>
            <a:spLocks noGrp="1"/>
          </p:cNvSpPr>
          <p:nvPr>
            <p:ph type="sldNum" sz="quarter" idx="12"/>
          </p:nvPr>
        </p:nvSpPr>
        <p:spPr/>
        <p:txBody>
          <a:bodyPr/>
          <a:lstStyle/>
          <a:p>
            <a:fld id="{5E76B1EE-AE3B-394A-A436-A181DB799049}" type="slidenum">
              <a:rPr kumimoji="1" lang="zh-CN" altLang="en-US" smtClean="0"/>
              <a:t>59</a:t>
            </a:fld>
            <a:endParaRPr kumimoji="1" lang="zh-CN" altLang="en-US"/>
          </a:p>
        </p:txBody>
      </p:sp>
    </p:spTree>
    <p:extLst>
      <p:ext uri="{BB962C8B-B14F-4D97-AF65-F5344CB8AC3E}">
        <p14:creationId xmlns:p14="http://schemas.microsoft.com/office/powerpoint/2010/main" val="3220898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6</a:t>
            </a:fld>
            <a:endParaRPr kumimoji="1" lang="zh-CN" altLang="en-US"/>
          </a:p>
        </p:txBody>
      </p:sp>
      <p:sp>
        <p:nvSpPr>
          <p:cNvPr id="4" name="文本框 3"/>
          <p:cNvSpPr txBox="1"/>
          <p:nvPr/>
        </p:nvSpPr>
        <p:spPr>
          <a:xfrm>
            <a:off x="2617585" y="-12065"/>
            <a:ext cx="792734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Removal of glucose residue: phosphorolysis  </a:t>
            </a:r>
          </a:p>
        </p:txBody>
      </p:sp>
      <p:sp>
        <p:nvSpPr>
          <p:cNvPr id="5" name="文本框 4"/>
          <p:cNvSpPr txBox="1"/>
          <p:nvPr/>
        </p:nvSpPr>
        <p:spPr>
          <a:xfrm>
            <a:off x="36830" y="844550"/>
            <a:ext cx="4429760" cy="1938020"/>
          </a:xfrm>
          <a:prstGeom prst="rect">
            <a:avLst/>
          </a:prstGeom>
          <a:noFill/>
        </p:spPr>
        <p:txBody>
          <a:bodyPr wrap="square" rtlCol="0">
            <a:spAutoFit/>
          </a:bodyPr>
          <a:lstStyle/>
          <a:p>
            <a:pPr algn="l"/>
            <a:r>
              <a:rPr kumimoji="1" lang="en-US" altLang="zh-CN" sz="2000" b="1" dirty="0">
                <a:solidFill>
                  <a:srgbClr val="FF0000"/>
                </a:solidFill>
                <a:latin typeface="Times New Roman" panose="02020503050405090304" pitchFamily="18" charset="0"/>
                <a:cs typeface="Times New Roman" panose="02020503050405090304" pitchFamily="18" charset="0"/>
              </a:rPr>
              <a:t>Glycogen phosphorylase </a:t>
            </a:r>
            <a:r>
              <a:rPr kumimoji="1" lang="en-US" altLang="zh-CN" sz="2000" b="1" dirty="0">
                <a:latin typeface="Times New Roman" panose="02020503050405090304" pitchFamily="18" charset="0"/>
                <a:cs typeface="Times New Roman" panose="02020503050405090304" pitchFamily="18" charset="0"/>
              </a:rPr>
              <a:t>catalyzes the reaction in which an ɑ1-4 between two glucose residues at a non-reducing end of glycogen undergoes attack by Pi, removing the terminal glucose residue as glucose-1-phosphate.</a:t>
            </a:r>
          </a:p>
        </p:txBody>
      </p:sp>
      <p:grpSp>
        <p:nvGrpSpPr>
          <p:cNvPr id="8" name="组合 7"/>
          <p:cNvGrpSpPr/>
          <p:nvPr/>
        </p:nvGrpSpPr>
        <p:grpSpPr>
          <a:xfrm>
            <a:off x="4466590" y="844550"/>
            <a:ext cx="7668260" cy="5876925"/>
            <a:chOff x="5879" y="1330"/>
            <a:chExt cx="12076" cy="9255"/>
          </a:xfrm>
        </p:grpSpPr>
        <p:pic>
          <p:nvPicPr>
            <p:cNvPr id="3" name="图片 2"/>
            <p:cNvPicPr>
              <a:picLocks noChangeAspect="1"/>
            </p:cNvPicPr>
            <p:nvPr/>
          </p:nvPicPr>
          <p:blipFill>
            <a:blip r:embed="rId3"/>
            <a:srcRect l="2930" r="4697"/>
            <a:stretch>
              <a:fillRect/>
            </a:stretch>
          </p:blipFill>
          <p:spPr>
            <a:xfrm>
              <a:off x="5879" y="1330"/>
              <a:ext cx="12076" cy="9255"/>
            </a:xfrm>
            <a:prstGeom prst="rect">
              <a:avLst/>
            </a:prstGeom>
          </p:spPr>
        </p:pic>
        <p:pic>
          <p:nvPicPr>
            <p:cNvPr id="6" name="图片 5"/>
            <p:cNvPicPr>
              <a:picLocks noChangeAspect="1"/>
            </p:cNvPicPr>
            <p:nvPr/>
          </p:nvPicPr>
          <p:blipFill>
            <a:blip r:embed="rId4"/>
            <a:srcRect r="6283" b="19200"/>
            <a:stretch>
              <a:fillRect/>
            </a:stretch>
          </p:blipFill>
          <p:spPr>
            <a:xfrm>
              <a:off x="7434" y="4679"/>
              <a:ext cx="2864" cy="1844"/>
            </a:xfrm>
            <a:prstGeom prst="rect">
              <a:avLst/>
            </a:prstGeom>
          </p:spPr>
        </p:pic>
        <p:sp>
          <p:nvSpPr>
            <p:cNvPr id="7" name="文本框 6"/>
            <p:cNvSpPr txBox="1"/>
            <p:nvPr/>
          </p:nvSpPr>
          <p:spPr>
            <a:xfrm>
              <a:off x="8115" y="6523"/>
              <a:ext cx="2740" cy="822"/>
            </a:xfrm>
            <a:prstGeom prst="rect">
              <a:avLst/>
            </a:prstGeom>
            <a:noFill/>
          </p:spPr>
          <p:txBody>
            <a:bodyPr wrap="none" rtlCol="0">
              <a:spAutoFit/>
            </a:bodyPr>
            <a:lstStyle/>
            <a:p>
              <a:pPr algn="ctr"/>
              <a:r>
                <a:rPr kumimoji="1" lang="en-US" altLang="zh-CN" sz="1400" b="1" dirty="0">
                  <a:solidFill>
                    <a:srgbClr val="0070C0"/>
                  </a:solidFill>
                  <a:latin typeface="Times New Roman" panose="02020503050405090304" pitchFamily="18" charset="0"/>
                  <a:cs typeface="Times New Roman" panose="02020503050405090304" pitchFamily="18" charset="0"/>
                </a:rPr>
                <a:t>pyridoxal phosphate</a:t>
              </a:r>
            </a:p>
            <a:p>
              <a:pPr algn="ctr"/>
              <a:r>
                <a:rPr kumimoji="1" lang="en-US" altLang="zh-CN" sz="1400" b="1" dirty="0">
                  <a:solidFill>
                    <a:srgbClr val="0070C0"/>
                  </a:solidFill>
                  <a:latin typeface="Times New Roman" panose="02020503050405090304" pitchFamily="18" charset="0"/>
                  <a:cs typeface="Times New Roman" panose="02020503050405090304" pitchFamily="18" charset="0"/>
                </a:rPr>
                <a:t>(cofactor)</a:t>
              </a:r>
            </a:p>
          </p:txBody>
        </p:sp>
      </p:grpSp>
      <p:sp>
        <p:nvSpPr>
          <p:cNvPr id="9" name="文本框 8"/>
          <p:cNvSpPr txBox="1"/>
          <p:nvPr/>
        </p:nvSpPr>
        <p:spPr>
          <a:xfrm>
            <a:off x="188595" y="4239895"/>
            <a:ext cx="4126865" cy="706755"/>
          </a:xfrm>
          <a:prstGeom prst="rect">
            <a:avLst/>
          </a:prstGeom>
          <a:noFill/>
        </p:spPr>
        <p:txBody>
          <a:bodyPr wrap="square" rtlCol="0" anchor="t">
            <a:spAutoFit/>
          </a:bodyPr>
          <a:lstStyle/>
          <a:p>
            <a:pPr algn="l"/>
            <a:r>
              <a:rPr kumimoji="1" lang="en-US" altLang="zh-CN" sz="2000" b="1" dirty="0">
                <a:solidFill>
                  <a:srgbClr val="FF0000"/>
                </a:solidFill>
                <a:latin typeface="Times New Roman" panose="02020503050405090304" pitchFamily="18" charset="0"/>
                <a:cs typeface="Times New Roman" panose="02020503050405090304" pitchFamily="18" charset="0"/>
                <a:sym typeface="+mn-ea"/>
              </a:rPr>
              <a:t>Pyridoxal phosphate </a:t>
            </a:r>
            <a:r>
              <a:rPr kumimoji="1" lang="en-US" altLang="zh-CN" sz="2000" b="1" dirty="0">
                <a:solidFill>
                  <a:schemeClr val="tx1"/>
                </a:solidFill>
                <a:latin typeface="Times New Roman" panose="02020503050405090304" pitchFamily="18" charset="0"/>
                <a:cs typeface="Times New Roman" panose="02020503050405090304" pitchFamily="18" charset="0"/>
                <a:sym typeface="+mn-ea"/>
              </a:rPr>
              <a:t>acts as an acid catalyst by its phoshate group</a:t>
            </a:r>
          </a:p>
        </p:txBody>
      </p:sp>
      <p:pic>
        <p:nvPicPr>
          <p:cNvPr id="10" name="图片 9"/>
          <p:cNvPicPr>
            <a:picLocks noChangeAspect="1"/>
          </p:cNvPicPr>
          <p:nvPr/>
        </p:nvPicPr>
        <p:blipFill>
          <a:blip r:embed="rId4"/>
          <a:srcRect b="19200"/>
          <a:stretch>
            <a:fillRect/>
          </a:stretch>
        </p:blipFill>
        <p:spPr>
          <a:xfrm>
            <a:off x="1174115" y="4960620"/>
            <a:ext cx="2920365" cy="1760855"/>
          </a:xfrm>
          <a:prstGeom prst="rect">
            <a:avLst/>
          </a:prstGeom>
        </p:spPr>
      </p:pic>
      <p:sp>
        <p:nvSpPr>
          <p:cNvPr id="35" name="操作按钮: 后退或上一个 34">
            <a:hlinkClick r:id="rId5" action="ppaction://hlinksldjump" highlightClick="1"/>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12" name="文本框 11">
            <a:hlinkClick r:id="rId6" action="ppaction://hlinksldjump"/>
          </p:cNvPr>
          <p:cNvSpPr txBox="1"/>
          <p:nvPr/>
        </p:nvSpPr>
        <p:spPr>
          <a:xfrm>
            <a:off x="0" y="3342005"/>
            <a:ext cx="6031230" cy="429895"/>
          </a:xfrm>
          <a:prstGeom prst="rect">
            <a:avLst/>
          </a:prstGeom>
          <a:noFill/>
        </p:spPr>
        <p:txBody>
          <a:bodyPr wrap="square" rtlCol="0">
            <a:spAutoFit/>
          </a:bodyPr>
          <a:lstStyle/>
          <a:p>
            <a:pPr algn="l"/>
            <a:r>
              <a:rPr kumimoji="1" lang="en-US" altLang="zh-CN" sz="2200" b="1" dirty="0">
                <a:latin typeface="Times New Roman" panose="02020503050405090304" pitchFamily="18" charset="0"/>
                <a:cs typeface="Times New Roman" panose="02020503050405090304" pitchFamily="18" charset="0"/>
              </a:rPr>
              <a:t>This enzyme is regulated by </a:t>
            </a:r>
            <a:r>
              <a:rPr kumimoji="1" lang="en-US" altLang="zh-CN" sz="2200" b="1" dirty="0">
                <a:solidFill>
                  <a:srgbClr val="C00000"/>
                </a:solidFill>
                <a:latin typeface="Times New Roman" panose="02020503050405090304" pitchFamily="18" charset="0"/>
                <a:cs typeface="Times New Roman" panose="02020503050405090304" pitchFamily="18" charset="0"/>
              </a:rPr>
              <a:t>phosphrylation</a:t>
            </a:r>
            <a:r>
              <a:rPr kumimoji="1" lang="en-US" altLang="zh-CN" sz="2200" b="1" dirty="0">
                <a:latin typeface="Times New Roman" panose="02020503050405090304" pitchFamily="18" charset="0"/>
                <a:cs typeface="Times New Roman" panose="02020503050405090304" pitchFamily="18" charset="0"/>
              </a:rPr>
              <a:t>.</a:t>
            </a:r>
          </a:p>
        </p:txBody>
      </p:sp>
    </p:spTree>
    <p:extLst>
      <p:ext uri="{BB962C8B-B14F-4D97-AF65-F5344CB8AC3E}">
        <p14:creationId xmlns:p14="http://schemas.microsoft.com/office/powerpoint/2010/main" val="4570919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Carnitine acyltransferase I &amp; II</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3"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 name="矩形 7"/>
          <p:cNvSpPr/>
          <p:nvPr/>
        </p:nvSpPr>
        <p:spPr>
          <a:xfrm>
            <a:off x="549869" y="2463102"/>
            <a:ext cx="5984081" cy="646331"/>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acyltransferase I:</a:t>
            </a:r>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Located on the outer membrane of mitochondria</a:t>
            </a:r>
          </a:p>
        </p:txBody>
      </p:sp>
      <p:pic>
        <p:nvPicPr>
          <p:cNvPr id="6" name="Picture 5" descr="A picture containing box and whisker chart&#10;&#10;Description automatically generated"/>
          <p:cNvPicPr>
            <a:picLocks noChangeAspect="1"/>
          </p:cNvPicPr>
          <p:nvPr/>
        </p:nvPicPr>
        <p:blipFill>
          <a:blip r:embed="rId4"/>
          <a:stretch>
            <a:fillRect/>
          </a:stretch>
        </p:blipFill>
        <p:spPr>
          <a:xfrm>
            <a:off x="549869" y="668830"/>
            <a:ext cx="4994987" cy="1627069"/>
          </a:xfrm>
          <a:prstGeom prst="rect">
            <a:avLst/>
          </a:prstGeom>
        </p:spPr>
      </p:pic>
      <p:sp>
        <p:nvSpPr>
          <p:cNvPr id="7" name="矩形 7"/>
          <p:cNvSpPr/>
          <p:nvPr/>
        </p:nvSpPr>
        <p:spPr>
          <a:xfrm>
            <a:off x="5544856" y="836033"/>
            <a:ext cx="5984081" cy="646331"/>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t>
            </a:r>
            <a:r>
              <a:rPr lang="en-US" altLang="zh-CN" b="1" baseline="0" dirty="0">
                <a:latin typeface="Times New Roman" panose="02020503050405090304" pitchFamily="18" charset="0"/>
                <a:cs typeface="Times New Roman" panose="02020503050405090304" pitchFamily="18" charset="0"/>
              </a:rPr>
              <a:t>binds to acyl groups via the hydroxyl group </a:t>
            </a:r>
          </a:p>
          <a:p>
            <a:r>
              <a:rPr lang="en-US" altLang="zh-CN" b="1" baseline="0" dirty="0">
                <a:latin typeface="Times New Roman" panose="02020503050405090304" pitchFamily="18" charset="0"/>
                <a:cs typeface="Times New Roman" panose="02020503050405090304" pitchFamily="18" charset="0"/>
              </a:rPr>
              <a:t> </a:t>
            </a:r>
          </a:p>
        </p:txBody>
      </p:sp>
      <p:sp>
        <p:nvSpPr>
          <p:cNvPr id="9" name="矩形 7"/>
          <p:cNvSpPr/>
          <p:nvPr/>
        </p:nvSpPr>
        <p:spPr>
          <a:xfrm>
            <a:off x="549867" y="3191327"/>
            <a:ext cx="5984081" cy="1200329"/>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acyltransferase II:</a:t>
            </a:r>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Located on the inner membrane of mitochondria</a:t>
            </a:r>
          </a:p>
          <a:p>
            <a:endParaRPr lang="en-US" altLang="zh-CN" b="1"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The two CoA-SH pools are actually separated.</a:t>
            </a:r>
          </a:p>
        </p:txBody>
      </p:sp>
      <p:sp>
        <p:nvSpPr>
          <p:cNvPr id="10" name="矩形 7"/>
          <p:cNvSpPr/>
          <p:nvPr/>
        </p:nvSpPr>
        <p:spPr>
          <a:xfrm>
            <a:off x="549867" y="4562370"/>
            <a:ext cx="5984081" cy="646331"/>
          </a:xfrm>
          <a:prstGeom prst="rect">
            <a:avLst/>
          </a:prstGeom>
        </p:spPr>
        <p:txBody>
          <a:bodyPr wrap="square">
            <a:spAutoFit/>
          </a:bodyPr>
          <a:lstStyle/>
          <a:p>
            <a:r>
              <a:rPr lang="en-US" altLang="zh-CN" b="1" baseline="0" dirty="0">
                <a:latin typeface="Times New Roman" panose="02020503050405090304" pitchFamily="18" charset="0"/>
                <a:cs typeface="Times New Roman" panose="02020503050405090304" pitchFamily="18" charset="0"/>
              </a:rPr>
              <a:t>This entering step is the rate-limiting step for fatty acid oxidation.</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3144" y="1401101"/>
            <a:ext cx="4780780" cy="478078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a:extLst>
              <a:ext uri="{FF2B5EF4-FFF2-40B4-BE49-F238E27FC236}">
                <a16:creationId xmlns:a16="http://schemas.microsoft.com/office/drawing/2014/main" id="{548E60C0-C191-1B40-89B0-11DD2D88F707}"/>
              </a:ext>
            </a:extLst>
          </p:cNvPr>
          <p:cNvSpPr>
            <a:spLocks noGrp="1"/>
          </p:cNvSpPr>
          <p:nvPr>
            <p:ph type="sldNum" sz="quarter" idx="12"/>
          </p:nvPr>
        </p:nvSpPr>
        <p:spPr/>
        <p:txBody>
          <a:bodyPr/>
          <a:lstStyle/>
          <a:p>
            <a:fld id="{5E76B1EE-AE3B-394A-A436-A181DB799049}" type="slidenum">
              <a:rPr kumimoji="1" lang="zh-CN" altLang="en-US" smtClean="0"/>
              <a:t>60</a:t>
            </a:fld>
            <a:endParaRPr kumimoji="1" lang="zh-CN" altLang="en-US"/>
          </a:p>
        </p:txBody>
      </p:sp>
    </p:spTree>
    <p:extLst>
      <p:ext uri="{BB962C8B-B14F-4D97-AF65-F5344CB8AC3E}">
        <p14:creationId xmlns:p14="http://schemas.microsoft.com/office/powerpoint/2010/main" val="10761054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Coenzyme B12 </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图表, 雷达图&#10;&#10;描述已自动生成"/>
          <p:cNvPicPr>
            <a:picLocks noChangeAspect="1"/>
          </p:cNvPicPr>
          <p:nvPr/>
        </p:nvPicPr>
        <p:blipFill rotWithShape="1">
          <a:blip r:embed="rId4"/>
          <a:srcRect l="-808" t="23917" b="1"/>
          <a:stretch>
            <a:fillRect/>
          </a:stretch>
        </p:blipFill>
        <p:spPr>
          <a:xfrm>
            <a:off x="950727" y="668830"/>
            <a:ext cx="4479056" cy="6105115"/>
          </a:xfrm>
          <a:prstGeom prst="rect">
            <a:avLst/>
          </a:prstGeom>
        </p:spPr>
      </p:pic>
      <p:sp>
        <p:nvSpPr>
          <p:cNvPr id="6" name="矩形 7"/>
          <p:cNvSpPr/>
          <p:nvPr/>
        </p:nvSpPr>
        <p:spPr>
          <a:xfrm>
            <a:off x="5612299" y="1308684"/>
            <a:ext cx="5984081" cy="4524315"/>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Coenzyme B12 (cyanocobalamin):</a:t>
            </a:r>
          </a:p>
          <a:p>
            <a:r>
              <a:rPr lang="en-US" altLang="zh-CN" b="1" dirty="0">
                <a:latin typeface="Times New Roman" panose="02020503050405090304" pitchFamily="18" charset="0"/>
                <a:cs typeface="Times New Roman" panose="02020503050405090304" pitchFamily="18" charset="0"/>
              </a:rPr>
              <a:t>Coenzyme B12 is the cofactor form of vitamin B12.</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The complex corrin ring system of vitamin, to which cobalt (as Co</a:t>
            </a:r>
            <a:r>
              <a:rPr lang="en-US" altLang="zh-CN" b="1" baseline="30000" dirty="0">
                <a:latin typeface="Times New Roman" panose="02020503050405090304" pitchFamily="18" charset="0"/>
                <a:cs typeface="Times New Roman" panose="02020503050405090304" pitchFamily="18" charset="0"/>
              </a:rPr>
              <a:t>3+</a:t>
            </a:r>
            <a:r>
              <a:rPr lang="en-US" altLang="zh-CN" b="1" dirty="0">
                <a:latin typeface="Times New Roman" panose="02020503050405090304" pitchFamily="18" charset="0"/>
                <a:cs typeface="Times New Roman" panose="02020503050405090304" pitchFamily="18" charset="0"/>
              </a:rPr>
              <a:t>) is coordinated, is chemically related to the porphyrin ring system of heme and heme proteins. </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In 5’-deoxyadenosyl-cobalamin, the cofactor for </a:t>
            </a:r>
            <a:r>
              <a:rPr lang="en-US" altLang="zh-CN" b="1" dirty="0" err="1">
                <a:latin typeface="Times New Roman" panose="02020503050405090304" pitchFamily="18" charset="0"/>
                <a:cs typeface="Times New Roman" panose="02020503050405090304" pitchFamily="18" charset="0"/>
              </a:rPr>
              <a:t>methylmalonyl</a:t>
            </a:r>
            <a:r>
              <a:rPr lang="en-US" altLang="zh-CN" b="1" dirty="0">
                <a:latin typeface="Times New Roman" panose="02020503050405090304" pitchFamily="18" charset="0"/>
                <a:cs typeface="Times New Roman" panose="02020503050405090304" pitchFamily="18" charset="0"/>
              </a:rPr>
              <a:t>-CoA mutase, the </a:t>
            </a:r>
            <a:r>
              <a:rPr lang="en-US" altLang="zh-CN" b="1" dirty="0" err="1">
                <a:latin typeface="Times New Roman" panose="02020503050405090304" pitchFamily="18" charset="0"/>
                <a:cs typeface="Times New Roman" panose="02020503050405090304" pitchFamily="18" charset="0"/>
              </a:rPr>
              <a:t>cyano</a:t>
            </a:r>
            <a:r>
              <a:rPr lang="en-US" altLang="zh-CN" b="1" dirty="0">
                <a:latin typeface="Times New Roman" panose="02020503050405090304" pitchFamily="18" charset="0"/>
                <a:cs typeface="Times New Roman" panose="02020503050405090304" pitchFamily="18" charset="0"/>
              </a:rPr>
              <a:t> group is replaced C</a:t>
            </a:r>
            <a:br>
              <a:rPr lang="en-US" altLang="zh-CN" b="1" dirty="0">
                <a:latin typeface="Times New Roman" panose="02020503050405090304" pitchFamily="18" charset="0"/>
                <a:cs typeface="Times New Roman" panose="02020503050405090304" pitchFamily="18" charset="0"/>
              </a:rPr>
            </a:br>
            <a:r>
              <a:rPr lang="en-US" altLang="zh-CN" b="1" dirty="0">
                <a:latin typeface="Times New Roman" panose="02020503050405090304" pitchFamily="18" charset="0"/>
                <a:cs typeface="Times New Roman" panose="02020503050405090304" pitchFamily="18" charset="0"/>
              </a:rPr>
              <a:t>by the 5’-deoxyadenosyl group.</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Catalyzes hydrogen exchange. </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 </a:t>
            </a:r>
          </a:p>
          <a:p>
            <a:endParaRPr lang="en-US" altLang="zh-CN" b="1" baseline="0" dirty="0">
              <a:latin typeface="Times New Roman" panose="02020503050405090304" pitchFamily="18" charset="0"/>
              <a:cs typeface="Times New Roman" panose="02020503050405090304" pitchFamily="18" charset="0"/>
            </a:endParaRPr>
          </a:p>
        </p:txBody>
      </p:sp>
      <p:sp>
        <p:nvSpPr>
          <p:cNvPr id="3" name="灯片编号占位符 2">
            <a:extLst>
              <a:ext uri="{FF2B5EF4-FFF2-40B4-BE49-F238E27FC236}">
                <a16:creationId xmlns:a16="http://schemas.microsoft.com/office/drawing/2014/main" id="{2794724D-2876-8A44-9CAB-C412ACA3C66B}"/>
              </a:ext>
            </a:extLst>
          </p:cNvPr>
          <p:cNvSpPr>
            <a:spLocks noGrp="1"/>
          </p:cNvSpPr>
          <p:nvPr>
            <p:ph type="sldNum" sz="quarter" idx="12"/>
          </p:nvPr>
        </p:nvSpPr>
        <p:spPr/>
        <p:txBody>
          <a:bodyPr/>
          <a:lstStyle/>
          <a:p>
            <a:fld id="{5E76B1EE-AE3B-394A-A436-A181DB799049}" type="slidenum">
              <a:rPr kumimoji="1" lang="zh-CN" altLang="en-US" smtClean="0"/>
              <a:t>61</a:t>
            </a:fld>
            <a:endParaRPr kumimoji="1" lang="zh-CN" altLang="en-US"/>
          </a:p>
        </p:txBody>
      </p:sp>
    </p:spTree>
    <p:extLst>
      <p:ext uri="{BB962C8B-B14F-4D97-AF65-F5344CB8AC3E}">
        <p14:creationId xmlns:p14="http://schemas.microsoft.com/office/powerpoint/2010/main" val="241601175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
          <p:cNvPicPr>
            <a:picLocks noChangeAspect="1"/>
          </p:cNvPicPr>
          <p:nvPr/>
        </p:nvPicPr>
        <p:blipFill>
          <a:blip r:embed="rId3">
            <a:alphaModFix amt="48000"/>
          </a:blip>
          <a:stretch>
            <a:fillRect/>
          </a:stretch>
        </p:blipFill>
        <p:spPr>
          <a:xfrm>
            <a:off x="-124583" y="403938"/>
            <a:ext cx="12347955" cy="6481558"/>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Ketone bodies synthesis and break-down</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文本框 5"/>
          <p:cNvSpPr txBox="1"/>
          <p:nvPr/>
        </p:nvSpPr>
        <p:spPr>
          <a:xfrm>
            <a:off x="3396150" y="824678"/>
            <a:ext cx="146065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7" name="直线箭头连接符 6"/>
          <p:cNvCxnSpPr>
            <a:stCxn id="6" idx="2"/>
            <a:endCxn id="13" idx="0"/>
          </p:cNvCxnSpPr>
          <p:nvPr/>
        </p:nvCxnSpPr>
        <p:spPr>
          <a:xfrm flipH="1">
            <a:off x="4123940" y="1194010"/>
            <a:ext cx="2538" cy="692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线箭头连接符 8"/>
          <p:cNvCxnSpPr/>
          <p:nvPr/>
        </p:nvCxnSpPr>
        <p:spPr>
          <a:xfrm flipV="1">
            <a:off x="4018062" y="1194010"/>
            <a:ext cx="0" cy="654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弧 106"/>
          <p:cNvSpPr/>
          <p:nvPr/>
        </p:nvSpPr>
        <p:spPr>
          <a:xfrm flipH="1">
            <a:off x="4123940" y="1194010"/>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 name="文本框 108"/>
          <p:cNvSpPr txBox="1"/>
          <p:nvPr/>
        </p:nvSpPr>
        <p:spPr>
          <a:xfrm>
            <a:off x="4302387" y="1563342"/>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3" name="文本框 12"/>
          <p:cNvSpPr txBox="1"/>
          <p:nvPr/>
        </p:nvSpPr>
        <p:spPr>
          <a:xfrm>
            <a:off x="3198045" y="1886120"/>
            <a:ext cx="1851789"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cxnSp>
        <p:nvCxnSpPr>
          <p:cNvPr id="15" name="直线箭头连接符 14"/>
          <p:cNvCxnSpPr>
            <a:stCxn id="13" idx="2"/>
            <a:endCxn id="22" idx="0"/>
          </p:cNvCxnSpPr>
          <p:nvPr/>
        </p:nvCxnSpPr>
        <p:spPr>
          <a:xfrm flipH="1">
            <a:off x="4123939" y="2255452"/>
            <a:ext cx="1" cy="6279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弧 106"/>
          <p:cNvSpPr/>
          <p:nvPr/>
        </p:nvSpPr>
        <p:spPr>
          <a:xfrm flipH="1">
            <a:off x="4123940" y="2221261"/>
            <a:ext cx="548100" cy="515623"/>
          </a:xfrm>
          <a:prstGeom prst="arc">
            <a:avLst>
              <a:gd name="adj1" fmla="val 18083335"/>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文本框 108"/>
          <p:cNvSpPr txBox="1"/>
          <p:nvPr/>
        </p:nvSpPr>
        <p:spPr>
          <a:xfrm>
            <a:off x="4302386" y="2598384"/>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 name="文本框 108"/>
          <p:cNvSpPr txBox="1"/>
          <p:nvPr/>
        </p:nvSpPr>
        <p:spPr>
          <a:xfrm>
            <a:off x="4229703" y="2155907"/>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Acetyl-CoA+H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20" name="文本框 129"/>
          <p:cNvSpPr txBox="1"/>
          <p:nvPr/>
        </p:nvSpPr>
        <p:spPr>
          <a:xfrm>
            <a:off x="3334835" y="1401856"/>
            <a:ext cx="1327779" cy="276999"/>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21" name="文本框 129"/>
          <p:cNvSpPr txBox="1"/>
          <p:nvPr/>
        </p:nvSpPr>
        <p:spPr>
          <a:xfrm>
            <a:off x="3181205" y="2317552"/>
            <a:ext cx="925768"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HMG-CoA synthase</a:t>
            </a:r>
          </a:p>
        </p:txBody>
      </p:sp>
      <p:sp>
        <p:nvSpPr>
          <p:cNvPr id="22" name="文本框 21"/>
          <p:cNvSpPr txBox="1"/>
          <p:nvPr/>
        </p:nvSpPr>
        <p:spPr>
          <a:xfrm>
            <a:off x="2376225" y="2883385"/>
            <a:ext cx="3495428" cy="646331"/>
          </a:xfrm>
          <a:prstGeom prst="rect">
            <a:avLst/>
          </a:prstGeom>
          <a:noFill/>
        </p:spPr>
        <p:txBody>
          <a:bodyPr wrap="squar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methylglutaryl</a:t>
            </a:r>
            <a:r>
              <a:rPr kumimoji="1" lang="en-US" altLang="zh-CN" b="1" dirty="0">
                <a:latin typeface="Times New Roman" panose="02020503050405090304" pitchFamily="18" charset="0"/>
                <a:cs typeface="Times New Roman" panose="02020503050405090304" pitchFamily="18" charset="0"/>
              </a:rPr>
              <a:t>-CoA </a:t>
            </a:r>
            <a:endParaRPr kumimoji="1" lang="el-GR" altLang="zh-CN" b="1" dirty="0">
              <a:latin typeface="Times New Roman" panose="02020503050405090304" pitchFamily="18" charset="0"/>
              <a:cs typeface="Times New Roman" panose="02020503050405090304" pitchFamily="18" charset="0"/>
            </a:endParaRPr>
          </a:p>
          <a:p>
            <a:pPr algn="ctr"/>
            <a:r>
              <a:rPr kumimoji="1" lang="en-US" altLang="zh-CN" b="1" dirty="0">
                <a:latin typeface="Times New Roman" panose="02020503050405090304" pitchFamily="18" charset="0"/>
                <a:cs typeface="Times New Roman" panose="02020503050405090304" pitchFamily="18" charset="0"/>
              </a:rPr>
              <a:t>(HMG-CoA) </a:t>
            </a:r>
          </a:p>
        </p:txBody>
      </p:sp>
      <p:cxnSp>
        <p:nvCxnSpPr>
          <p:cNvPr id="29" name="直线箭头连接符 28"/>
          <p:cNvCxnSpPr>
            <a:stCxn id="22" idx="2"/>
          </p:cNvCxnSpPr>
          <p:nvPr/>
        </p:nvCxnSpPr>
        <p:spPr>
          <a:xfrm>
            <a:off x="4123939" y="3529716"/>
            <a:ext cx="9284" cy="5228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弧 106"/>
          <p:cNvSpPr/>
          <p:nvPr/>
        </p:nvSpPr>
        <p:spPr>
          <a:xfrm flipH="1">
            <a:off x="4133223" y="328982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1" name="文本框 108"/>
          <p:cNvSpPr txBox="1"/>
          <p:nvPr/>
        </p:nvSpPr>
        <p:spPr>
          <a:xfrm>
            <a:off x="4302386" y="3626973"/>
            <a:ext cx="954107"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Acetyl-CoA</a:t>
            </a:r>
            <a:endParaRPr kumimoji="1" lang="zh-CN" altLang="en-US" sz="1200" b="1" dirty="0">
              <a:latin typeface="Times New Roman" panose="02020503050405090304" pitchFamily="18" charset="0"/>
              <a:cs typeface="Times New Roman" panose="02020503050405090304" pitchFamily="18" charset="0"/>
            </a:endParaRPr>
          </a:p>
        </p:txBody>
      </p:sp>
      <p:sp>
        <p:nvSpPr>
          <p:cNvPr id="32" name="文本框 129"/>
          <p:cNvSpPr txBox="1"/>
          <p:nvPr/>
        </p:nvSpPr>
        <p:spPr>
          <a:xfrm>
            <a:off x="2795325" y="3474491"/>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a:t>
            </a:r>
          </a:p>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lyase</a:t>
            </a:r>
          </a:p>
        </p:txBody>
      </p:sp>
      <p:sp>
        <p:nvSpPr>
          <p:cNvPr id="33" name="文本框 32"/>
          <p:cNvSpPr txBox="1"/>
          <p:nvPr/>
        </p:nvSpPr>
        <p:spPr>
          <a:xfrm>
            <a:off x="2431210" y="4077891"/>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acetoacetate</a:t>
            </a:r>
          </a:p>
        </p:txBody>
      </p:sp>
      <p:cxnSp>
        <p:nvCxnSpPr>
          <p:cNvPr id="36" name="直线箭头连接符 35"/>
          <p:cNvCxnSpPr/>
          <p:nvPr/>
        </p:nvCxnSpPr>
        <p:spPr>
          <a:xfrm>
            <a:off x="4348086" y="4621537"/>
            <a:ext cx="946065" cy="4476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7" name="弧 36"/>
          <p:cNvSpPr/>
          <p:nvPr/>
        </p:nvSpPr>
        <p:spPr>
          <a:xfrm rot="18407305">
            <a:off x="4550048" y="4855035"/>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8" name="文本框 37"/>
          <p:cNvSpPr txBox="1"/>
          <p:nvPr/>
        </p:nvSpPr>
        <p:spPr>
          <a:xfrm rot="18944132">
            <a:off x="3871774" y="5029440"/>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39" name="文本框 38"/>
          <p:cNvSpPr txBox="1"/>
          <p:nvPr/>
        </p:nvSpPr>
        <p:spPr>
          <a:xfrm rot="18772570">
            <a:off x="4353265" y="5212933"/>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cxnSp>
        <p:nvCxnSpPr>
          <p:cNvPr id="42" name="直线箭头连接符 41"/>
          <p:cNvCxnSpPr/>
          <p:nvPr/>
        </p:nvCxnSpPr>
        <p:spPr>
          <a:xfrm flipH="1" flipV="1">
            <a:off x="4404256" y="4552274"/>
            <a:ext cx="949541" cy="4593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p:cNvCxnSpPr/>
          <p:nvPr/>
        </p:nvCxnSpPr>
        <p:spPr>
          <a:xfrm flipH="1">
            <a:off x="3051459" y="4566231"/>
            <a:ext cx="890828" cy="507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弧 48"/>
          <p:cNvSpPr/>
          <p:nvPr/>
        </p:nvSpPr>
        <p:spPr>
          <a:xfrm rot="556803" flipH="1">
            <a:off x="3551918" y="4659555"/>
            <a:ext cx="617270" cy="653090"/>
          </a:xfrm>
          <a:prstGeom prst="arc">
            <a:avLst>
              <a:gd name="adj1" fmla="val 18239673"/>
              <a:gd name="adj2" fmla="val 188641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0" name="文本框 49"/>
          <p:cNvSpPr txBox="1"/>
          <p:nvPr/>
        </p:nvSpPr>
        <p:spPr>
          <a:xfrm rot="19500348">
            <a:off x="3365748" y="5038536"/>
            <a:ext cx="466794"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t>
            </a:r>
            <a:r>
              <a:rPr kumimoji="1" lang="en-US" altLang="zh-CN" sz="1200" b="1" baseline="-25000" dirty="0">
                <a:latin typeface="Times New Roman" panose="02020503050405090304" pitchFamily="18" charset="0"/>
                <a:cs typeface="Times New Roman" panose="02020503050405090304" pitchFamily="18" charset="0"/>
              </a:rPr>
              <a:t>2</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文本框 50"/>
          <p:cNvSpPr txBox="1"/>
          <p:nvPr/>
        </p:nvSpPr>
        <p:spPr>
          <a:xfrm>
            <a:off x="4662614" y="4940838"/>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D-</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Hydroxybutyrate </a:t>
            </a:r>
          </a:p>
        </p:txBody>
      </p:sp>
      <p:sp>
        <p:nvSpPr>
          <p:cNvPr id="52" name="文本框 51"/>
          <p:cNvSpPr txBox="1"/>
          <p:nvPr/>
        </p:nvSpPr>
        <p:spPr>
          <a:xfrm>
            <a:off x="936202" y="4938185"/>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Acetone</a:t>
            </a:r>
          </a:p>
        </p:txBody>
      </p:sp>
      <p:sp>
        <p:nvSpPr>
          <p:cNvPr id="53" name="文本框 129"/>
          <p:cNvSpPr txBox="1"/>
          <p:nvPr/>
        </p:nvSpPr>
        <p:spPr>
          <a:xfrm>
            <a:off x="2120421" y="4477788"/>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acetoacetate decarboxylase </a:t>
            </a:r>
          </a:p>
        </p:txBody>
      </p:sp>
      <p:sp>
        <p:nvSpPr>
          <p:cNvPr id="54" name="文本框 129"/>
          <p:cNvSpPr txBox="1"/>
          <p:nvPr/>
        </p:nvSpPr>
        <p:spPr>
          <a:xfrm>
            <a:off x="4660860" y="4478999"/>
            <a:ext cx="1637744"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D-</a:t>
            </a: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-hydroxybutyrate dehydrogenase </a:t>
            </a:r>
          </a:p>
        </p:txBody>
      </p:sp>
      <p:pic>
        <p:nvPicPr>
          <p:cNvPr id="56" name="图片 55" descr="图示&#10;&#10;描述已自动生成"/>
          <p:cNvPicPr>
            <a:picLocks noChangeAspect="1"/>
          </p:cNvPicPr>
          <p:nvPr/>
        </p:nvPicPr>
        <p:blipFill rotWithShape="1">
          <a:blip r:embed="rId5">
            <a:clrChange>
              <a:clrFrom>
                <a:srgbClr val="FFFFFF"/>
              </a:clrFrom>
              <a:clrTo>
                <a:srgbClr val="FFFFFF">
                  <a:alpha val="0"/>
                </a:srgbClr>
              </a:clrTo>
            </a:clrChange>
          </a:blip>
          <a:srcRect l="16984" t="2246" r="20664" b="89579"/>
          <a:stretch>
            <a:fillRect/>
          </a:stretch>
        </p:blipFill>
        <p:spPr>
          <a:xfrm>
            <a:off x="1295367" y="772998"/>
            <a:ext cx="2161716" cy="560605"/>
          </a:xfrm>
          <a:prstGeom prst="rect">
            <a:avLst/>
          </a:prstGeom>
        </p:spPr>
      </p:pic>
      <p:pic>
        <p:nvPicPr>
          <p:cNvPr id="58" name="图片 57" descr="图示&#10;&#10;描述已自动生成"/>
          <p:cNvPicPr>
            <a:picLocks noChangeAspect="1"/>
          </p:cNvPicPr>
          <p:nvPr/>
        </p:nvPicPr>
        <p:blipFill rotWithShape="1">
          <a:blip r:embed="rId5">
            <a:clrChange>
              <a:clrFrom>
                <a:srgbClr val="FFFFFF"/>
              </a:clrFrom>
              <a:clrTo>
                <a:srgbClr val="FFFFFF">
                  <a:alpha val="0"/>
                </a:srgbClr>
              </a:clrTo>
            </a:clrChange>
          </a:blip>
          <a:srcRect l="24382" t="20441" r="28379" b="70871"/>
          <a:stretch>
            <a:fillRect/>
          </a:stretch>
        </p:blipFill>
        <p:spPr>
          <a:xfrm>
            <a:off x="1612338" y="1785734"/>
            <a:ext cx="1637744" cy="595814"/>
          </a:xfrm>
          <a:prstGeom prst="rect">
            <a:avLst/>
          </a:prstGeom>
        </p:spPr>
      </p:pic>
      <p:pic>
        <p:nvPicPr>
          <p:cNvPr id="60" name="图片 59" descr="图示&#10;&#10;描述已自动生成"/>
          <p:cNvPicPr>
            <a:picLocks noChangeAspect="1"/>
          </p:cNvPicPr>
          <p:nvPr/>
        </p:nvPicPr>
        <p:blipFill rotWithShape="1">
          <a:blip r:embed="rId5">
            <a:clrChange>
              <a:clrFrom>
                <a:srgbClr val="FFFFFF"/>
              </a:clrFrom>
              <a:clrTo>
                <a:srgbClr val="FFFFFF">
                  <a:alpha val="0"/>
                </a:srgbClr>
              </a:clrTo>
            </a:clrChange>
          </a:blip>
          <a:srcRect l="16984" t="40525" r="21774" b="49645"/>
          <a:stretch>
            <a:fillRect/>
          </a:stretch>
        </p:blipFill>
        <p:spPr>
          <a:xfrm>
            <a:off x="322967" y="2734285"/>
            <a:ext cx="2123207" cy="674124"/>
          </a:xfrm>
          <a:prstGeom prst="rect">
            <a:avLst/>
          </a:prstGeom>
        </p:spPr>
      </p:pic>
      <p:pic>
        <p:nvPicPr>
          <p:cNvPr id="64" name="图片 63" descr="图示&#10;&#10;描述已自动生成"/>
          <p:cNvPicPr>
            <a:picLocks noChangeAspect="1"/>
          </p:cNvPicPr>
          <p:nvPr/>
        </p:nvPicPr>
        <p:blipFill rotWithShape="1">
          <a:blip r:embed="rId5">
            <a:clrChange>
              <a:clrFrom>
                <a:srgbClr val="FFFFFF"/>
              </a:clrFrom>
              <a:clrTo>
                <a:srgbClr val="FFFFFF">
                  <a:alpha val="0"/>
                </a:srgbClr>
              </a:clrTo>
            </a:clrChange>
          </a:blip>
          <a:srcRect l="27274" t="63482" r="29003" b="27160"/>
          <a:stretch>
            <a:fillRect/>
          </a:stretch>
        </p:blipFill>
        <p:spPr>
          <a:xfrm>
            <a:off x="1984695" y="3892016"/>
            <a:ext cx="1515838" cy="641775"/>
          </a:xfrm>
          <a:prstGeom prst="rect">
            <a:avLst/>
          </a:prstGeom>
        </p:spPr>
      </p:pic>
      <p:pic>
        <p:nvPicPr>
          <p:cNvPr id="66" name="图片 65" descr="图示&#10;&#10;描述已自动生成"/>
          <p:cNvPicPr>
            <a:picLocks noChangeAspect="1"/>
          </p:cNvPicPr>
          <p:nvPr/>
        </p:nvPicPr>
        <p:blipFill rotWithShape="1">
          <a:blip r:embed="rId5">
            <a:clrChange>
              <a:clrFrom>
                <a:srgbClr val="FFFFFF"/>
              </a:clrFrom>
              <a:clrTo>
                <a:srgbClr val="FFFFFF">
                  <a:alpha val="0"/>
                </a:srgbClr>
              </a:clrTo>
            </a:clrChange>
          </a:blip>
          <a:srcRect l="53795" t="86877" r="4561" b="3094"/>
          <a:stretch>
            <a:fillRect/>
          </a:stretch>
        </p:blipFill>
        <p:spPr>
          <a:xfrm>
            <a:off x="5675769" y="5260547"/>
            <a:ext cx="1443790" cy="687790"/>
          </a:xfrm>
          <a:prstGeom prst="rect">
            <a:avLst/>
          </a:prstGeom>
        </p:spPr>
      </p:pic>
      <p:pic>
        <p:nvPicPr>
          <p:cNvPr id="67" name="图片 66" descr="图示&#10;&#10;描述已自动生成"/>
          <p:cNvPicPr>
            <a:picLocks noChangeAspect="1"/>
          </p:cNvPicPr>
          <p:nvPr/>
        </p:nvPicPr>
        <p:blipFill rotWithShape="1">
          <a:blip r:embed="rId5">
            <a:clrChange>
              <a:clrFrom>
                <a:srgbClr val="FFFFFF"/>
              </a:clrFrom>
              <a:clrTo>
                <a:srgbClr val="FFFFFF">
                  <a:alpha val="0"/>
                </a:srgbClr>
              </a:clrTo>
            </a:clrChange>
          </a:blip>
          <a:srcRect l="4208" t="87395" r="67259" b="4737"/>
          <a:stretch>
            <a:fillRect/>
          </a:stretch>
        </p:blipFill>
        <p:spPr>
          <a:xfrm>
            <a:off x="2180341" y="5233077"/>
            <a:ext cx="989169" cy="539608"/>
          </a:xfrm>
          <a:prstGeom prst="rect">
            <a:avLst/>
          </a:prstGeom>
        </p:spPr>
      </p:pic>
      <p:cxnSp>
        <p:nvCxnSpPr>
          <p:cNvPr id="72" name="直线箭头连接符 71"/>
          <p:cNvCxnSpPr/>
          <p:nvPr/>
        </p:nvCxnSpPr>
        <p:spPr>
          <a:xfrm flipH="1">
            <a:off x="7478874" y="4527209"/>
            <a:ext cx="890828" cy="507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3" name="直线箭头连接符 72"/>
          <p:cNvCxnSpPr/>
          <p:nvPr/>
        </p:nvCxnSpPr>
        <p:spPr>
          <a:xfrm flipV="1">
            <a:off x="7559503" y="4569734"/>
            <a:ext cx="913236" cy="5220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6" name="文本框 75"/>
          <p:cNvSpPr txBox="1"/>
          <p:nvPr/>
        </p:nvSpPr>
        <p:spPr>
          <a:xfrm>
            <a:off x="7223478" y="4077891"/>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acetoacetate</a:t>
            </a:r>
          </a:p>
        </p:txBody>
      </p:sp>
      <p:sp>
        <p:nvSpPr>
          <p:cNvPr id="78" name="文本框 77"/>
          <p:cNvSpPr txBox="1"/>
          <p:nvPr/>
        </p:nvSpPr>
        <p:spPr>
          <a:xfrm rot="1477396">
            <a:off x="8225876" y="4985338"/>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79" name="文本框 78"/>
          <p:cNvSpPr txBox="1"/>
          <p:nvPr/>
        </p:nvSpPr>
        <p:spPr>
          <a:xfrm rot="1639304">
            <a:off x="7846509" y="5083807"/>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cxnSp>
        <p:nvCxnSpPr>
          <p:cNvPr id="80" name="直线箭头连接符 79"/>
          <p:cNvCxnSpPr>
            <a:stCxn id="76" idx="0"/>
            <a:endCxn id="86" idx="2"/>
          </p:cNvCxnSpPr>
          <p:nvPr/>
        </p:nvCxnSpPr>
        <p:spPr>
          <a:xfrm flipV="1">
            <a:off x="8971192" y="3321215"/>
            <a:ext cx="0" cy="756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1" name="文本框 129"/>
          <p:cNvSpPr txBox="1"/>
          <p:nvPr/>
        </p:nvSpPr>
        <p:spPr>
          <a:xfrm>
            <a:off x="6243899" y="4476520"/>
            <a:ext cx="1637744"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D-</a:t>
            </a: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-hydroxybutyrate dehydrogenase </a:t>
            </a:r>
          </a:p>
        </p:txBody>
      </p:sp>
      <p:sp>
        <p:nvSpPr>
          <p:cNvPr id="82" name="弧 103"/>
          <p:cNvSpPr/>
          <p:nvPr/>
        </p:nvSpPr>
        <p:spPr>
          <a:xfrm rot="14761206">
            <a:off x="7929640" y="4758264"/>
            <a:ext cx="346794" cy="462486"/>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86" name="文本框 85"/>
          <p:cNvSpPr txBox="1"/>
          <p:nvPr/>
        </p:nvSpPr>
        <p:spPr>
          <a:xfrm>
            <a:off x="8045297" y="2951883"/>
            <a:ext cx="1851789"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sp>
        <p:nvSpPr>
          <p:cNvPr id="90" name="弧 103"/>
          <p:cNvSpPr/>
          <p:nvPr/>
        </p:nvSpPr>
        <p:spPr>
          <a:xfrm>
            <a:off x="8971191" y="3546182"/>
            <a:ext cx="394250" cy="331173"/>
          </a:xfrm>
          <a:prstGeom prst="arc">
            <a:avLst>
              <a:gd name="adj1" fmla="val 4613432"/>
              <a:gd name="adj2" fmla="val 1726148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91" name="文本框 108"/>
          <p:cNvSpPr txBox="1"/>
          <p:nvPr/>
        </p:nvSpPr>
        <p:spPr>
          <a:xfrm>
            <a:off x="9166286" y="3700624"/>
            <a:ext cx="109036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Succinyl-CoA</a:t>
            </a:r>
            <a:endParaRPr kumimoji="1" lang="zh-CN" altLang="en-US" sz="1200" b="1" dirty="0">
              <a:latin typeface="Times New Roman" panose="02020503050405090304" pitchFamily="18" charset="0"/>
              <a:cs typeface="Times New Roman" panose="02020503050405090304" pitchFamily="18" charset="0"/>
            </a:endParaRPr>
          </a:p>
        </p:txBody>
      </p:sp>
      <p:sp>
        <p:nvSpPr>
          <p:cNvPr id="92" name="文本框 108"/>
          <p:cNvSpPr txBox="1"/>
          <p:nvPr/>
        </p:nvSpPr>
        <p:spPr>
          <a:xfrm>
            <a:off x="9156072" y="3373606"/>
            <a:ext cx="81785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Succinate</a:t>
            </a:r>
            <a:endParaRPr kumimoji="1" lang="zh-CN" altLang="en-US" sz="1200" b="1" dirty="0">
              <a:latin typeface="Times New Roman" panose="02020503050405090304" pitchFamily="18" charset="0"/>
              <a:cs typeface="Times New Roman" panose="02020503050405090304" pitchFamily="18" charset="0"/>
            </a:endParaRPr>
          </a:p>
        </p:txBody>
      </p:sp>
      <p:sp>
        <p:nvSpPr>
          <p:cNvPr id="93" name="文本框 129"/>
          <p:cNvSpPr txBox="1"/>
          <p:nvPr/>
        </p:nvSpPr>
        <p:spPr>
          <a:xfrm>
            <a:off x="7333447" y="3464030"/>
            <a:ext cx="1637744"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ketoacyl-CoA transferase</a:t>
            </a:r>
          </a:p>
        </p:txBody>
      </p:sp>
      <p:sp>
        <p:nvSpPr>
          <p:cNvPr id="94" name="文本框 93"/>
          <p:cNvSpPr txBox="1"/>
          <p:nvPr/>
        </p:nvSpPr>
        <p:spPr>
          <a:xfrm>
            <a:off x="8236943" y="1794459"/>
            <a:ext cx="146065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96" name="直线箭头连接符 95"/>
          <p:cNvCxnSpPr/>
          <p:nvPr/>
        </p:nvCxnSpPr>
        <p:spPr>
          <a:xfrm>
            <a:off x="8867315" y="2204338"/>
            <a:ext cx="0" cy="788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线箭头连接符 96"/>
          <p:cNvCxnSpPr>
            <a:stCxn id="86" idx="0"/>
            <a:endCxn id="94" idx="2"/>
          </p:cNvCxnSpPr>
          <p:nvPr/>
        </p:nvCxnSpPr>
        <p:spPr>
          <a:xfrm flipH="1" flipV="1">
            <a:off x="8967271" y="2163791"/>
            <a:ext cx="3921" cy="788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文本框 108"/>
          <p:cNvSpPr txBox="1"/>
          <p:nvPr/>
        </p:nvSpPr>
        <p:spPr>
          <a:xfrm>
            <a:off x="9207036" y="2574616"/>
            <a:ext cx="73930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99" name="文本框 129"/>
          <p:cNvSpPr txBox="1"/>
          <p:nvPr/>
        </p:nvSpPr>
        <p:spPr>
          <a:xfrm>
            <a:off x="8152319" y="2403911"/>
            <a:ext cx="698030" cy="276999"/>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115" name="弧 114"/>
          <p:cNvSpPr/>
          <p:nvPr/>
        </p:nvSpPr>
        <p:spPr>
          <a:xfrm flipH="1" flipV="1">
            <a:off x="8974394" y="2126463"/>
            <a:ext cx="573040" cy="598669"/>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pic>
        <p:nvPicPr>
          <p:cNvPr id="116" name="图片 115" descr="图示&#10;&#10;描述已自动生成"/>
          <p:cNvPicPr>
            <a:picLocks noChangeAspect="1"/>
          </p:cNvPicPr>
          <p:nvPr/>
        </p:nvPicPr>
        <p:blipFill rotWithShape="1">
          <a:blip r:embed="rId5">
            <a:clrChange>
              <a:clrFrom>
                <a:srgbClr val="FFFFFF"/>
              </a:clrFrom>
              <a:clrTo>
                <a:srgbClr val="FFFFFF">
                  <a:alpha val="0"/>
                </a:srgbClr>
              </a:clrTo>
            </a:clrChange>
          </a:blip>
          <a:srcRect l="27274" t="63482" r="29003" b="27160"/>
          <a:stretch>
            <a:fillRect/>
          </a:stretch>
        </p:blipFill>
        <p:spPr>
          <a:xfrm>
            <a:off x="9666015" y="3957408"/>
            <a:ext cx="1515838" cy="641775"/>
          </a:xfrm>
          <a:prstGeom prst="rect">
            <a:avLst/>
          </a:prstGeom>
        </p:spPr>
      </p:pic>
      <p:pic>
        <p:nvPicPr>
          <p:cNvPr id="117" name="图片 116" descr="图示&#10;&#10;描述已自动生成"/>
          <p:cNvPicPr>
            <a:picLocks noChangeAspect="1"/>
          </p:cNvPicPr>
          <p:nvPr/>
        </p:nvPicPr>
        <p:blipFill rotWithShape="1">
          <a:blip r:embed="rId5">
            <a:clrChange>
              <a:clrFrom>
                <a:srgbClr val="FFFFFF"/>
              </a:clrFrom>
              <a:clrTo>
                <a:srgbClr val="FFFFFF">
                  <a:alpha val="0"/>
                </a:srgbClr>
              </a:clrTo>
            </a:clrChange>
          </a:blip>
          <a:srcRect l="24382" t="20441" r="28379" b="70871"/>
          <a:stretch>
            <a:fillRect/>
          </a:stretch>
        </p:blipFill>
        <p:spPr>
          <a:xfrm>
            <a:off x="9897086" y="2838642"/>
            <a:ext cx="1637744" cy="595814"/>
          </a:xfrm>
          <a:prstGeom prst="rect">
            <a:avLst/>
          </a:prstGeom>
        </p:spPr>
      </p:pic>
      <p:pic>
        <p:nvPicPr>
          <p:cNvPr id="118" name="图片 117" descr="图示&#10;&#10;描述已自动生成"/>
          <p:cNvPicPr>
            <a:picLocks noChangeAspect="1"/>
          </p:cNvPicPr>
          <p:nvPr/>
        </p:nvPicPr>
        <p:blipFill rotWithShape="1">
          <a:blip r:embed="rId5">
            <a:clrChange>
              <a:clrFrom>
                <a:srgbClr val="FFFFFF"/>
              </a:clrFrom>
              <a:clrTo>
                <a:srgbClr val="FFFFFF">
                  <a:alpha val="0"/>
                </a:srgbClr>
              </a:clrTo>
            </a:clrChange>
          </a:blip>
          <a:srcRect l="16984" t="2246" r="20664" b="89579"/>
          <a:stretch>
            <a:fillRect/>
          </a:stretch>
        </p:blipFill>
        <p:spPr>
          <a:xfrm>
            <a:off x="9666015" y="1594329"/>
            <a:ext cx="2161716" cy="560605"/>
          </a:xfrm>
          <a:prstGeom prst="rect">
            <a:avLst/>
          </a:prstGeom>
        </p:spPr>
      </p:pic>
      <p:sp>
        <p:nvSpPr>
          <p:cNvPr id="3" name="灯片编号占位符 2">
            <a:extLst>
              <a:ext uri="{FF2B5EF4-FFF2-40B4-BE49-F238E27FC236}">
                <a16:creationId xmlns:a16="http://schemas.microsoft.com/office/drawing/2014/main" id="{2B2B42B0-46E0-E746-B9EB-A0360EB083ED}"/>
              </a:ext>
            </a:extLst>
          </p:cNvPr>
          <p:cNvSpPr>
            <a:spLocks noGrp="1"/>
          </p:cNvSpPr>
          <p:nvPr>
            <p:ph type="sldNum" sz="quarter" idx="12"/>
          </p:nvPr>
        </p:nvSpPr>
        <p:spPr/>
        <p:txBody>
          <a:bodyPr/>
          <a:lstStyle/>
          <a:p>
            <a:fld id="{5E76B1EE-AE3B-394A-A436-A181DB799049}" type="slidenum">
              <a:rPr kumimoji="1" lang="zh-CN" altLang="en-US" smtClean="0"/>
              <a:t>62</a:t>
            </a:fld>
            <a:endParaRPr kumimoji="1" lang="zh-CN" altLang="en-US"/>
          </a:p>
        </p:txBody>
      </p:sp>
    </p:spTree>
    <p:extLst>
      <p:ext uri="{BB962C8B-B14F-4D97-AF65-F5344CB8AC3E}">
        <p14:creationId xmlns:p14="http://schemas.microsoft.com/office/powerpoint/2010/main" val="339228126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75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750"/>
                                        <p:tgtEl>
                                          <p:spTgt spid="7"/>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75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750"/>
                                        <p:tgtEl>
                                          <p:spTgt spid="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750"/>
                                        <p:tgtEl>
                                          <p:spTgt spid="1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750"/>
                                        <p:tgtEl>
                                          <p:spTgt spid="13"/>
                                        </p:tgtEl>
                                      </p:cBhvr>
                                    </p:animEffect>
                                  </p:childTnLst>
                                </p:cTn>
                              </p:par>
                              <p:par>
                                <p:cTn id="23" presetID="14"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750"/>
                                        <p:tgtEl>
                                          <p:spTgt spid="1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750"/>
                                        <p:tgtEl>
                                          <p:spTgt spid="1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750"/>
                                        <p:tgtEl>
                                          <p:spTgt spid="1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750"/>
                                        <p:tgtEl>
                                          <p:spTgt spid="1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randombar(horizontal)">
                                      <p:cBhvr>
                                        <p:cTn id="37" dur="750"/>
                                        <p:tgtEl>
                                          <p:spTgt spid="2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randombar(horizontal)">
                                      <p:cBhvr>
                                        <p:cTn id="40" dur="750"/>
                                        <p:tgtEl>
                                          <p:spTgt spid="2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750"/>
                                        <p:tgtEl>
                                          <p:spTgt spid="22"/>
                                        </p:tgtEl>
                                      </p:cBhvr>
                                    </p:animEffect>
                                  </p:childTnLst>
                                </p:cTn>
                              </p:par>
                              <p:par>
                                <p:cTn id="44" presetID="14" presetClass="entr" presetSubtype="1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randombar(horizontal)">
                                      <p:cBhvr>
                                        <p:cTn id="46" dur="750"/>
                                        <p:tgtEl>
                                          <p:spTgt spid="2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randombar(horizontal)">
                                      <p:cBhvr>
                                        <p:cTn id="49" dur="750"/>
                                        <p:tgtEl>
                                          <p:spTgt spid="3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750"/>
                                        <p:tgtEl>
                                          <p:spTgt spid="31"/>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randombar(horizontal)">
                                      <p:cBhvr>
                                        <p:cTn id="55" dur="750"/>
                                        <p:tgtEl>
                                          <p:spTgt spid="32"/>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randombar(horizontal)">
                                      <p:cBhvr>
                                        <p:cTn id="58" dur="750"/>
                                        <p:tgtEl>
                                          <p:spTgt spid="33"/>
                                        </p:tgtEl>
                                      </p:cBhvr>
                                    </p:animEffect>
                                  </p:childTnLst>
                                </p:cTn>
                              </p:par>
                              <p:par>
                                <p:cTn id="59" presetID="14" presetClass="entr" presetSubtype="1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randombar(horizontal)">
                                      <p:cBhvr>
                                        <p:cTn id="61" dur="750"/>
                                        <p:tgtEl>
                                          <p:spTgt spid="3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randombar(horizontal)">
                                      <p:cBhvr>
                                        <p:cTn id="64" dur="750"/>
                                        <p:tgtEl>
                                          <p:spTgt spid="37"/>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randombar(horizontal)">
                                      <p:cBhvr>
                                        <p:cTn id="67" dur="750"/>
                                        <p:tgtEl>
                                          <p:spTgt spid="38"/>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randombar(horizontal)">
                                      <p:cBhvr>
                                        <p:cTn id="70" dur="750"/>
                                        <p:tgtEl>
                                          <p:spTgt spid="39"/>
                                        </p:tgtEl>
                                      </p:cBhvr>
                                    </p:animEffect>
                                  </p:childTnLst>
                                </p:cTn>
                              </p:par>
                              <p:par>
                                <p:cTn id="71" presetID="14" presetClass="entr" presetSubtype="1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randombar(horizontal)">
                                      <p:cBhvr>
                                        <p:cTn id="73" dur="750"/>
                                        <p:tgtEl>
                                          <p:spTgt spid="42"/>
                                        </p:tgtEl>
                                      </p:cBhvr>
                                    </p:animEffect>
                                  </p:childTnLst>
                                </p:cTn>
                              </p:par>
                              <p:par>
                                <p:cTn id="74" presetID="14" presetClass="entr" presetSubtype="1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randombar(horizontal)">
                                      <p:cBhvr>
                                        <p:cTn id="76" dur="750"/>
                                        <p:tgtEl>
                                          <p:spTgt spid="47"/>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randombar(horizontal)">
                                      <p:cBhvr>
                                        <p:cTn id="79" dur="750"/>
                                        <p:tgtEl>
                                          <p:spTgt spid="49"/>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randombar(horizontal)">
                                      <p:cBhvr>
                                        <p:cTn id="82" dur="750"/>
                                        <p:tgtEl>
                                          <p:spTgt spid="50"/>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randombar(horizontal)">
                                      <p:cBhvr>
                                        <p:cTn id="85" dur="750"/>
                                        <p:tgtEl>
                                          <p:spTgt spid="51"/>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randombar(horizontal)">
                                      <p:cBhvr>
                                        <p:cTn id="88" dur="750"/>
                                        <p:tgtEl>
                                          <p:spTgt spid="52"/>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randombar(horizontal)">
                                      <p:cBhvr>
                                        <p:cTn id="91" dur="750"/>
                                        <p:tgtEl>
                                          <p:spTgt spid="53"/>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randombar(horizontal)">
                                      <p:cBhvr>
                                        <p:cTn id="94" dur="750"/>
                                        <p:tgtEl>
                                          <p:spTgt spid="54"/>
                                        </p:tgtEl>
                                      </p:cBhvr>
                                    </p:animEffect>
                                  </p:childTnLst>
                                </p:cTn>
                              </p:par>
                              <p:par>
                                <p:cTn id="95" presetID="14" presetClass="entr" presetSubtype="1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randombar(horizontal)">
                                      <p:cBhvr>
                                        <p:cTn id="97" dur="750"/>
                                        <p:tgtEl>
                                          <p:spTgt spid="56"/>
                                        </p:tgtEl>
                                      </p:cBhvr>
                                    </p:animEffect>
                                  </p:childTnLst>
                                </p:cTn>
                              </p:par>
                              <p:par>
                                <p:cTn id="98" presetID="14" presetClass="entr" presetSubtype="10" fill="hold"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randombar(horizontal)">
                                      <p:cBhvr>
                                        <p:cTn id="100" dur="750"/>
                                        <p:tgtEl>
                                          <p:spTgt spid="58"/>
                                        </p:tgtEl>
                                      </p:cBhvr>
                                    </p:animEffect>
                                  </p:childTnLst>
                                </p:cTn>
                              </p:par>
                              <p:par>
                                <p:cTn id="101" presetID="14" presetClass="entr" presetSubtype="1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randombar(horizontal)">
                                      <p:cBhvr>
                                        <p:cTn id="103" dur="750"/>
                                        <p:tgtEl>
                                          <p:spTgt spid="60"/>
                                        </p:tgtEl>
                                      </p:cBhvr>
                                    </p:animEffect>
                                  </p:childTnLst>
                                </p:cTn>
                              </p:par>
                              <p:par>
                                <p:cTn id="104" presetID="14" presetClass="entr" presetSubtype="10" fill="hold"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randombar(horizontal)">
                                      <p:cBhvr>
                                        <p:cTn id="106" dur="750"/>
                                        <p:tgtEl>
                                          <p:spTgt spid="64"/>
                                        </p:tgtEl>
                                      </p:cBhvr>
                                    </p:animEffect>
                                  </p:childTnLst>
                                </p:cTn>
                              </p:par>
                              <p:par>
                                <p:cTn id="107" presetID="14" presetClass="entr" presetSubtype="10" fill="hold" nodeType="withEffect">
                                  <p:stCondLst>
                                    <p:cond delay="0"/>
                                  </p:stCondLst>
                                  <p:childTnLst>
                                    <p:set>
                                      <p:cBhvr>
                                        <p:cTn id="108" dur="1" fill="hold">
                                          <p:stCondLst>
                                            <p:cond delay="0"/>
                                          </p:stCondLst>
                                        </p:cTn>
                                        <p:tgtEl>
                                          <p:spTgt spid="66"/>
                                        </p:tgtEl>
                                        <p:attrNameLst>
                                          <p:attrName>style.visibility</p:attrName>
                                        </p:attrNameLst>
                                      </p:cBhvr>
                                      <p:to>
                                        <p:strVal val="visible"/>
                                      </p:to>
                                    </p:set>
                                    <p:animEffect transition="in" filter="randombar(horizontal)">
                                      <p:cBhvr>
                                        <p:cTn id="109" dur="750"/>
                                        <p:tgtEl>
                                          <p:spTgt spid="66"/>
                                        </p:tgtEl>
                                      </p:cBhvr>
                                    </p:animEffect>
                                  </p:childTnLst>
                                </p:cTn>
                              </p:par>
                              <p:par>
                                <p:cTn id="110" presetID="14" presetClass="entr" presetSubtype="10" fill="hold" nodeType="withEffect">
                                  <p:stCondLst>
                                    <p:cond delay="0"/>
                                  </p:stCondLst>
                                  <p:childTnLst>
                                    <p:set>
                                      <p:cBhvr>
                                        <p:cTn id="111" dur="1" fill="hold">
                                          <p:stCondLst>
                                            <p:cond delay="0"/>
                                          </p:stCondLst>
                                        </p:cTn>
                                        <p:tgtEl>
                                          <p:spTgt spid="67"/>
                                        </p:tgtEl>
                                        <p:attrNameLst>
                                          <p:attrName>style.visibility</p:attrName>
                                        </p:attrNameLst>
                                      </p:cBhvr>
                                      <p:to>
                                        <p:strVal val="visible"/>
                                      </p:to>
                                    </p:set>
                                    <p:animEffect transition="in" filter="randombar(horizontal)">
                                      <p:cBhvr>
                                        <p:cTn id="112" dur="750"/>
                                        <p:tgtEl>
                                          <p:spTgt spid="67"/>
                                        </p:tgtEl>
                                      </p:cBhvr>
                                    </p:animEffect>
                                  </p:childTnLst>
                                </p:cTn>
                              </p:par>
                              <p:par>
                                <p:cTn id="113" presetID="14" presetClass="entr" presetSubtype="10" fill="hold" nodeType="withEffect">
                                  <p:stCondLst>
                                    <p:cond delay="0"/>
                                  </p:stCondLst>
                                  <p:childTnLst>
                                    <p:set>
                                      <p:cBhvr>
                                        <p:cTn id="114" dur="1" fill="hold">
                                          <p:stCondLst>
                                            <p:cond delay="0"/>
                                          </p:stCondLst>
                                        </p:cTn>
                                        <p:tgtEl>
                                          <p:spTgt spid="72"/>
                                        </p:tgtEl>
                                        <p:attrNameLst>
                                          <p:attrName>style.visibility</p:attrName>
                                        </p:attrNameLst>
                                      </p:cBhvr>
                                      <p:to>
                                        <p:strVal val="visible"/>
                                      </p:to>
                                    </p:set>
                                    <p:animEffect transition="in" filter="randombar(horizontal)">
                                      <p:cBhvr>
                                        <p:cTn id="115" dur="750"/>
                                        <p:tgtEl>
                                          <p:spTgt spid="72"/>
                                        </p:tgtEl>
                                      </p:cBhvr>
                                    </p:animEffect>
                                  </p:childTnLst>
                                </p:cTn>
                              </p:par>
                              <p:par>
                                <p:cTn id="116" presetID="14" presetClass="entr" presetSubtype="10" fill="hold" nodeType="withEffect">
                                  <p:stCondLst>
                                    <p:cond delay="0"/>
                                  </p:stCondLst>
                                  <p:childTnLst>
                                    <p:set>
                                      <p:cBhvr>
                                        <p:cTn id="117" dur="1" fill="hold">
                                          <p:stCondLst>
                                            <p:cond delay="0"/>
                                          </p:stCondLst>
                                        </p:cTn>
                                        <p:tgtEl>
                                          <p:spTgt spid="73"/>
                                        </p:tgtEl>
                                        <p:attrNameLst>
                                          <p:attrName>style.visibility</p:attrName>
                                        </p:attrNameLst>
                                      </p:cBhvr>
                                      <p:to>
                                        <p:strVal val="visible"/>
                                      </p:to>
                                    </p:set>
                                    <p:animEffect transition="in" filter="randombar(horizontal)">
                                      <p:cBhvr>
                                        <p:cTn id="118" dur="750"/>
                                        <p:tgtEl>
                                          <p:spTgt spid="73"/>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randombar(horizontal)">
                                      <p:cBhvr>
                                        <p:cTn id="121" dur="750"/>
                                        <p:tgtEl>
                                          <p:spTgt spid="76"/>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78"/>
                                        </p:tgtEl>
                                        <p:attrNameLst>
                                          <p:attrName>style.visibility</p:attrName>
                                        </p:attrNameLst>
                                      </p:cBhvr>
                                      <p:to>
                                        <p:strVal val="visible"/>
                                      </p:to>
                                    </p:set>
                                    <p:animEffect transition="in" filter="randombar(horizontal)">
                                      <p:cBhvr>
                                        <p:cTn id="124" dur="750"/>
                                        <p:tgtEl>
                                          <p:spTgt spid="78"/>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79"/>
                                        </p:tgtEl>
                                        <p:attrNameLst>
                                          <p:attrName>style.visibility</p:attrName>
                                        </p:attrNameLst>
                                      </p:cBhvr>
                                      <p:to>
                                        <p:strVal val="visible"/>
                                      </p:to>
                                    </p:set>
                                    <p:animEffect transition="in" filter="randombar(horizontal)">
                                      <p:cBhvr>
                                        <p:cTn id="127" dur="750"/>
                                        <p:tgtEl>
                                          <p:spTgt spid="79"/>
                                        </p:tgtEl>
                                      </p:cBhvr>
                                    </p:animEffect>
                                  </p:childTnLst>
                                </p:cTn>
                              </p:par>
                              <p:par>
                                <p:cTn id="128" presetID="14" presetClass="entr" presetSubtype="10" fill="hold" nodeType="withEffect">
                                  <p:stCondLst>
                                    <p:cond delay="0"/>
                                  </p:stCondLst>
                                  <p:childTnLst>
                                    <p:set>
                                      <p:cBhvr>
                                        <p:cTn id="129" dur="1" fill="hold">
                                          <p:stCondLst>
                                            <p:cond delay="0"/>
                                          </p:stCondLst>
                                        </p:cTn>
                                        <p:tgtEl>
                                          <p:spTgt spid="80"/>
                                        </p:tgtEl>
                                        <p:attrNameLst>
                                          <p:attrName>style.visibility</p:attrName>
                                        </p:attrNameLst>
                                      </p:cBhvr>
                                      <p:to>
                                        <p:strVal val="visible"/>
                                      </p:to>
                                    </p:set>
                                    <p:animEffect transition="in" filter="randombar(horizontal)">
                                      <p:cBhvr>
                                        <p:cTn id="130" dur="750"/>
                                        <p:tgtEl>
                                          <p:spTgt spid="80"/>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81"/>
                                        </p:tgtEl>
                                        <p:attrNameLst>
                                          <p:attrName>style.visibility</p:attrName>
                                        </p:attrNameLst>
                                      </p:cBhvr>
                                      <p:to>
                                        <p:strVal val="visible"/>
                                      </p:to>
                                    </p:set>
                                    <p:animEffect transition="in" filter="randombar(horizontal)">
                                      <p:cBhvr>
                                        <p:cTn id="133" dur="750"/>
                                        <p:tgtEl>
                                          <p:spTgt spid="81"/>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82"/>
                                        </p:tgtEl>
                                        <p:attrNameLst>
                                          <p:attrName>style.visibility</p:attrName>
                                        </p:attrNameLst>
                                      </p:cBhvr>
                                      <p:to>
                                        <p:strVal val="visible"/>
                                      </p:to>
                                    </p:set>
                                    <p:animEffect transition="in" filter="randombar(horizontal)">
                                      <p:cBhvr>
                                        <p:cTn id="136" dur="750"/>
                                        <p:tgtEl>
                                          <p:spTgt spid="82"/>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randombar(horizontal)">
                                      <p:cBhvr>
                                        <p:cTn id="139" dur="750"/>
                                        <p:tgtEl>
                                          <p:spTgt spid="86"/>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90"/>
                                        </p:tgtEl>
                                        <p:attrNameLst>
                                          <p:attrName>style.visibility</p:attrName>
                                        </p:attrNameLst>
                                      </p:cBhvr>
                                      <p:to>
                                        <p:strVal val="visible"/>
                                      </p:to>
                                    </p:set>
                                    <p:animEffect transition="in" filter="randombar(horizontal)">
                                      <p:cBhvr>
                                        <p:cTn id="142" dur="750"/>
                                        <p:tgtEl>
                                          <p:spTgt spid="90"/>
                                        </p:tgtEl>
                                      </p:cBhvr>
                                    </p:animEffect>
                                  </p:childTnLst>
                                </p:cTn>
                              </p:par>
                              <p:par>
                                <p:cTn id="143" presetID="14" presetClass="entr" presetSubtype="10" fill="hold" grpId="0" nodeType="withEffect">
                                  <p:stCondLst>
                                    <p:cond delay="0"/>
                                  </p:stCondLst>
                                  <p:childTnLst>
                                    <p:set>
                                      <p:cBhvr>
                                        <p:cTn id="144" dur="1" fill="hold">
                                          <p:stCondLst>
                                            <p:cond delay="0"/>
                                          </p:stCondLst>
                                        </p:cTn>
                                        <p:tgtEl>
                                          <p:spTgt spid="91"/>
                                        </p:tgtEl>
                                        <p:attrNameLst>
                                          <p:attrName>style.visibility</p:attrName>
                                        </p:attrNameLst>
                                      </p:cBhvr>
                                      <p:to>
                                        <p:strVal val="visible"/>
                                      </p:to>
                                    </p:set>
                                    <p:animEffect transition="in" filter="randombar(horizontal)">
                                      <p:cBhvr>
                                        <p:cTn id="145" dur="750"/>
                                        <p:tgtEl>
                                          <p:spTgt spid="91"/>
                                        </p:tgtEl>
                                      </p:cBhvr>
                                    </p:animEffect>
                                  </p:childTnLst>
                                </p:cTn>
                              </p:par>
                              <p:par>
                                <p:cTn id="146" presetID="14" presetClass="entr" presetSubtype="10" fill="hold" grpId="0" nodeType="withEffect">
                                  <p:stCondLst>
                                    <p:cond delay="0"/>
                                  </p:stCondLst>
                                  <p:childTnLst>
                                    <p:set>
                                      <p:cBhvr>
                                        <p:cTn id="147" dur="1" fill="hold">
                                          <p:stCondLst>
                                            <p:cond delay="0"/>
                                          </p:stCondLst>
                                        </p:cTn>
                                        <p:tgtEl>
                                          <p:spTgt spid="92"/>
                                        </p:tgtEl>
                                        <p:attrNameLst>
                                          <p:attrName>style.visibility</p:attrName>
                                        </p:attrNameLst>
                                      </p:cBhvr>
                                      <p:to>
                                        <p:strVal val="visible"/>
                                      </p:to>
                                    </p:set>
                                    <p:animEffect transition="in" filter="randombar(horizontal)">
                                      <p:cBhvr>
                                        <p:cTn id="148" dur="750"/>
                                        <p:tgtEl>
                                          <p:spTgt spid="92"/>
                                        </p:tgtEl>
                                      </p:cBhvr>
                                    </p:animEffect>
                                  </p:childTnLst>
                                </p:cTn>
                              </p:par>
                              <p:par>
                                <p:cTn id="149" presetID="14" presetClass="entr" presetSubtype="10" fill="hold" grpId="0" nodeType="withEffect">
                                  <p:stCondLst>
                                    <p:cond delay="0"/>
                                  </p:stCondLst>
                                  <p:childTnLst>
                                    <p:set>
                                      <p:cBhvr>
                                        <p:cTn id="150" dur="1" fill="hold">
                                          <p:stCondLst>
                                            <p:cond delay="0"/>
                                          </p:stCondLst>
                                        </p:cTn>
                                        <p:tgtEl>
                                          <p:spTgt spid="93"/>
                                        </p:tgtEl>
                                        <p:attrNameLst>
                                          <p:attrName>style.visibility</p:attrName>
                                        </p:attrNameLst>
                                      </p:cBhvr>
                                      <p:to>
                                        <p:strVal val="visible"/>
                                      </p:to>
                                    </p:set>
                                    <p:animEffect transition="in" filter="randombar(horizontal)">
                                      <p:cBhvr>
                                        <p:cTn id="151" dur="750"/>
                                        <p:tgtEl>
                                          <p:spTgt spid="93"/>
                                        </p:tgtEl>
                                      </p:cBhvr>
                                    </p:animEffect>
                                  </p:childTnLst>
                                </p:cTn>
                              </p:par>
                              <p:par>
                                <p:cTn id="152" presetID="14" presetClass="entr" presetSubtype="10" fill="hold" grpId="0" nodeType="withEffect">
                                  <p:stCondLst>
                                    <p:cond delay="0"/>
                                  </p:stCondLst>
                                  <p:childTnLst>
                                    <p:set>
                                      <p:cBhvr>
                                        <p:cTn id="153" dur="1" fill="hold">
                                          <p:stCondLst>
                                            <p:cond delay="0"/>
                                          </p:stCondLst>
                                        </p:cTn>
                                        <p:tgtEl>
                                          <p:spTgt spid="94"/>
                                        </p:tgtEl>
                                        <p:attrNameLst>
                                          <p:attrName>style.visibility</p:attrName>
                                        </p:attrNameLst>
                                      </p:cBhvr>
                                      <p:to>
                                        <p:strVal val="visible"/>
                                      </p:to>
                                    </p:set>
                                    <p:animEffect transition="in" filter="randombar(horizontal)">
                                      <p:cBhvr>
                                        <p:cTn id="154" dur="750"/>
                                        <p:tgtEl>
                                          <p:spTgt spid="94"/>
                                        </p:tgtEl>
                                      </p:cBhvr>
                                    </p:animEffect>
                                  </p:childTnLst>
                                </p:cTn>
                              </p:par>
                              <p:par>
                                <p:cTn id="155" presetID="14" presetClass="entr" presetSubtype="10" fill="hold"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randombar(horizontal)">
                                      <p:cBhvr>
                                        <p:cTn id="157" dur="750"/>
                                        <p:tgtEl>
                                          <p:spTgt spid="96"/>
                                        </p:tgtEl>
                                      </p:cBhvr>
                                    </p:animEffect>
                                  </p:childTnLst>
                                </p:cTn>
                              </p:par>
                              <p:par>
                                <p:cTn id="158" presetID="14" presetClass="entr" presetSubtype="10" fill="hold"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randombar(horizontal)">
                                      <p:cBhvr>
                                        <p:cTn id="160" dur="750"/>
                                        <p:tgtEl>
                                          <p:spTgt spid="97"/>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randombar(horizontal)">
                                      <p:cBhvr>
                                        <p:cTn id="163" dur="750"/>
                                        <p:tgtEl>
                                          <p:spTgt spid="98"/>
                                        </p:tgtEl>
                                      </p:cBhvr>
                                    </p:animEffect>
                                  </p:childTnLst>
                                </p:cTn>
                              </p:par>
                              <p:par>
                                <p:cTn id="164" presetID="14" presetClass="entr" presetSubtype="1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randombar(horizontal)">
                                      <p:cBhvr>
                                        <p:cTn id="166" dur="750"/>
                                        <p:tgtEl>
                                          <p:spTgt spid="99"/>
                                        </p:tgtEl>
                                      </p:cBhvr>
                                    </p:animEffect>
                                  </p:childTnLst>
                                </p:cTn>
                              </p:par>
                              <p:par>
                                <p:cTn id="167" presetID="14" presetClass="entr" presetSubtype="10" fill="hold" grpId="0" nodeType="withEffect">
                                  <p:stCondLst>
                                    <p:cond delay="0"/>
                                  </p:stCondLst>
                                  <p:childTnLst>
                                    <p:set>
                                      <p:cBhvr>
                                        <p:cTn id="168" dur="1" fill="hold">
                                          <p:stCondLst>
                                            <p:cond delay="0"/>
                                          </p:stCondLst>
                                        </p:cTn>
                                        <p:tgtEl>
                                          <p:spTgt spid="115"/>
                                        </p:tgtEl>
                                        <p:attrNameLst>
                                          <p:attrName>style.visibility</p:attrName>
                                        </p:attrNameLst>
                                      </p:cBhvr>
                                      <p:to>
                                        <p:strVal val="visible"/>
                                      </p:to>
                                    </p:set>
                                    <p:animEffect transition="in" filter="randombar(horizontal)">
                                      <p:cBhvr>
                                        <p:cTn id="169" dur="750"/>
                                        <p:tgtEl>
                                          <p:spTgt spid="115"/>
                                        </p:tgtEl>
                                      </p:cBhvr>
                                    </p:animEffect>
                                  </p:childTnLst>
                                </p:cTn>
                              </p:par>
                              <p:par>
                                <p:cTn id="170" presetID="14" presetClass="entr" presetSubtype="10" fill="hold" nodeType="withEffect">
                                  <p:stCondLst>
                                    <p:cond delay="0"/>
                                  </p:stCondLst>
                                  <p:childTnLst>
                                    <p:set>
                                      <p:cBhvr>
                                        <p:cTn id="171" dur="1" fill="hold">
                                          <p:stCondLst>
                                            <p:cond delay="0"/>
                                          </p:stCondLst>
                                        </p:cTn>
                                        <p:tgtEl>
                                          <p:spTgt spid="116"/>
                                        </p:tgtEl>
                                        <p:attrNameLst>
                                          <p:attrName>style.visibility</p:attrName>
                                        </p:attrNameLst>
                                      </p:cBhvr>
                                      <p:to>
                                        <p:strVal val="visible"/>
                                      </p:to>
                                    </p:set>
                                    <p:animEffect transition="in" filter="randombar(horizontal)">
                                      <p:cBhvr>
                                        <p:cTn id="172" dur="750"/>
                                        <p:tgtEl>
                                          <p:spTgt spid="116"/>
                                        </p:tgtEl>
                                      </p:cBhvr>
                                    </p:animEffect>
                                  </p:childTnLst>
                                </p:cTn>
                              </p:par>
                              <p:par>
                                <p:cTn id="173" presetID="14" presetClass="entr" presetSubtype="10" fill="hold" nodeType="withEffect">
                                  <p:stCondLst>
                                    <p:cond delay="0"/>
                                  </p:stCondLst>
                                  <p:childTnLst>
                                    <p:set>
                                      <p:cBhvr>
                                        <p:cTn id="174" dur="1" fill="hold">
                                          <p:stCondLst>
                                            <p:cond delay="0"/>
                                          </p:stCondLst>
                                        </p:cTn>
                                        <p:tgtEl>
                                          <p:spTgt spid="117"/>
                                        </p:tgtEl>
                                        <p:attrNameLst>
                                          <p:attrName>style.visibility</p:attrName>
                                        </p:attrNameLst>
                                      </p:cBhvr>
                                      <p:to>
                                        <p:strVal val="visible"/>
                                      </p:to>
                                    </p:set>
                                    <p:animEffect transition="in" filter="randombar(horizontal)">
                                      <p:cBhvr>
                                        <p:cTn id="175" dur="750"/>
                                        <p:tgtEl>
                                          <p:spTgt spid="117"/>
                                        </p:tgtEl>
                                      </p:cBhvr>
                                    </p:animEffect>
                                  </p:childTnLst>
                                </p:cTn>
                              </p:par>
                              <p:par>
                                <p:cTn id="176" presetID="14" presetClass="entr" presetSubtype="10" fill="hold" nodeType="withEffect">
                                  <p:stCondLst>
                                    <p:cond delay="0"/>
                                  </p:stCondLst>
                                  <p:childTnLst>
                                    <p:set>
                                      <p:cBhvr>
                                        <p:cTn id="177" dur="1" fill="hold">
                                          <p:stCondLst>
                                            <p:cond delay="0"/>
                                          </p:stCondLst>
                                        </p:cTn>
                                        <p:tgtEl>
                                          <p:spTgt spid="118"/>
                                        </p:tgtEl>
                                        <p:attrNameLst>
                                          <p:attrName>style.visibility</p:attrName>
                                        </p:attrNameLst>
                                      </p:cBhvr>
                                      <p:to>
                                        <p:strVal val="visible"/>
                                      </p:to>
                                    </p:set>
                                    <p:animEffect transition="in" filter="randombar(horizontal)">
                                      <p:cBhvr>
                                        <p:cTn id="178"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p:bldP spid="13" grpId="0"/>
      <p:bldP spid="17" grpId="0" animBg="1"/>
      <p:bldP spid="18" grpId="0"/>
      <p:bldP spid="19" grpId="0"/>
      <p:bldP spid="20" grpId="0"/>
      <p:bldP spid="21" grpId="0"/>
      <p:bldP spid="22" grpId="0"/>
      <p:bldP spid="30" grpId="0" animBg="1"/>
      <p:bldP spid="31" grpId="0"/>
      <p:bldP spid="32" grpId="0"/>
      <p:bldP spid="33" grpId="0"/>
      <p:bldP spid="37" grpId="0" animBg="1"/>
      <p:bldP spid="38" grpId="0"/>
      <p:bldP spid="39" grpId="0"/>
      <p:bldP spid="49" grpId="0" animBg="1"/>
      <p:bldP spid="50" grpId="0"/>
      <p:bldP spid="51" grpId="0"/>
      <p:bldP spid="52" grpId="0"/>
      <p:bldP spid="53" grpId="0"/>
      <p:bldP spid="54" grpId="0"/>
      <p:bldP spid="76" grpId="0"/>
      <p:bldP spid="78" grpId="0"/>
      <p:bldP spid="79" grpId="0"/>
      <p:bldP spid="81" grpId="0"/>
      <p:bldP spid="82" grpId="0" animBg="1"/>
      <p:bldP spid="86" grpId="0"/>
      <p:bldP spid="90" grpId="0" animBg="1"/>
      <p:bldP spid="91" grpId="0"/>
      <p:bldP spid="92" grpId="0"/>
      <p:bldP spid="93" grpId="0"/>
      <p:bldP spid="94" grpId="0"/>
      <p:bldP spid="98" grpId="0"/>
      <p:bldP spid="99" grpId="0"/>
      <p:bldP spid="1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synthesis</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2"/>
          <p:cNvPicPr>
            <a:picLocks noChangeAspect="1"/>
          </p:cNvPicPr>
          <p:nvPr/>
        </p:nvPicPr>
        <p:blipFill rotWithShape="1">
          <a:blip r:embed="rId4">
            <a:alphaModFix amt="36000"/>
          </a:blip>
          <a:srcRect l="54369" t="6087"/>
          <a:stretch/>
        </p:blipFill>
        <p:spPr>
          <a:xfrm>
            <a:off x="-39960" y="0"/>
            <a:ext cx="3885733" cy="6086976"/>
          </a:xfrm>
          <a:prstGeom prst="rect">
            <a:avLst/>
          </a:prstGeom>
        </p:spPr>
      </p:pic>
      <p:sp>
        <p:nvSpPr>
          <p:cNvPr id="6" name="文本框 5"/>
          <p:cNvSpPr txBox="1"/>
          <p:nvPr/>
        </p:nvSpPr>
        <p:spPr>
          <a:xfrm>
            <a:off x="220399" y="963871"/>
            <a:ext cx="889987"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Citrate</a:t>
            </a:r>
            <a:endParaRPr kumimoji="1" lang="zh-CN" altLang="en-US" b="1"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2941326" y="959162"/>
            <a:ext cx="13388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8" name="直线箭头连接符 7"/>
          <p:cNvCxnSpPr>
            <a:stCxn id="6" idx="3"/>
            <a:endCxn id="7" idx="1"/>
          </p:cNvCxnSpPr>
          <p:nvPr/>
        </p:nvCxnSpPr>
        <p:spPr>
          <a:xfrm flipV="1">
            <a:off x="1110386" y="1143828"/>
            <a:ext cx="1830940" cy="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弧 10"/>
          <p:cNvSpPr/>
          <p:nvPr/>
        </p:nvSpPr>
        <p:spPr>
          <a:xfrm rot="16200000">
            <a:off x="1790712" y="1013005"/>
            <a:ext cx="470287" cy="731934"/>
          </a:xfrm>
          <a:prstGeom prst="arc">
            <a:avLst>
              <a:gd name="adj1" fmla="val 15967417"/>
              <a:gd name="adj2" fmla="val 577681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 name="弧 11"/>
          <p:cNvSpPr/>
          <p:nvPr/>
        </p:nvSpPr>
        <p:spPr>
          <a:xfrm>
            <a:off x="1276027" y="1150736"/>
            <a:ext cx="548640" cy="455752"/>
          </a:xfrm>
          <a:prstGeom prst="arc">
            <a:avLst>
              <a:gd name="adj1" fmla="val 10285686"/>
              <a:gd name="adj2" fmla="val 15533216"/>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13" name="弧 12"/>
          <p:cNvSpPr/>
          <p:nvPr/>
        </p:nvSpPr>
        <p:spPr>
          <a:xfrm rot="16200000">
            <a:off x="2174573" y="1020598"/>
            <a:ext cx="470287" cy="731934"/>
          </a:xfrm>
          <a:prstGeom prst="arc">
            <a:avLst>
              <a:gd name="adj1" fmla="val 370868"/>
              <a:gd name="adj2" fmla="val 5688996"/>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 name="文本框 13"/>
          <p:cNvSpPr txBox="1"/>
          <p:nvPr/>
        </p:nvSpPr>
        <p:spPr>
          <a:xfrm>
            <a:off x="1419373" y="1386565"/>
            <a:ext cx="481029"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1990308" y="1386565"/>
            <a:ext cx="726481" cy="276999"/>
          </a:xfrm>
          <a:prstGeom prst="rect">
            <a:avLst/>
          </a:prstGeom>
          <a:noFill/>
        </p:spPr>
        <p:txBody>
          <a:bodyPr wrap="none" rtlCol="0">
            <a:spAutoFit/>
          </a:bodyPr>
          <a:lstStyle/>
          <a:p>
            <a:pPr algn="l"/>
            <a:r>
              <a:rPr kumimoji="1" lang="en-US" altLang="zh-CN" sz="1200" b="1" dirty="0" err="1">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16" name="文本框 15"/>
          <p:cNvSpPr txBox="1"/>
          <p:nvPr/>
        </p:nvSpPr>
        <p:spPr>
          <a:xfrm>
            <a:off x="760663" y="1386564"/>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7" name="文本框 16"/>
          <p:cNvSpPr txBox="1"/>
          <p:nvPr/>
        </p:nvSpPr>
        <p:spPr>
          <a:xfrm>
            <a:off x="2597914" y="1386564"/>
            <a:ext cx="104227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Oxaloacetate</a:t>
            </a:r>
            <a:endParaRPr kumimoji="1" lang="zh-CN" altLang="en-US" sz="1200" b="1" dirty="0">
              <a:latin typeface="Times New Roman" panose="02020503050405090304" pitchFamily="18" charset="0"/>
              <a:cs typeface="Times New Roman" panose="02020503050405090304" pitchFamily="18" charset="0"/>
            </a:endParaRPr>
          </a:p>
        </p:txBody>
      </p:sp>
      <p:pic>
        <p:nvPicPr>
          <p:cNvPr id="18" name="图片 17" descr="图示&#10;&#10;描述已自动生成"/>
          <p:cNvPicPr>
            <a:picLocks noChangeAspect="1"/>
          </p:cNvPicPr>
          <p:nvPr/>
        </p:nvPicPr>
        <p:blipFill rotWithShape="1">
          <a:blip r:embed="rId5"/>
          <a:srcRect l="50152" t="2246" r="20664" b="89579"/>
          <a:stretch>
            <a:fillRect/>
          </a:stretch>
        </p:blipFill>
        <p:spPr>
          <a:xfrm>
            <a:off x="4247793" y="863525"/>
            <a:ext cx="1011819" cy="560605"/>
          </a:xfrm>
          <a:prstGeom prst="rect">
            <a:avLst/>
          </a:prstGeom>
        </p:spPr>
      </p:pic>
      <p:sp>
        <p:nvSpPr>
          <p:cNvPr id="20" name="文本框 19"/>
          <p:cNvSpPr txBox="1"/>
          <p:nvPr/>
        </p:nvSpPr>
        <p:spPr>
          <a:xfrm>
            <a:off x="3270954" y="2218467"/>
            <a:ext cx="153118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Malonyl-CoA</a:t>
            </a:r>
            <a:endParaRPr kumimoji="1" lang="zh-CN" altLang="en-US" b="1" dirty="0">
              <a:latin typeface="Times New Roman" panose="02020503050405090304" pitchFamily="18" charset="0"/>
              <a:cs typeface="Times New Roman" panose="02020503050405090304" pitchFamily="18" charset="0"/>
            </a:endParaRPr>
          </a:p>
        </p:txBody>
      </p:sp>
      <p:cxnSp>
        <p:nvCxnSpPr>
          <p:cNvPr id="22" name="直线箭头连接符 21"/>
          <p:cNvCxnSpPr>
            <a:endCxn id="20" idx="0"/>
          </p:cNvCxnSpPr>
          <p:nvPr/>
        </p:nvCxnSpPr>
        <p:spPr>
          <a:xfrm>
            <a:off x="4031471" y="1328494"/>
            <a:ext cx="5077" cy="8899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hlinkClick r:id="rId6" action="ppaction://hlinksldjump"/>
          </p:cNvPr>
          <p:cNvSpPr txBox="1"/>
          <p:nvPr/>
        </p:nvSpPr>
        <p:spPr>
          <a:xfrm>
            <a:off x="1303462" y="864884"/>
            <a:ext cx="1606999" cy="276999"/>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The shuttle pathway</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26" name="文本框 25">
            <a:hlinkClick r:id="rId7" action="ppaction://hlinksldjump"/>
          </p:cNvPr>
          <p:cNvSpPr txBox="1"/>
          <p:nvPr/>
        </p:nvSpPr>
        <p:spPr>
          <a:xfrm>
            <a:off x="3035876" y="1528467"/>
            <a:ext cx="980133" cy="646331"/>
          </a:xfrm>
          <a:prstGeom prst="rect">
            <a:avLst/>
          </a:prstGeom>
          <a:noFill/>
          <a:ln>
            <a:solidFill>
              <a:schemeClr val="accent5"/>
            </a:solidFill>
          </a:ln>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 carboxylase</a:t>
            </a:r>
          </a:p>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(ACC) </a:t>
            </a:r>
          </a:p>
        </p:txBody>
      </p:sp>
      <p:sp>
        <p:nvSpPr>
          <p:cNvPr id="28" name="弧 106"/>
          <p:cNvSpPr/>
          <p:nvPr/>
        </p:nvSpPr>
        <p:spPr>
          <a:xfrm flipH="1">
            <a:off x="4031471" y="1730475"/>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9" name="文本框 108"/>
          <p:cNvSpPr txBox="1"/>
          <p:nvPr/>
        </p:nvSpPr>
        <p:spPr>
          <a:xfrm>
            <a:off x="4223410" y="1970918"/>
            <a:ext cx="747445" cy="276999"/>
          </a:xfrm>
          <a:prstGeom prst="rect">
            <a:avLst/>
          </a:prstGeom>
          <a:noFill/>
        </p:spPr>
        <p:txBody>
          <a:bodyPr wrap="square" rtlCol="0">
            <a:spAutoFit/>
          </a:bodyPr>
          <a:lstStyle/>
          <a:p>
            <a:pPr algn="l"/>
            <a:r>
              <a:rPr kumimoji="1" lang="en-US" altLang="zh-CN" sz="1200" b="1" dirty="0" err="1">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30" name="文本框 108"/>
          <p:cNvSpPr txBox="1"/>
          <p:nvPr/>
        </p:nvSpPr>
        <p:spPr>
          <a:xfrm>
            <a:off x="4196479" y="1634839"/>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31" name="弧 30"/>
          <p:cNvSpPr/>
          <p:nvPr/>
        </p:nvSpPr>
        <p:spPr>
          <a:xfrm>
            <a:off x="4036604" y="1466631"/>
            <a:ext cx="548640" cy="455752"/>
          </a:xfrm>
          <a:prstGeom prst="arc">
            <a:avLst>
              <a:gd name="adj1" fmla="val 10891500"/>
              <a:gd name="adj2" fmla="val 16841341"/>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32" name="文本框 108"/>
          <p:cNvSpPr txBox="1"/>
          <p:nvPr/>
        </p:nvSpPr>
        <p:spPr>
          <a:xfrm>
            <a:off x="4294403" y="1325678"/>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HCO</a:t>
            </a:r>
            <a:r>
              <a:rPr kumimoji="1" lang="en-US" altLang="zh-CN" sz="1200" b="1" baseline="-25000" dirty="0">
                <a:latin typeface="Times New Roman" panose="02020503050405090304" pitchFamily="18" charset="0"/>
                <a:cs typeface="Times New Roman" panose="02020503050405090304" pitchFamily="18" charset="0"/>
              </a:rPr>
              <a:t>3</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33" name="文本框 108"/>
          <p:cNvSpPr txBox="1"/>
          <p:nvPr/>
        </p:nvSpPr>
        <p:spPr>
          <a:xfrm>
            <a:off x="4595033" y="1740085"/>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biotin</a:t>
            </a:r>
            <a:endParaRPr kumimoji="1" lang="zh-CN" altLang="en-US" sz="1200" b="1" dirty="0">
              <a:latin typeface="Times New Roman" panose="02020503050405090304" pitchFamily="18" charset="0"/>
              <a:cs typeface="Times New Roman" panose="02020503050405090304" pitchFamily="18" charset="0"/>
            </a:endParaRPr>
          </a:p>
        </p:txBody>
      </p:sp>
      <p:pic>
        <p:nvPicPr>
          <p:cNvPr id="36" name="图片 35" descr="图示&#10;&#10;描述已自动生成"/>
          <p:cNvPicPr>
            <a:picLocks noChangeAspect="1"/>
          </p:cNvPicPr>
          <p:nvPr/>
        </p:nvPicPr>
        <p:blipFill rotWithShape="1">
          <a:blip r:embed="rId8"/>
          <a:srcRect l="31530" t="62946" r="22080" b="29801"/>
          <a:stretch>
            <a:fillRect/>
          </a:stretch>
        </p:blipFill>
        <p:spPr>
          <a:xfrm>
            <a:off x="10676389" y="5658955"/>
            <a:ext cx="1235158" cy="584774"/>
          </a:xfrm>
          <a:prstGeom prst="rect">
            <a:avLst/>
          </a:prstGeom>
        </p:spPr>
      </p:pic>
      <p:pic>
        <p:nvPicPr>
          <p:cNvPr id="38" name="图片 37" descr="图示&#10;&#10;描述已自动生成"/>
          <p:cNvPicPr>
            <a:picLocks noChangeAspect="1"/>
          </p:cNvPicPr>
          <p:nvPr/>
        </p:nvPicPr>
        <p:blipFill rotWithShape="1">
          <a:blip r:embed="rId9"/>
          <a:srcRect b="27010"/>
          <a:stretch>
            <a:fillRect/>
          </a:stretch>
        </p:blipFill>
        <p:spPr>
          <a:xfrm>
            <a:off x="4728641" y="2174799"/>
            <a:ext cx="1423199" cy="595708"/>
          </a:xfrm>
          <a:prstGeom prst="rect">
            <a:avLst/>
          </a:prstGeom>
        </p:spPr>
      </p:pic>
      <p:cxnSp>
        <p:nvCxnSpPr>
          <p:cNvPr id="40" name="直线箭头连接符 39"/>
          <p:cNvCxnSpPr>
            <a:stCxn id="20" idx="2"/>
            <a:endCxn id="51" idx="0"/>
          </p:cNvCxnSpPr>
          <p:nvPr/>
        </p:nvCxnSpPr>
        <p:spPr>
          <a:xfrm flipH="1">
            <a:off x="4031696" y="2587799"/>
            <a:ext cx="4852" cy="7709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文本框 40">
            <a:hlinkClick r:id="rId10" action="ppaction://hlinksldjump"/>
          </p:cNvPr>
          <p:cNvSpPr txBox="1"/>
          <p:nvPr/>
        </p:nvSpPr>
        <p:spPr>
          <a:xfrm>
            <a:off x="2550104" y="2712461"/>
            <a:ext cx="1492432"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malonyl-CoA-ACP transferase(MT) </a:t>
            </a:r>
          </a:p>
        </p:txBody>
      </p:sp>
      <p:sp>
        <p:nvSpPr>
          <p:cNvPr id="42" name="弧 106"/>
          <p:cNvSpPr/>
          <p:nvPr/>
        </p:nvSpPr>
        <p:spPr>
          <a:xfrm flipH="1">
            <a:off x="4035053" y="2823876"/>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3" name="文本框 108"/>
          <p:cNvSpPr txBox="1"/>
          <p:nvPr/>
        </p:nvSpPr>
        <p:spPr>
          <a:xfrm>
            <a:off x="4226425" y="2741559"/>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ACP-SH</a:t>
            </a:r>
            <a:endParaRPr kumimoji="1" lang="zh-CN" altLang="en-US" sz="1200" b="1" dirty="0">
              <a:latin typeface="Times New Roman" panose="02020503050405090304" pitchFamily="18" charset="0"/>
              <a:cs typeface="Times New Roman" panose="02020503050405090304" pitchFamily="18" charset="0"/>
            </a:endParaRPr>
          </a:p>
        </p:txBody>
      </p:sp>
      <p:pic>
        <p:nvPicPr>
          <p:cNvPr id="50" name="图片 49" descr="图示&#10;&#10;描述已自动生成"/>
          <p:cNvPicPr>
            <a:picLocks noChangeAspect="1"/>
          </p:cNvPicPr>
          <p:nvPr/>
        </p:nvPicPr>
        <p:blipFill>
          <a:blip r:embed="rId11"/>
          <a:stretch>
            <a:fillRect/>
          </a:stretch>
        </p:blipFill>
        <p:spPr>
          <a:xfrm>
            <a:off x="4825685" y="3264149"/>
            <a:ext cx="836339" cy="841666"/>
          </a:xfrm>
          <a:prstGeom prst="rect">
            <a:avLst/>
          </a:prstGeom>
        </p:spPr>
      </p:pic>
      <p:sp>
        <p:nvSpPr>
          <p:cNvPr id="45" name="文本框 108"/>
          <p:cNvSpPr txBox="1"/>
          <p:nvPr/>
        </p:nvSpPr>
        <p:spPr>
          <a:xfrm>
            <a:off x="4240536" y="3090550"/>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文本框 50"/>
          <p:cNvSpPr txBox="1"/>
          <p:nvPr/>
        </p:nvSpPr>
        <p:spPr>
          <a:xfrm>
            <a:off x="3253278" y="3358792"/>
            <a:ext cx="155683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Malonyl-ACP</a:t>
            </a:r>
            <a:endParaRPr kumimoji="1" lang="zh-CN" altLang="en-US" b="1" dirty="0">
              <a:latin typeface="Times New Roman" panose="02020503050405090304" pitchFamily="18" charset="0"/>
              <a:cs typeface="Times New Roman" panose="02020503050405090304" pitchFamily="18" charset="0"/>
            </a:endParaRPr>
          </a:p>
        </p:txBody>
      </p:sp>
      <p:cxnSp>
        <p:nvCxnSpPr>
          <p:cNvPr id="53" name="肘形连接符 52"/>
          <p:cNvCxnSpPr>
            <a:stCxn id="18" idx="3"/>
          </p:cNvCxnSpPr>
          <p:nvPr/>
        </p:nvCxnSpPr>
        <p:spPr>
          <a:xfrm flipH="1">
            <a:off x="4038762" y="1143828"/>
            <a:ext cx="1220850" cy="3083414"/>
          </a:xfrm>
          <a:prstGeom prst="bentConnector4">
            <a:avLst>
              <a:gd name="adj1" fmla="val -74694"/>
              <a:gd name="adj2" fmla="val 99927"/>
            </a:avLst>
          </a:prstGeom>
          <a:ln>
            <a:tailEnd type="triangle"/>
          </a:ln>
        </p:spPr>
        <p:style>
          <a:lnRef idx="2">
            <a:schemeClr val="dk1"/>
          </a:lnRef>
          <a:fillRef idx="0">
            <a:schemeClr val="dk1"/>
          </a:fillRef>
          <a:effectRef idx="1">
            <a:schemeClr val="dk1"/>
          </a:effectRef>
          <a:fontRef idx="minor">
            <a:schemeClr val="tx1"/>
          </a:fontRef>
        </p:style>
      </p:cxnSp>
      <p:cxnSp>
        <p:nvCxnSpPr>
          <p:cNvPr id="57" name="直线箭头连接符 56"/>
          <p:cNvCxnSpPr>
            <a:stCxn id="51" idx="2"/>
            <a:endCxn id="78" idx="0"/>
          </p:cNvCxnSpPr>
          <p:nvPr/>
        </p:nvCxnSpPr>
        <p:spPr>
          <a:xfrm>
            <a:off x="4031696" y="3728124"/>
            <a:ext cx="7066" cy="9713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8" name="文本框 57">
            <a:hlinkClick r:id="rId10" action="ppaction://hlinksldjump"/>
          </p:cNvPr>
          <p:cNvSpPr txBox="1"/>
          <p:nvPr/>
        </p:nvSpPr>
        <p:spPr>
          <a:xfrm>
            <a:off x="5915924" y="1786252"/>
            <a:ext cx="1492432"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acetyl-CoA-ACP transferase(AT) </a:t>
            </a:r>
          </a:p>
        </p:txBody>
      </p:sp>
      <p:sp>
        <p:nvSpPr>
          <p:cNvPr id="59" name="弧 106"/>
          <p:cNvSpPr/>
          <p:nvPr/>
        </p:nvSpPr>
        <p:spPr>
          <a:xfrm flipH="1">
            <a:off x="4037245" y="4143551"/>
            <a:ext cx="548100" cy="406857"/>
          </a:xfrm>
          <a:prstGeom prst="arc">
            <a:avLst>
              <a:gd name="adj1" fmla="val 21432407"/>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文本框 108"/>
          <p:cNvSpPr txBox="1"/>
          <p:nvPr/>
        </p:nvSpPr>
        <p:spPr>
          <a:xfrm>
            <a:off x="4196479" y="4372966"/>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t>
            </a:r>
            <a:r>
              <a:rPr kumimoji="1" lang="en-US" altLang="zh-CN" sz="1200" b="1" baseline="-25000" dirty="0">
                <a:latin typeface="Times New Roman" panose="02020503050405090304" pitchFamily="18" charset="0"/>
                <a:cs typeface="Times New Roman" panose="02020503050405090304" pitchFamily="18" charset="0"/>
              </a:rPr>
              <a:t>2</a:t>
            </a:r>
            <a:endParaRPr kumimoji="1" lang="zh-CN" altLang="en-US" sz="1200" b="1" dirty="0">
              <a:latin typeface="Times New Roman" panose="02020503050405090304" pitchFamily="18" charset="0"/>
              <a:cs typeface="Times New Roman" panose="02020503050405090304" pitchFamily="18" charset="0"/>
            </a:endParaRPr>
          </a:p>
        </p:txBody>
      </p:sp>
      <p:sp>
        <p:nvSpPr>
          <p:cNvPr id="78" name="文本框 77"/>
          <p:cNvSpPr txBox="1"/>
          <p:nvPr/>
        </p:nvSpPr>
        <p:spPr>
          <a:xfrm>
            <a:off x="2971771" y="4699424"/>
            <a:ext cx="2133982" cy="369332"/>
          </a:xfrm>
          <a:prstGeom prst="rect">
            <a:avLst/>
          </a:prstGeom>
          <a:noFill/>
        </p:spPr>
        <p:txBody>
          <a:bodyPr wrap="non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err="1">
                <a:latin typeface="Times New Roman" panose="02020503050405090304" pitchFamily="18" charset="0"/>
                <a:cs typeface="Times New Roman" panose="02020503050405090304" pitchFamily="18" charset="0"/>
              </a:rPr>
              <a:t>ketobutyryl</a:t>
            </a:r>
            <a:r>
              <a:rPr kumimoji="1" lang="en-US" altLang="zh-CN" b="1" dirty="0">
                <a:latin typeface="Times New Roman" panose="02020503050405090304" pitchFamily="18" charset="0"/>
                <a:cs typeface="Times New Roman" panose="02020503050405090304" pitchFamily="18" charset="0"/>
              </a:rPr>
              <a:t>-ACP </a:t>
            </a:r>
          </a:p>
        </p:txBody>
      </p:sp>
      <p:pic>
        <p:nvPicPr>
          <p:cNvPr id="82" name="图片 81" descr="图示&#10;&#10;描述已自动生成"/>
          <p:cNvPicPr>
            <a:picLocks noChangeAspect="1"/>
          </p:cNvPicPr>
          <p:nvPr/>
        </p:nvPicPr>
        <p:blipFill rotWithShape="1">
          <a:blip r:embed="rId8"/>
          <a:srcRect l="26703" t="19769" r="21311" b="72966"/>
          <a:stretch>
            <a:fillRect/>
          </a:stretch>
        </p:blipFill>
        <p:spPr>
          <a:xfrm>
            <a:off x="4985375" y="4583410"/>
            <a:ext cx="1334575" cy="564809"/>
          </a:xfrm>
          <a:prstGeom prst="rect">
            <a:avLst/>
          </a:prstGeom>
        </p:spPr>
      </p:pic>
      <p:sp>
        <p:nvSpPr>
          <p:cNvPr id="84" name="文本框 83">
            <a:hlinkClick r:id="rId10" action="ppaction://hlinksldjump"/>
          </p:cNvPr>
          <p:cNvSpPr txBox="1"/>
          <p:nvPr/>
        </p:nvSpPr>
        <p:spPr>
          <a:xfrm>
            <a:off x="2547177" y="3873051"/>
            <a:ext cx="1492432"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ketoacyl-ACP synthase(KS) </a:t>
            </a:r>
          </a:p>
        </p:txBody>
      </p:sp>
      <p:cxnSp>
        <p:nvCxnSpPr>
          <p:cNvPr id="85" name="直线箭头连接符 84"/>
          <p:cNvCxnSpPr>
            <a:stCxn id="78" idx="2"/>
            <a:endCxn id="90" idx="0"/>
          </p:cNvCxnSpPr>
          <p:nvPr/>
        </p:nvCxnSpPr>
        <p:spPr>
          <a:xfrm>
            <a:off x="4038762" y="5068756"/>
            <a:ext cx="3275" cy="805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6" name="文本框 85">
            <a:hlinkClick r:id="rId10" action="ppaction://hlinksldjump"/>
          </p:cNvPr>
          <p:cNvSpPr txBox="1"/>
          <p:nvPr/>
        </p:nvSpPr>
        <p:spPr>
          <a:xfrm>
            <a:off x="2557361" y="5208685"/>
            <a:ext cx="1492432"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ketoacyl-ACP reductase(KR) </a:t>
            </a:r>
          </a:p>
        </p:txBody>
      </p:sp>
      <p:sp>
        <p:nvSpPr>
          <p:cNvPr id="87" name="弧 106"/>
          <p:cNvSpPr/>
          <p:nvPr/>
        </p:nvSpPr>
        <p:spPr>
          <a:xfrm flipH="1">
            <a:off x="4042310" y="5320100"/>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88" name="文本框 108"/>
          <p:cNvSpPr txBox="1"/>
          <p:nvPr/>
        </p:nvSpPr>
        <p:spPr>
          <a:xfrm>
            <a:off x="4233682" y="5237783"/>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89" name="文本框 108"/>
          <p:cNvSpPr txBox="1"/>
          <p:nvPr/>
        </p:nvSpPr>
        <p:spPr>
          <a:xfrm>
            <a:off x="4247793" y="5586774"/>
            <a:ext cx="156449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90" name="文本框 89"/>
          <p:cNvSpPr txBox="1"/>
          <p:nvPr/>
        </p:nvSpPr>
        <p:spPr>
          <a:xfrm>
            <a:off x="2778357" y="5874397"/>
            <a:ext cx="2527360" cy="369332"/>
          </a:xfrm>
          <a:prstGeom prst="rect">
            <a:avLst/>
          </a:prstGeom>
          <a:noFill/>
        </p:spPr>
        <p:txBody>
          <a:bodyPr wrap="non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err="1">
                <a:latin typeface="Times New Roman" panose="02020503050405090304" pitchFamily="18" charset="0"/>
                <a:cs typeface="Times New Roman" panose="02020503050405090304" pitchFamily="18" charset="0"/>
              </a:rPr>
              <a:t>hydroxybutyryl</a:t>
            </a:r>
            <a:r>
              <a:rPr kumimoji="1" lang="en-US" altLang="zh-CN" b="1" dirty="0">
                <a:latin typeface="Times New Roman" panose="02020503050405090304" pitchFamily="18" charset="0"/>
                <a:cs typeface="Times New Roman" panose="02020503050405090304" pitchFamily="18" charset="0"/>
              </a:rPr>
              <a:t>-ACP </a:t>
            </a:r>
          </a:p>
        </p:txBody>
      </p:sp>
      <p:pic>
        <p:nvPicPr>
          <p:cNvPr id="95" name="图片 94" descr="图示&#10;&#10;描述已自动生成"/>
          <p:cNvPicPr>
            <a:picLocks noChangeAspect="1"/>
          </p:cNvPicPr>
          <p:nvPr/>
        </p:nvPicPr>
        <p:blipFill rotWithShape="1">
          <a:blip r:embed="rId8"/>
          <a:srcRect l="26843" t="43019" r="24348" b="49507"/>
          <a:stretch>
            <a:fillRect/>
          </a:stretch>
        </p:blipFill>
        <p:spPr>
          <a:xfrm>
            <a:off x="5170576" y="5680987"/>
            <a:ext cx="1217978" cy="564808"/>
          </a:xfrm>
          <a:prstGeom prst="rect">
            <a:avLst/>
          </a:prstGeom>
        </p:spPr>
      </p:pic>
      <p:cxnSp>
        <p:nvCxnSpPr>
          <p:cNvPr id="96" name="直线箭头连接符 95"/>
          <p:cNvCxnSpPr/>
          <p:nvPr/>
        </p:nvCxnSpPr>
        <p:spPr>
          <a:xfrm flipV="1">
            <a:off x="6426975" y="5984604"/>
            <a:ext cx="1830940" cy="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7" name="弧 96"/>
          <p:cNvSpPr/>
          <p:nvPr/>
        </p:nvSpPr>
        <p:spPr>
          <a:xfrm rot="16200000">
            <a:off x="7107301" y="5853781"/>
            <a:ext cx="470287" cy="731934"/>
          </a:xfrm>
          <a:prstGeom prst="arc">
            <a:avLst>
              <a:gd name="adj1" fmla="val 20930935"/>
              <a:gd name="adj2" fmla="val 577681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0" name="文本框 99">
            <a:hlinkClick r:id="rId10" action="ppaction://hlinksldjump"/>
          </p:cNvPr>
          <p:cNvSpPr txBox="1"/>
          <p:nvPr/>
        </p:nvSpPr>
        <p:spPr>
          <a:xfrm>
            <a:off x="6611818" y="5529847"/>
            <a:ext cx="1492431" cy="461665"/>
          </a:xfrm>
          <a:prstGeom prst="rect">
            <a:avLst/>
          </a:prstGeom>
          <a:noFill/>
        </p:spPr>
        <p:txBody>
          <a:bodyPr wrap="squar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err="1">
                <a:solidFill>
                  <a:schemeClr val="accent1"/>
                </a:solidFill>
                <a:latin typeface="Times New Roman" panose="02020503050405090304" pitchFamily="18" charset="0"/>
                <a:cs typeface="Times New Roman" panose="02020503050405090304" pitchFamily="18" charset="0"/>
              </a:rPr>
              <a:t>hydroxyacyl</a:t>
            </a:r>
            <a:r>
              <a:rPr kumimoji="1" lang="en-US" altLang="zh-CN" sz="1200" b="1" dirty="0">
                <a:solidFill>
                  <a:schemeClr val="accent1"/>
                </a:solidFill>
                <a:latin typeface="Times New Roman" panose="02020503050405090304" pitchFamily="18" charset="0"/>
                <a:cs typeface="Times New Roman" panose="02020503050405090304" pitchFamily="18" charset="0"/>
              </a:rPr>
              <a:t>-ACP dehydratase(HD) </a:t>
            </a:r>
          </a:p>
        </p:txBody>
      </p:sp>
      <p:sp>
        <p:nvSpPr>
          <p:cNvPr id="101" name="文本框 108"/>
          <p:cNvSpPr txBox="1"/>
          <p:nvPr/>
        </p:nvSpPr>
        <p:spPr>
          <a:xfrm>
            <a:off x="7517093" y="6209294"/>
            <a:ext cx="533504"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102" name="文本框 101"/>
          <p:cNvSpPr txBox="1"/>
          <p:nvPr/>
        </p:nvSpPr>
        <p:spPr>
          <a:xfrm>
            <a:off x="8242169" y="5799938"/>
            <a:ext cx="256679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trans-</a:t>
            </a:r>
            <a:r>
              <a:rPr kumimoji="1" lang="el-GR" altLang="zh-CN" b="1" dirty="0">
                <a:latin typeface="Times New Roman" panose="02020503050405090304" pitchFamily="18" charset="0"/>
                <a:cs typeface="Times New Roman" panose="02020503050405090304" pitchFamily="18" charset="0"/>
              </a:rPr>
              <a:t>Δ2-</a:t>
            </a:r>
            <a:r>
              <a:rPr kumimoji="1" lang="en-US" altLang="zh-CN" b="1" dirty="0" err="1">
                <a:latin typeface="Times New Roman" panose="02020503050405090304" pitchFamily="18" charset="0"/>
                <a:cs typeface="Times New Roman" panose="02020503050405090304" pitchFamily="18" charset="0"/>
              </a:rPr>
              <a:t>butenoyl</a:t>
            </a:r>
            <a:r>
              <a:rPr kumimoji="1" lang="en-US" altLang="zh-CN" b="1" dirty="0">
                <a:latin typeface="Times New Roman" panose="02020503050405090304" pitchFamily="18" charset="0"/>
                <a:cs typeface="Times New Roman" panose="02020503050405090304" pitchFamily="18" charset="0"/>
              </a:rPr>
              <a:t>-ACP </a:t>
            </a:r>
          </a:p>
        </p:txBody>
      </p:sp>
      <p:sp>
        <p:nvSpPr>
          <p:cNvPr id="103" name="文本框 102"/>
          <p:cNvSpPr txBox="1"/>
          <p:nvPr/>
        </p:nvSpPr>
        <p:spPr>
          <a:xfrm>
            <a:off x="8769556" y="4699424"/>
            <a:ext cx="151201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butyryl-ACP </a:t>
            </a:r>
          </a:p>
        </p:txBody>
      </p:sp>
      <p:cxnSp>
        <p:nvCxnSpPr>
          <p:cNvPr id="105" name="直线箭头连接符 104"/>
          <p:cNvCxnSpPr>
            <a:stCxn id="102" idx="0"/>
            <a:endCxn id="103" idx="2"/>
          </p:cNvCxnSpPr>
          <p:nvPr/>
        </p:nvCxnSpPr>
        <p:spPr>
          <a:xfrm flipH="1" flipV="1">
            <a:off x="9525565" y="5068756"/>
            <a:ext cx="1" cy="7311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0" name="弧 106"/>
          <p:cNvSpPr/>
          <p:nvPr/>
        </p:nvSpPr>
        <p:spPr>
          <a:xfrm flipH="1" flipV="1">
            <a:off x="9525564" y="5233671"/>
            <a:ext cx="756007" cy="461665"/>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1" name="文本框 108"/>
          <p:cNvSpPr txBox="1"/>
          <p:nvPr/>
        </p:nvSpPr>
        <p:spPr>
          <a:xfrm>
            <a:off x="9803790" y="5573470"/>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12" name="文本框 108"/>
          <p:cNvSpPr txBox="1"/>
          <p:nvPr/>
        </p:nvSpPr>
        <p:spPr>
          <a:xfrm>
            <a:off x="9826155" y="5078538"/>
            <a:ext cx="156449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pic>
        <p:nvPicPr>
          <p:cNvPr id="114" name="图片 113" descr="图示&#10;&#10;描述已自动生成"/>
          <p:cNvPicPr>
            <a:picLocks noChangeAspect="1"/>
          </p:cNvPicPr>
          <p:nvPr/>
        </p:nvPicPr>
        <p:blipFill rotWithShape="1">
          <a:blip r:embed="rId12"/>
          <a:srcRect l="23545" t="86304" r="29141" b="6730"/>
          <a:stretch>
            <a:fillRect/>
          </a:stretch>
        </p:blipFill>
        <p:spPr>
          <a:xfrm>
            <a:off x="10281571" y="4552634"/>
            <a:ext cx="1447338" cy="567803"/>
          </a:xfrm>
          <a:prstGeom prst="rect">
            <a:avLst/>
          </a:prstGeom>
        </p:spPr>
      </p:pic>
      <p:sp>
        <p:nvSpPr>
          <p:cNvPr id="118" name="文本框 117"/>
          <p:cNvSpPr txBox="1"/>
          <p:nvPr/>
        </p:nvSpPr>
        <p:spPr>
          <a:xfrm>
            <a:off x="8660552" y="3429000"/>
            <a:ext cx="1730025"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Palmitoyl-ACP </a:t>
            </a:r>
          </a:p>
        </p:txBody>
      </p:sp>
      <p:cxnSp>
        <p:nvCxnSpPr>
          <p:cNvPr id="120" name="直线箭头连接符 119"/>
          <p:cNvCxnSpPr>
            <a:stCxn id="103" idx="0"/>
            <a:endCxn id="118" idx="2"/>
          </p:cNvCxnSpPr>
          <p:nvPr/>
        </p:nvCxnSpPr>
        <p:spPr>
          <a:xfrm flipV="1">
            <a:off x="9525565" y="3798332"/>
            <a:ext cx="0" cy="90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3" name="文本框 108"/>
          <p:cNvSpPr txBox="1"/>
          <p:nvPr/>
        </p:nvSpPr>
        <p:spPr>
          <a:xfrm>
            <a:off x="9533254" y="4056834"/>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more additions</a:t>
            </a:r>
            <a:endParaRPr kumimoji="1" lang="zh-CN" altLang="en-US" sz="1200" b="1" dirty="0">
              <a:latin typeface="Times New Roman" panose="02020503050405090304" pitchFamily="18" charset="0"/>
              <a:cs typeface="Times New Roman" panose="02020503050405090304" pitchFamily="18" charset="0"/>
            </a:endParaRPr>
          </a:p>
        </p:txBody>
      </p:sp>
      <p:sp>
        <p:nvSpPr>
          <p:cNvPr id="124" name="文本框 123"/>
          <p:cNvSpPr txBox="1"/>
          <p:nvPr/>
        </p:nvSpPr>
        <p:spPr>
          <a:xfrm>
            <a:off x="8929887" y="2218467"/>
            <a:ext cx="119135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Palmitate </a:t>
            </a:r>
          </a:p>
        </p:txBody>
      </p:sp>
      <p:cxnSp>
        <p:nvCxnSpPr>
          <p:cNvPr id="126" name="直线箭头连接符 125"/>
          <p:cNvCxnSpPr>
            <a:stCxn id="118" idx="0"/>
            <a:endCxn id="124" idx="2"/>
          </p:cNvCxnSpPr>
          <p:nvPr/>
        </p:nvCxnSpPr>
        <p:spPr>
          <a:xfrm flipH="1" flipV="1">
            <a:off x="9525564" y="2587799"/>
            <a:ext cx="1" cy="8412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0" name="弧 106"/>
          <p:cNvSpPr/>
          <p:nvPr/>
        </p:nvSpPr>
        <p:spPr>
          <a:xfrm flipH="1" flipV="1">
            <a:off x="9522104" y="2821385"/>
            <a:ext cx="756007" cy="461665"/>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31" name="文本框 108"/>
          <p:cNvSpPr txBox="1"/>
          <p:nvPr/>
        </p:nvSpPr>
        <p:spPr>
          <a:xfrm>
            <a:off x="9800330" y="3161184"/>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132" name="文本框 108">
            <a:hlinkClick r:id="rId13" action="ppaction://hlinksldjump"/>
          </p:cNvPr>
          <p:cNvSpPr txBox="1"/>
          <p:nvPr/>
        </p:nvSpPr>
        <p:spPr>
          <a:xfrm>
            <a:off x="9822695" y="2666252"/>
            <a:ext cx="1906210" cy="307777"/>
          </a:xfrm>
          <a:prstGeom prst="rect">
            <a:avLst/>
          </a:prstGeom>
          <a:noFill/>
          <a:ln>
            <a:solidFill>
              <a:schemeClr val="accent5"/>
            </a:solidFill>
          </a:ln>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synthase</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
        <p:nvSpPr>
          <p:cNvPr id="133" name="文本框 132">
            <a:hlinkClick r:id="rId10" action="ppaction://hlinksldjump"/>
          </p:cNvPr>
          <p:cNvSpPr txBox="1"/>
          <p:nvPr/>
        </p:nvSpPr>
        <p:spPr>
          <a:xfrm>
            <a:off x="8009654" y="5215546"/>
            <a:ext cx="1492431"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enoyl-ACP reductase(ER) </a:t>
            </a:r>
          </a:p>
        </p:txBody>
      </p:sp>
      <p:pic>
        <p:nvPicPr>
          <p:cNvPr id="135" name="图片 134"/>
          <p:cNvPicPr>
            <a:picLocks noChangeAspect="1"/>
          </p:cNvPicPr>
          <p:nvPr/>
        </p:nvPicPr>
        <p:blipFill>
          <a:blip r:embed="rId14"/>
          <a:stretch>
            <a:fillRect/>
          </a:stretch>
        </p:blipFill>
        <p:spPr>
          <a:xfrm>
            <a:off x="2792808" y="1663563"/>
            <a:ext cx="320403" cy="327523"/>
          </a:xfrm>
          <a:prstGeom prst="rect">
            <a:avLst/>
          </a:prstGeom>
        </p:spPr>
      </p:pic>
      <p:cxnSp>
        <p:nvCxnSpPr>
          <p:cNvPr id="137" name="肘形连接符 136"/>
          <p:cNvCxnSpPr/>
          <p:nvPr/>
        </p:nvCxnSpPr>
        <p:spPr>
          <a:xfrm>
            <a:off x="661481" y="1325678"/>
            <a:ext cx="2114203" cy="460574"/>
          </a:xfrm>
          <a:prstGeom prst="bentConnector3">
            <a:avLst>
              <a:gd name="adj1" fmla="val -152"/>
            </a:avLst>
          </a:prstGeom>
          <a:ln>
            <a:tailEnd type="triangle"/>
          </a:ln>
        </p:spPr>
        <p:style>
          <a:lnRef idx="2">
            <a:schemeClr val="dk1"/>
          </a:lnRef>
          <a:fillRef idx="0">
            <a:schemeClr val="dk1"/>
          </a:fillRef>
          <a:effectRef idx="1">
            <a:schemeClr val="dk1"/>
          </a:effectRef>
          <a:fontRef idx="minor">
            <a:schemeClr val="tx1"/>
          </a:fontRef>
        </p:style>
      </p:cxnSp>
      <p:sp>
        <p:nvSpPr>
          <p:cNvPr id="140" name="文本框 139"/>
          <p:cNvSpPr txBox="1"/>
          <p:nvPr/>
        </p:nvSpPr>
        <p:spPr>
          <a:xfrm>
            <a:off x="218577" y="1849135"/>
            <a:ext cx="165942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Palmitoyl-CoA</a:t>
            </a:r>
            <a:endParaRPr kumimoji="1" lang="zh-CN" altLang="en-US" b="1" dirty="0">
              <a:latin typeface="Times New Roman" panose="02020503050405090304" pitchFamily="18" charset="0"/>
              <a:cs typeface="Times New Roman" panose="02020503050405090304" pitchFamily="18" charset="0"/>
            </a:endParaRPr>
          </a:p>
        </p:txBody>
      </p:sp>
      <p:pic>
        <p:nvPicPr>
          <p:cNvPr id="141" name="图片 140"/>
          <p:cNvPicPr>
            <a:picLocks noChangeAspect="1"/>
          </p:cNvPicPr>
          <p:nvPr/>
        </p:nvPicPr>
        <p:blipFill>
          <a:blip r:embed="rId15"/>
          <a:stretch>
            <a:fillRect/>
          </a:stretch>
        </p:blipFill>
        <p:spPr>
          <a:xfrm>
            <a:off x="2786388" y="2017084"/>
            <a:ext cx="319781" cy="326733"/>
          </a:xfrm>
          <a:prstGeom prst="rect">
            <a:avLst/>
          </a:prstGeom>
        </p:spPr>
      </p:pic>
      <p:cxnSp>
        <p:nvCxnSpPr>
          <p:cNvPr id="143" name="直线箭头连接符 142"/>
          <p:cNvCxnSpPr/>
          <p:nvPr/>
        </p:nvCxnSpPr>
        <p:spPr>
          <a:xfrm>
            <a:off x="1886670" y="2064690"/>
            <a:ext cx="86044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4" name="文本框 143"/>
          <p:cNvSpPr txBox="1"/>
          <p:nvPr/>
        </p:nvSpPr>
        <p:spPr>
          <a:xfrm>
            <a:off x="208770" y="2386798"/>
            <a:ext cx="2428870"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Glucagon, epinephrine</a:t>
            </a:r>
            <a:endParaRPr kumimoji="1" lang="zh-CN" altLang="en-US" b="1" dirty="0">
              <a:latin typeface="Times New Roman" panose="02020503050405090304" pitchFamily="18" charset="0"/>
              <a:cs typeface="Times New Roman" panose="02020503050405090304" pitchFamily="18" charset="0"/>
            </a:endParaRPr>
          </a:p>
        </p:txBody>
      </p:sp>
      <p:cxnSp>
        <p:nvCxnSpPr>
          <p:cNvPr id="146" name="肘形连接符 145"/>
          <p:cNvCxnSpPr>
            <a:endCxn id="141" idx="2"/>
          </p:cNvCxnSpPr>
          <p:nvPr/>
        </p:nvCxnSpPr>
        <p:spPr>
          <a:xfrm flipV="1">
            <a:off x="2637640" y="2343817"/>
            <a:ext cx="308639" cy="24329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47" name="文本框 146"/>
          <p:cNvSpPr txBox="1"/>
          <p:nvPr/>
        </p:nvSpPr>
        <p:spPr>
          <a:xfrm>
            <a:off x="6997907" y="963454"/>
            <a:ext cx="2550699"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Unsaturated fatty acids </a:t>
            </a:r>
          </a:p>
        </p:txBody>
      </p:sp>
      <p:sp>
        <p:nvSpPr>
          <p:cNvPr id="148" name="文本框 147"/>
          <p:cNvSpPr txBox="1"/>
          <p:nvPr/>
        </p:nvSpPr>
        <p:spPr>
          <a:xfrm>
            <a:off x="9533254" y="968345"/>
            <a:ext cx="244810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Long-chain fatty acids </a:t>
            </a:r>
          </a:p>
        </p:txBody>
      </p:sp>
      <p:cxnSp>
        <p:nvCxnSpPr>
          <p:cNvPr id="150" name="直线箭头连接符 149"/>
          <p:cNvCxnSpPr>
            <a:endCxn id="147" idx="2"/>
          </p:cNvCxnSpPr>
          <p:nvPr/>
        </p:nvCxnSpPr>
        <p:spPr>
          <a:xfrm flipH="1" flipV="1">
            <a:off x="8273257" y="1332786"/>
            <a:ext cx="1057628" cy="9151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2" name="直线箭头连接符 151"/>
          <p:cNvCxnSpPr>
            <a:endCxn id="148" idx="2"/>
          </p:cNvCxnSpPr>
          <p:nvPr/>
        </p:nvCxnSpPr>
        <p:spPr>
          <a:xfrm flipV="1">
            <a:off x="9671282" y="1337677"/>
            <a:ext cx="1086026" cy="9218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3" name="文本框 108"/>
          <p:cNvSpPr txBox="1"/>
          <p:nvPr/>
        </p:nvSpPr>
        <p:spPr>
          <a:xfrm rot="19179379">
            <a:off x="9795364" y="1378758"/>
            <a:ext cx="1906210" cy="523220"/>
          </a:xfrm>
          <a:prstGeom prst="rect">
            <a:avLst/>
          </a:prstGeom>
          <a:noFill/>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a:t>
            </a:r>
          </a:p>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elongation</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
        <p:nvSpPr>
          <p:cNvPr id="154" name="文本框 108"/>
          <p:cNvSpPr txBox="1"/>
          <p:nvPr/>
        </p:nvSpPr>
        <p:spPr>
          <a:xfrm rot="2505734">
            <a:off x="7921581" y="1906013"/>
            <a:ext cx="1906210" cy="523220"/>
          </a:xfrm>
          <a:prstGeom prst="rect">
            <a:avLst/>
          </a:prstGeom>
          <a:noFill/>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desaturation</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
        <p:nvSpPr>
          <p:cNvPr id="3" name="灯片编号占位符 2">
            <a:extLst>
              <a:ext uri="{FF2B5EF4-FFF2-40B4-BE49-F238E27FC236}">
                <a16:creationId xmlns:a16="http://schemas.microsoft.com/office/drawing/2014/main" id="{D3B75D64-E22C-DC43-A222-C7B43FFFDE90}"/>
              </a:ext>
            </a:extLst>
          </p:cNvPr>
          <p:cNvSpPr>
            <a:spLocks noGrp="1"/>
          </p:cNvSpPr>
          <p:nvPr>
            <p:ph type="sldNum" sz="quarter" idx="12"/>
          </p:nvPr>
        </p:nvSpPr>
        <p:spPr/>
        <p:txBody>
          <a:bodyPr/>
          <a:lstStyle/>
          <a:p>
            <a:fld id="{5E76B1EE-AE3B-394A-A436-A181DB799049}" type="slidenum">
              <a:rPr kumimoji="1" lang="zh-CN" altLang="en-US" smtClean="0"/>
              <a:t>63</a:t>
            </a:fld>
            <a:endParaRPr kumimoji="1" lang="zh-CN" altLang="en-US"/>
          </a:p>
        </p:txBody>
      </p:sp>
    </p:spTree>
    <p:extLst>
      <p:ext uri="{BB962C8B-B14F-4D97-AF65-F5344CB8AC3E}">
        <p14:creationId xmlns:p14="http://schemas.microsoft.com/office/powerpoint/2010/main" val="39342281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2000"/>
                                        <p:tgtEl>
                                          <p:spTgt spid="13"/>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circle(in)">
                                      <p:cBhvr>
                                        <p:cTn id="25" dur="2000"/>
                                        <p:tgtEl>
                                          <p:spTgt spid="14"/>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circle(in)">
                                      <p:cBhvr>
                                        <p:cTn id="28" dur="2000"/>
                                        <p:tgtEl>
                                          <p:spTgt spid="15"/>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circle(in)">
                                      <p:cBhvr>
                                        <p:cTn id="31" dur="2000"/>
                                        <p:tgtEl>
                                          <p:spTgt spid="16"/>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circle(in)">
                                      <p:cBhvr>
                                        <p:cTn id="34" dur="2000"/>
                                        <p:tgtEl>
                                          <p:spTgt spid="17"/>
                                        </p:tgtEl>
                                      </p:cBhvr>
                                    </p:animEffect>
                                  </p:childTnLst>
                                </p:cTn>
                              </p:par>
                              <p:par>
                                <p:cTn id="35" presetID="6" presetClass="entr" presetSubtype="16"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circle(in)">
                                      <p:cBhvr>
                                        <p:cTn id="37" dur="2000"/>
                                        <p:tgtEl>
                                          <p:spTgt spid="18"/>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circle(in)">
                                      <p:cBhvr>
                                        <p:cTn id="40" dur="2000"/>
                                        <p:tgtEl>
                                          <p:spTgt spid="20"/>
                                        </p:tgtEl>
                                      </p:cBhvr>
                                    </p:animEffect>
                                  </p:childTnLst>
                                </p:cTn>
                              </p:par>
                              <p:par>
                                <p:cTn id="41" presetID="6" presetClass="entr" presetSubtype="16"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circle(in)">
                                      <p:cBhvr>
                                        <p:cTn id="43" dur="2000"/>
                                        <p:tgtEl>
                                          <p:spTgt spid="22"/>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circle(in)">
                                      <p:cBhvr>
                                        <p:cTn id="46" dur="2000"/>
                                        <p:tgtEl>
                                          <p:spTgt spid="25"/>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circle(in)">
                                      <p:cBhvr>
                                        <p:cTn id="49" dur="2000"/>
                                        <p:tgtEl>
                                          <p:spTgt spid="26"/>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circle(in)">
                                      <p:cBhvr>
                                        <p:cTn id="52" dur="2000"/>
                                        <p:tgtEl>
                                          <p:spTgt spid="28"/>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circle(in)">
                                      <p:cBhvr>
                                        <p:cTn id="55" dur="2000"/>
                                        <p:tgtEl>
                                          <p:spTgt spid="29"/>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circle(in)">
                                      <p:cBhvr>
                                        <p:cTn id="58" dur="2000"/>
                                        <p:tgtEl>
                                          <p:spTgt spid="30"/>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circle(in)">
                                      <p:cBhvr>
                                        <p:cTn id="61" dur="2000"/>
                                        <p:tgtEl>
                                          <p:spTgt spid="31"/>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circle(in)">
                                      <p:cBhvr>
                                        <p:cTn id="64" dur="2000"/>
                                        <p:tgtEl>
                                          <p:spTgt spid="32"/>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circle(in)">
                                      <p:cBhvr>
                                        <p:cTn id="67" dur="2000"/>
                                        <p:tgtEl>
                                          <p:spTgt spid="33"/>
                                        </p:tgtEl>
                                      </p:cBhvr>
                                    </p:animEffect>
                                  </p:childTnLst>
                                </p:cTn>
                              </p:par>
                              <p:par>
                                <p:cTn id="68" presetID="6" presetClass="entr" presetSubtype="16"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circle(in)">
                                      <p:cBhvr>
                                        <p:cTn id="70" dur="2000"/>
                                        <p:tgtEl>
                                          <p:spTgt spid="36"/>
                                        </p:tgtEl>
                                      </p:cBhvr>
                                    </p:animEffect>
                                  </p:childTnLst>
                                </p:cTn>
                              </p:par>
                              <p:par>
                                <p:cTn id="71" presetID="6" presetClass="entr" presetSubtype="16"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circle(in)">
                                      <p:cBhvr>
                                        <p:cTn id="73" dur="2000"/>
                                        <p:tgtEl>
                                          <p:spTgt spid="38"/>
                                        </p:tgtEl>
                                      </p:cBhvr>
                                    </p:animEffect>
                                  </p:childTnLst>
                                </p:cTn>
                              </p:par>
                              <p:par>
                                <p:cTn id="74" presetID="6" presetClass="entr" presetSubtype="16"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circle(in)">
                                      <p:cBhvr>
                                        <p:cTn id="76" dur="2000"/>
                                        <p:tgtEl>
                                          <p:spTgt spid="40"/>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circle(in)">
                                      <p:cBhvr>
                                        <p:cTn id="79" dur="2000"/>
                                        <p:tgtEl>
                                          <p:spTgt spid="41"/>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circle(in)">
                                      <p:cBhvr>
                                        <p:cTn id="82" dur="2000"/>
                                        <p:tgtEl>
                                          <p:spTgt spid="42"/>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circle(in)">
                                      <p:cBhvr>
                                        <p:cTn id="85" dur="2000"/>
                                        <p:tgtEl>
                                          <p:spTgt spid="43"/>
                                        </p:tgtEl>
                                      </p:cBhvr>
                                    </p:animEffect>
                                  </p:childTnLst>
                                </p:cTn>
                              </p:par>
                              <p:par>
                                <p:cTn id="86" presetID="6" presetClass="entr" presetSubtype="16" fill="hold"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circle(in)">
                                      <p:cBhvr>
                                        <p:cTn id="88" dur="2000"/>
                                        <p:tgtEl>
                                          <p:spTgt spid="50"/>
                                        </p:tgtEl>
                                      </p:cBhvr>
                                    </p:animEffect>
                                  </p:childTnLst>
                                </p:cTn>
                              </p:par>
                              <p:par>
                                <p:cTn id="89" presetID="6" presetClass="entr" presetSubtype="16"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circle(in)">
                                      <p:cBhvr>
                                        <p:cTn id="91" dur="2000"/>
                                        <p:tgtEl>
                                          <p:spTgt spid="45"/>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circle(in)">
                                      <p:cBhvr>
                                        <p:cTn id="94" dur="2000"/>
                                        <p:tgtEl>
                                          <p:spTgt spid="51"/>
                                        </p:tgtEl>
                                      </p:cBhvr>
                                    </p:animEffect>
                                  </p:childTnLst>
                                </p:cTn>
                              </p:par>
                              <p:par>
                                <p:cTn id="95" presetID="6" presetClass="entr" presetSubtype="16"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circle(in)">
                                      <p:cBhvr>
                                        <p:cTn id="97" dur="2000"/>
                                        <p:tgtEl>
                                          <p:spTgt spid="53"/>
                                        </p:tgtEl>
                                      </p:cBhvr>
                                    </p:animEffect>
                                  </p:childTnLst>
                                </p:cTn>
                              </p:par>
                              <p:par>
                                <p:cTn id="98" presetID="6" presetClass="entr" presetSubtype="16" fill="hold"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circle(in)">
                                      <p:cBhvr>
                                        <p:cTn id="100" dur="2000"/>
                                        <p:tgtEl>
                                          <p:spTgt spid="57"/>
                                        </p:tgtEl>
                                      </p:cBhvr>
                                    </p:animEffect>
                                  </p:childTnLst>
                                </p:cTn>
                              </p:par>
                              <p:par>
                                <p:cTn id="101" presetID="6" presetClass="entr" presetSubtype="16"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circle(in)">
                                      <p:cBhvr>
                                        <p:cTn id="103" dur="2000"/>
                                        <p:tgtEl>
                                          <p:spTgt spid="58"/>
                                        </p:tgtEl>
                                      </p:cBhvr>
                                    </p:animEffect>
                                  </p:childTnLst>
                                </p:cTn>
                              </p:par>
                              <p:par>
                                <p:cTn id="104" presetID="6" presetClass="entr" presetSubtype="16" fill="hold" grpId="0" nodeType="with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circle(in)">
                                      <p:cBhvr>
                                        <p:cTn id="106" dur="2000"/>
                                        <p:tgtEl>
                                          <p:spTgt spid="59"/>
                                        </p:tgtEl>
                                      </p:cBhvr>
                                    </p:animEffect>
                                  </p:childTnLst>
                                </p:cTn>
                              </p:par>
                              <p:par>
                                <p:cTn id="107" presetID="6" presetClass="entr" presetSubtype="16" fill="hold" grpId="0"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circle(in)">
                                      <p:cBhvr>
                                        <p:cTn id="109" dur="2000"/>
                                        <p:tgtEl>
                                          <p:spTgt spid="76"/>
                                        </p:tgtEl>
                                      </p:cBhvr>
                                    </p:animEffect>
                                  </p:childTnLst>
                                </p:cTn>
                              </p:par>
                              <p:par>
                                <p:cTn id="110" presetID="6" presetClass="entr" presetSubtype="16" fill="hold" grpId="0" nodeType="withEffect">
                                  <p:stCondLst>
                                    <p:cond delay="0"/>
                                  </p:stCondLst>
                                  <p:childTnLst>
                                    <p:set>
                                      <p:cBhvr>
                                        <p:cTn id="111" dur="1" fill="hold">
                                          <p:stCondLst>
                                            <p:cond delay="0"/>
                                          </p:stCondLst>
                                        </p:cTn>
                                        <p:tgtEl>
                                          <p:spTgt spid="78"/>
                                        </p:tgtEl>
                                        <p:attrNameLst>
                                          <p:attrName>style.visibility</p:attrName>
                                        </p:attrNameLst>
                                      </p:cBhvr>
                                      <p:to>
                                        <p:strVal val="visible"/>
                                      </p:to>
                                    </p:set>
                                    <p:animEffect transition="in" filter="circle(in)">
                                      <p:cBhvr>
                                        <p:cTn id="112" dur="2000"/>
                                        <p:tgtEl>
                                          <p:spTgt spid="78"/>
                                        </p:tgtEl>
                                      </p:cBhvr>
                                    </p:animEffect>
                                  </p:childTnLst>
                                </p:cTn>
                              </p:par>
                              <p:par>
                                <p:cTn id="113" presetID="6" presetClass="entr" presetSubtype="16" fill="hold"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circle(in)">
                                      <p:cBhvr>
                                        <p:cTn id="115" dur="2000"/>
                                        <p:tgtEl>
                                          <p:spTgt spid="82"/>
                                        </p:tgtEl>
                                      </p:cBhvr>
                                    </p:animEffect>
                                  </p:childTnLst>
                                </p:cTn>
                              </p:par>
                              <p:par>
                                <p:cTn id="116" presetID="6" presetClass="entr" presetSubtype="16" fill="hold" grpId="0" nodeType="withEffect">
                                  <p:stCondLst>
                                    <p:cond delay="0"/>
                                  </p:stCondLst>
                                  <p:childTnLst>
                                    <p:set>
                                      <p:cBhvr>
                                        <p:cTn id="117" dur="1" fill="hold">
                                          <p:stCondLst>
                                            <p:cond delay="0"/>
                                          </p:stCondLst>
                                        </p:cTn>
                                        <p:tgtEl>
                                          <p:spTgt spid="84"/>
                                        </p:tgtEl>
                                        <p:attrNameLst>
                                          <p:attrName>style.visibility</p:attrName>
                                        </p:attrNameLst>
                                      </p:cBhvr>
                                      <p:to>
                                        <p:strVal val="visible"/>
                                      </p:to>
                                    </p:set>
                                    <p:animEffect transition="in" filter="circle(in)">
                                      <p:cBhvr>
                                        <p:cTn id="118" dur="2000"/>
                                        <p:tgtEl>
                                          <p:spTgt spid="84"/>
                                        </p:tgtEl>
                                      </p:cBhvr>
                                    </p:animEffect>
                                  </p:childTnLst>
                                </p:cTn>
                              </p:par>
                              <p:par>
                                <p:cTn id="119" presetID="6" presetClass="entr" presetSubtype="16" fill="hold" nodeType="withEffect">
                                  <p:stCondLst>
                                    <p:cond delay="0"/>
                                  </p:stCondLst>
                                  <p:childTnLst>
                                    <p:set>
                                      <p:cBhvr>
                                        <p:cTn id="120" dur="1" fill="hold">
                                          <p:stCondLst>
                                            <p:cond delay="0"/>
                                          </p:stCondLst>
                                        </p:cTn>
                                        <p:tgtEl>
                                          <p:spTgt spid="85"/>
                                        </p:tgtEl>
                                        <p:attrNameLst>
                                          <p:attrName>style.visibility</p:attrName>
                                        </p:attrNameLst>
                                      </p:cBhvr>
                                      <p:to>
                                        <p:strVal val="visible"/>
                                      </p:to>
                                    </p:set>
                                    <p:animEffect transition="in" filter="circle(in)">
                                      <p:cBhvr>
                                        <p:cTn id="121" dur="2000"/>
                                        <p:tgtEl>
                                          <p:spTgt spid="85"/>
                                        </p:tgtEl>
                                      </p:cBhvr>
                                    </p:animEffect>
                                  </p:childTnLst>
                                </p:cTn>
                              </p:par>
                              <p:par>
                                <p:cTn id="122" presetID="6" presetClass="entr" presetSubtype="16" fill="hold" grpId="0" nodeType="withEffect">
                                  <p:stCondLst>
                                    <p:cond delay="0"/>
                                  </p:stCondLst>
                                  <p:childTnLst>
                                    <p:set>
                                      <p:cBhvr>
                                        <p:cTn id="123" dur="1" fill="hold">
                                          <p:stCondLst>
                                            <p:cond delay="0"/>
                                          </p:stCondLst>
                                        </p:cTn>
                                        <p:tgtEl>
                                          <p:spTgt spid="86"/>
                                        </p:tgtEl>
                                        <p:attrNameLst>
                                          <p:attrName>style.visibility</p:attrName>
                                        </p:attrNameLst>
                                      </p:cBhvr>
                                      <p:to>
                                        <p:strVal val="visible"/>
                                      </p:to>
                                    </p:set>
                                    <p:animEffect transition="in" filter="circle(in)">
                                      <p:cBhvr>
                                        <p:cTn id="124" dur="2000"/>
                                        <p:tgtEl>
                                          <p:spTgt spid="86"/>
                                        </p:tgtEl>
                                      </p:cBhvr>
                                    </p:animEffect>
                                  </p:childTnLst>
                                </p:cTn>
                              </p:par>
                              <p:par>
                                <p:cTn id="125" presetID="6" presetClass="entr" presetSubtype="16" fill="hold" grpId="0" nodeType="withEffect">
                                  <p:stCondLst>
                                    <p:cond delay="0"/>
                                  </p:stCondLst>
                                  <p:childTnLst>
                                    <p:set>
                                      <p:cBhvr>
                                        <p:cTn id="126" dur="1" fill="hold">
                                          <p:stCondLst>
                                            <p:cond delay="0"/>
                                          </p:stCondLst>
                                        </p:cTn>
                                        <p:tgtEl>
                                          <p:spTgt spid="87"/>
                                        </p:tgtEl>
                                        <p:attrNameLst>
                                          <p:attrName>style.visibility</p:attrName>
                                        </p:attrNameLst>
                                      </p:cBhvr>
                                      <p:to>
                                        <p:strVal val="visible"/>
                                      </p:to>
                                    </p:set>
                                    <p:animEffect transition="in" filter="circle(in)">
                                      <p:cBhvr>
                                        <p:cTn id="127" dur="2000"/>
                                        <p:tgtEl>
                                          <p:spTgt spid="87"/>
                                        </p:tgtEl>
                                      </p:cBhvr>
                                    </p:animEffect>
                                  </p:childTnLst>
                                </p:cTn>
                              </p:par>
                              <p:par>
                                <p:cTn id="128" presetID="6" presetClass="entr" presetSubtype="16" fill="hold" grpId="0" nodeType="withEffect">
                                  <p:stCondLst>
                                    <p:cond delay="0"/>
                                  </p:stCondLst>
                                  <p:childTnLst>
                                    <p:set>
                                      <p:cBhvr>
                                        <p:cTn id="129" dur="1" fill="hold">
                                          <p:stCondLst>
                                            <p:cond delay="0"/>
                                          </p:stCondLst>
                                        </p:cTn>
                                        <p:tgtEl>
                                          <p:spTgt spid="88"/>
                                        </p:tgtEl>
                                        <p:attrNameLst>
                                          <p:attrName>style.visibility</p:attrName>
                                        </p:attrNameLst>
                                      </p:cBhvr>
                                      <p:to>
                                        <p:strVal val="visible"/>
                                      </p:to>
                                    </p:set>
                                    <p:animEffect transition="in" filter="circle(in)">
                                      <p:cBhvr>
                                        <p:cTn id="130" dur="2000"/>
                                        <p:tgtEl>
                                          <p:spTgt spid="88"/>
                                        </p:tgtEl>
                                      </p:cBhvr>
                                    </p:animEffect>
                                  </p:childTnLst>
                                </p:cTn>
                              </p:par>
                              <p:par>
                                <p:cTn id="131" presetID="6" presetClass="entr" presetSubtype="16" fill="hold" grpId="0" nodeType="withEffect">
                                  <p:stCondLst>
                                    <p:cond delay="0"/>
                                  </p:stCondLst>
                                  <p:childTnLst>
                                    <p:set>
                                      <p:cBhvr>
                                        <p:cTn id="132" dur="1" fill="hold">
                                          <p:stCondLst>
                                            <p:cond delay="0"/>
                                          </p:stCondLst>
                                        </p:cTn>
                                        <p:tgtEl>
                                          <p:spTgt spid="89"/>
                                        </p:tgtEl>
                                        <p:attrNameLst>
                                          <p:attrName>style.visibility</p:attrName>
                                        </p:attrNameLst>
                                      </p:cBhvr>
                                      <p:to>
                                        <p:strVal val="visible"/>
                                      </p:to>
                                    </p:set>
                                    <p:animEffect transition="in" filter="circle(in)">
                                      <p:cBhvr>
                                        <p:cTn id="133" dur="2000"/>
                                        <p:tgtEl>
                                          <p:spTgt spid="89"/>
                                        </p:tgtEl>
                                      </p:cBhvr>
                                    </p:animEffect>
                                  </p:childTnLst>
                                </p:cTn>
                              </p:par>
                              <p:par>
                                <p:cTn id="134" presetID="6" presetClass="entr" presetSubtype="16" fill="hold" grpId="0" nodeType="withEffect">
                                  <p:stCondLst>
                                    <p:cond delay="0"/>
                                  </p:stCondLst>
                                  <p:childTnLst>
                                    <p:set>
                                      <p:cBhvr>
                                        <p:cTn id="135" dur="1" fill="hold">
                                          <p:stCondLst>
                                            <p:cond delay="0"/>
                                          </p:stCondLst>
                                        </p:cTn>
                                        <p:tgtEl>
                                          <p:spTgt spid="90"/>
                                        </p:tgtEl>
                                        <p:attrNameLst>
                                          <p:attrName>style.visibility</p:attrName>
                                        </p:attrNameLst>
                                      </p:cBhvr>
                                      <p:to>
                                        <p:strVal val="visible"/>
                                      </p:to>
                                    </p:set>
                                    <p:animEffect transition="in" filter="circle(in)">
                                      <p:cBhvr>
                                        <p:cTn id="136" dur="2000"/>
                                        <p:tgtEl>
                                          <p:spTgt spid="90"/>
                                        </p:tgtEl>
                                      </p:cBhvr>
                                    </p:animEffect>
                                  </p:childTnLst>
                                </p:cTn>
                              </p:par>
                              <p:par>
                                <p:cTn id="137" presetID="6" presetClass="entr" presetSubtype="16" fill="hold" nodeType="withEffect">
                                  <p:stCondLst>
                                    <p:cond delay="0"/>
                                  </p:stCondLst>
                                  <p:childTnLst>
                                    <p:set>
                                      <p:cBhvr>
                                        <p:cTn id="138" dur="1" fill="hold">
                                          <p:stCondLst>
                                            <p:cond delay="0"/>
                                          </p:stCondLst>
                                        </p:cTn>
                                        <p:tgtEl>
                                          <p:spTgt spid="95"/>
                                        </p:tgtEl>
                                        <p:attrNameLst>
                                          <p:attrName>style.visibility</p:attrName>
                                        </p:attrNameLst>
                                      </p:cBhvr>
                                      <p:to>
                                        <p:strVal val="visible"/>
                                      </p:to>
                                    </p:set>
                                    <p:animEffect transition="in" filter="circle(in)">
                                      <p:cBhvr>
                                        <p:cTn id="139" dur="2000"/>
                                        <p:tgtEl>
                                          <p:spTgt spid="95"/>
                                        </p:tgtEl>
                                      </p:cBhvr>
                                    </p:animEffect>
                                  </p:childTnLst>
                                </p:cTn>
                              </p:par>
                              <p:par>
                                <p:cTn id="140" presetID="6" presetClass="entr" presetSubtype="16" fill="hold" nodeType="withEffect">
                                  <p:stCondLst>
                                    <p:cond delay="0"/>
                                  </p:stCondLst>
                                  <p:childTnLst>
                                    <p:set>
                                      <p:cBhvr>
                                        <p:cTn id="141" dur="1" fill="hold">
                                          <p:stCondLst>
                                            <p:cond delay="0"/>
                                          </p:stCondLst>
                                        </p:cTn>
                                        <p:tgtEl>
                                          <p:spTgt spid="96"/>
                                        </p:tgtEl>
                                        <p:attrNameLst>
                                          <p:attrName>style.visibility</p:attrName>
                                        </p:attrNameLst>
                                      </p:cBhvr>
                                      <p:to>
                                        <p:strVal val="visible"/>
                                      </p:to>
                                    </p:set>
                                    <p:animEffect transition="in" filter="circle(in)">
                                      <p:cBhvr>
                                        <p:cTn id="142" dur="2000"/>
                                        <p:tgtEl>
                                          <p:spTgt spid="96"/>
                                        </p:tgtEl>
                                      </p:cBhvr>
                                    </p:animEffect>
                                  </p:childTnLst>
                                </p:cTn>
                              </p:par>
                              <p:par>
                                <p:cTn id="143" presetID="6" presetClass="entr" presetSubtype="16" fill="hold" grpId="0" nodeType="withEffect">
                                  <p:stCondLst>
                                    <p:cond delay="0"/>
                                  </p:stCondLst>
                                  <p:childTnLst>
                                    <p:set>
                                      <p:cBhvr>
                                        <p:cTn id="144" dur="1" fill="hold">
                                          <p:stCondLst>
                                            <p:cond delay="0"/>
                                          </p:stCondLst>
                                        </p:cTn>
                                        <p:tgtEl>
                                          <p:spTgt spid="97"/>
                                        </p:tgtEl>
                                        <p:attrNameLst>
                                          <p:attrName>style.visibility</p:attrName>
                                        </p:attrNameLst>
                                      </p:cBhvr>
                                      <p:to>
                                        <p:strVal val="visible"/>
                                      </p:to>
                                    </p:set>
                                    <p:animEffect transition="in" filter="circle(in)">
                                      <p:cBhvr>
                                        <p:cTn id="145" dur="2000"/>
                                        <p:tgtEl>
                                          <p:spTgt spid="97"/>
                                        </p:tgtEl>
                                      </p:cBhvr>
                                    </p:animEffect>
                                  </p:childTnLst>
                                </p:cTn>
                              </p:par>
                              <p:par>
                                <p:cTn id="146" presetID="6" presetClass="entr" presetSubtype="16" fill="hold" grpId="0" nodeType="withEffect">
                                  <p:stCondLst>
                                    <p:cond delay="0"/>
                                  </p:stCondLst>
                                  <p:childTnLst>
                                    <p:set>
                                      <p:cBhvr>
                                        <p:cTn id="147" dur="1" fill="hold">
                                          <p:stCondLst>
                                            <p:cond delay="0"/>
                                          </p:stCondLst>
                                        </p:cTn>
                                        <p:tgtEl>
                                          <p:spTgt spid="100"/>
                                        </p:tgtEl>
                                        <p:attrNameLst>
                                          <p:attrName>style.visibility</p:attrName>
                                        </p:attrNameLst>
                                      </p:cBhvr>
                                      <p:to>
                                        <p:strVal val="visible"/>
                                      </p:to>
                                    </p:set>
                                    <p:animEffect transition="in" filter="circle(in)">
                                      <p:cBhvr>
                                        <p:cTn id="148" dur="2000"/>
                                        <p:tgtEl>
                                          <p:spTgt spid="100"/>
                                        </p:tgtEl>
                                      </p:cBhvr>
                                    </p:animEffect>
                                  </p:childTnLst>
                                </p:cTn>
                              </p:par>
                              <p:par>
                                <p:cTn id="149" presetID="6" presetClass="entr" presetSubtype="16" fill="hold" grpId="0" nodeType="withEffect">
                                  <p:stCondLst>
                                    <p:cond delay="0"/>
                                  </p:stCondLst>
                                  <p:childTnLst>
                                    <p:set>
                                      <p:cBhvr>
                                        <p:cTn id="150" dur="1" fill="hold">
                                          <p:stCondLst>
                                            <p:cond delay="0"/>
                                          </p:stCondLst>
                                        </p:cTn>
                                        <p:tgtEl>
                                          <p:spTgt spid="101"/>
                                        </p:tgtEl>
                                        <p:attrNameLst>
                                          <p:attrName>style.visibility</p:attrName>
                                        </p:attrNameLst>
                                      </p:cBhvr>
                                      <p:to>
                                        <p:strVal val="visible"/>
                                      </p:to>
                                    </p:set>
                                    <p:animEffect transition="in" filter="circle(in)">
                                      <p:cBhvr>
                                        <p:cTn id="151" dur="2000"/>
                                        <p:tgtEl>
                                          <p:spTgt spid="101"/>
                                        </p:tgtEl>
                                      </p:cBhvr>
                                    </p:animEffect>
                                  </p:childTnLst>
                                </p:cTn>
                              </p:par>
                              <p:par>
                                <p:cTn id="152" presetID="6" presetClass="entr" presetSubtype="16" fill="hold" grpId="0" nodeType="withEffect">
                                  <p:stCondLst>
                                    <p:cond delay="0"/>
                                  </p:stCondLst>
                                  <p:childTnLst>
                                    <p:set>
                                      <p:cBhvr>
                                        <p:cTn id="153" dur="1" fill="hold">
                                          <p:stCondLst>
                                            <p:cond delay="0"/>
                                          </p:stCondLst>
                                        </p:cTn>
                                        <p:tgtEl>
                                          <p:spTgt spid="102"/>
                                        </p:tgtEl>
                                        <p:attrNameLst>
                                          <p:attrName>style.visibility</p:attrName>
                                        </p:attrNameLst>
                                      </p:cBhvr>
                                      <p:to>
                                        <p:strVal val="visible"/>
                                      </p:to>
                                    </p:set>
                                    <p:animEffect transition="in" filter="circle(in)">
                                      <p:cBhvr>
                                        <p:cTn id="154" dur="2000"/>
                                        <p:tgtEl>
                                          <p:spTgt spid="102"/>
                                        </p:tgtEl>
                                      </p:cBhvr>
                                    </p:animEffect>
                                  </p:childTnLst>
                                </p:cTn>
                              </p:par>
                              <p:par>
                                <p:cTn id="155" presetID="6" presetClass="entr" presetSubtype="16" fill="hold" grpId="0" nodeType="withEffect">
                                  <p:stCondLst>
                                    <p:cond delay="0"/>
                                  </p:stCondLst>
                                  <p:childTnLst>
                                    <p:set>
                                      <p:cBhvr>
                                        <p:cTn id="156" dur="1" fill="hold">
                                          <p:stCondLst>
                                            <p:cond delay="0"/>
                                          </p:stCondLst>
                                        </p:cTn>
                                        <p:tgtEl>
                                          <p:spTgt spid="103"/>
                                        </p:tgtEl>
                                        <p:attrNameLst>
                                          <p:attrName>style.visibility</p:attrName>
                                        </p:attrNameLst>
                                      </p:cBhvr>
                                      <p:to>
                                        <p:strVal val="visible"/>
                                      </p:to>
                                    </p:set>
                                    <p:animEffect transition="in" filter="circle(in)">
                                      <p:cBhvr>
                                        <p:cTn id="157" dur="2000"/>
                                        <p:tgtEl>
                                          <p:spTgt spid="103"/>
                                        </p:tgtEl>
                                      </p:cBhvr>
                                    </p:animEffect>
                                  </p:childTnLst>
                                </p:cTn>
                              </p:par>
                              <p:par>
                                <p:cTn id="158" presetID="6" presetClass="entr" presetSubtype="16" fill="hold" nodeType="withEffect">
                                  <p:stCondLst>
                                    <p:cond delay="0"/>
                                  </p:stCondLst>
                                  <p:childTnLst>
                                    <p:set>
                                      <p:cBhvr>
                                        <p:cTn id="159" dur="1" fill="hold">
                                          <p:stCondLst>
                                            <p:cond delay="0"/>
                                          </p:stCondLst>
                                        </p:cTn>
                                        <p:tgtEl>
                                          <p:spTgt spid="105"/>
                                        </p:tgtEl>
                                        <p:attrNameLst>
                                          <p:attrName>style.visibility</p:attrName>
                                        </p:attrNameLst>
                                      </p:cBhvr>
                                      <p:to>
                                        <p:strVal val="visible"/>
                                      </p:to>
                                    </p:set>
                                    <p:animEffect transition="in" filter="circle(in)">
                                      <p:cBhvr>
                                        <p:cTn id="160" dur="2000"/>
                                        <p:tgtEl>
                                          <p:spTgt spid="105"/>
                                        </p:tgtEl>
                                      </p:cBhvr>
                                    </p:animEffect>
                                  </p:childTnLst>
                                </p:cTn>
                              </p:par>
                              <p:par>
                                <p:cTn id="161" presetID="6" presetClass="entr" presetSubtype="16" fill="hold" grpId="0" nodeType="with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circle(in)">
                                      <p:cBhvr>
                                        <p:cTn id="163" dur="2000"/>
                                        <p:tgtEl>
                                          <p:spTgt spid="110"/>
                                        </p:tgtEl>
                                      </p:cBhvr>
                                    </p:animEffect>
                                  </p:childTnLst>
                                </p:cTn>
                              </p:par>
                              <p:par>
                                <p:cTn id="164" presetID="6" presetClass="entr" presetSubtype="16" fill="hold" grpId="0" nodeType="withEffect">
                                  <p:stCondLst>
                                    <p:cond delay="0"/>
                                  </p:stCondLst>
                                  <p:childTnLst>
                                    <p:set>
                                      <p:cBhvr>
                                        <p:cTn id="165" dur="1" fill="hold">
                                          <p:stCondLst>
                                            <p:cond delay="0"/>
                                          </p:stCondLst>
                                        </p:cTn>
                                        <p:tgtEl>
                                          <p:spTgt spid="111"/>
                                        </p:tgtEl>
                                        <p:attrNameLst>
                                          <p:attrName>style.visibility</p:attrName>
                                        </p:attrNameLst>
                                      </p:cBhvr>
                                      <p:to>
                                        <p:strVal val="visible"/>
                                      </p:to>
                                    </p:set>
                                    <p:animEffect transition="in" filter="circle(in)">
                                      <p:cBhvr>
                                        <p:cTn id="166" dur="2000"/>
                                        <p:tgtEl>
                                          <p:spTgt spid="111"/>
                                        </p:tgtEl>
                                      </p:cBhvr>
                                    </p:animEffect>
                                  </p:childTnLst>
                                </p:cTn>
                              </p:par>
                              <p:par>
                                <p:cTn id="167" presetID="6" presetClass="entr" presetSubtype="16" fill="hold" grpId="0" nodeType="withEffect">
                                  <p:stCondLst>
                                    <p:cond delay="0"/>
                                  </p:stCondLst>
                                  <p:childTnLst>
                                    <p:set>
                                      <p:cBhvr>
                                        <p:cTn id="168" dur="1" fill="hold">
                                          <p:stCondLst>
                                            <p:cond delay="0"/>
                                          </p:stCondLst>
                                        </p:cTn>
                                        <p:tgtEl>
                                          <p:spTgt spid="112"/>
                                        </p:tgtEl>
                                        <p:attrNameLst>
                                          <p:attrName>style.visibility</p:attrName>
                                        </p:attrNameLst>
                                      </p:cBhvr>
                                      <p:to>
                                        <p:strVal val="visible"/>
                                      </p:to>
                                    </p:set>
                                    <p:animEffect transition="in" filter="circle(in)">
                                      <p:cBhvr>
                                        <p:cTn id="169" dur="2000"/>
                                        <p:tgtEl>
                                          <p:spTgt spid="112"/>
                                        </p:tgtEl>
                                      </p:cBhvr>
                                    </p:animEffect>
                                  </p:childTnLst>
                                </p:cTn>
                              </p:par>
                              <p:par>
                                <p:cTn id="170" presetID="6" presetClass="entr" presetSubtype="16" fill="hold" nodeType="withEffect">
                                  <p:stCondLst>
                                    <p:cond delay="0"/>
                                  </p:stCondLst>
                                  <p:childTnLst>
                                    <p:set>
                                      <p:cBhvr>
                                        <p:cTn id="171" dur="1" fill="hold">
                                          <p:stCondLst>
                                            <p:cond delay="0"/>
                                          </p:stCondLst>
                                        </p:cTn>
                                        <p:tgtEl>
                                          <p:spTgt spid="114"/>
                                        </p:tgtEl>
                                        <p:attrNameLst>
                                          <p:attrName>style.visibility</p:attrName>
                                        </p:attrNameLst>
                                      </p:cBhvr>
                                      <p:to>
                                        <p:strVal val="visible"/>
                                      </p:to>
                                    </p:set>
                                    <p:animEffect transition="in" filter="circle(in)">
                                      <p:cBhvr>
                                        <p:cTn id="172" dur="2000"/>
                                        <p:tgtEl>
                                          <p:spTgt spid="114"/>
                                        </p:tgtEl>
                                      </p:cBhvr>
                                    </p:animEffect>
                                  </p:childTnLst>
                                </p:cTn>
                              </p:par>
                              <p:par>
                                <p:cTn id="173" presetID="6" presetClass="entr" presetSubtype="16" fill="hold" grpId="0" nodeType="withEffect">
                                  <p:stCondLst>
                                    <p:cond delay="0"/>
                                  </p:stCondLst>
                                  <p:childTnLst>
                                    <p:set>
                                      <p:cBhvr>
                                        <p:cTn id="174" dur="1" fill="hold">
                                          <p:stCondLst>
                                            <p:cond delay="0"/>
                                          </p:stCondLst>
                                        </p:cTn>
                                        <p:tgtEl>
                                          <p:spTgt spid="118"/>
                                        </p:tgtEl>
                                        <p:attrNameLst>
                                          <p:attrName>style.visibility</p:attrName>
                                        </p:attrNameLst>
                                      </p:cBhvr>
                                      <p:to>
                                        <p:strVal val="visible"/>
                                      </p:to>
                                    </p:set>
                                    <p:animEffect transition="in" filter="circle(in)">
                                      <p:cBhvr>
                                        <p:cTn id="175" dur="2000"/>
                                        <p:tgtEl>
                                          <p:spTgt spid="118"/>
                                        </p:tgtEl>
                                      </p:cBhvr>
                                    </p:animEffect>
                                  </p:childTnLst>
                                </p:cTn>
                              </p:par>
                              <p:par>
                                <p:cTn id="176" presetID="6" presetClass="entr" presetSubtype="16" fill="hold" nodeType="with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circle(in)">
                                      <p:cBhvr>
                                        <p:cTn id="178" dur="2000"/>
                                        <p:tgtEl>
                                          <p:spTgt spid="120"/>
                                        </p:tgtEl>
                                      </p:cBhvr>
                                    </p:animEffect>
                                  </p:childTnLst>
                                </p:cTn>
                              </p:par>
                              <p:par>
                                <p:cTn id="179" presetID="6" presetClass="entr" presetSubtype="16" fill="hold" grpId="0" nodeType="withEffect">
                                  <p:stCondLst>
                                    <p:cond delay="0"/>
                                  </p:stCondLst>
                                  <p:childTnLst>
                                    <p:set>
                                      <p:cBhvr>
                                        <p:cTn id="180" dur="1" fill="hold">
                                          <p:stCondLst>
                                            <p:cond delay="0"/>
                                          </p:stCondLst>
                                        </p:cTn>
                                        <p:tgtEl>
                                          <p:spTgt spid="123"/>
                                        </p:tgtEl>
                                        <p:attrNameLst>
                                          <p:attrName>style.visibility</p:attrName>
                                        </p:attrNameLst>
                                      </p:cBhvr>
                                      <p:to>
                                        <p:strVal val="visible"/>
                                      </p:to>
                                    </p:set>
                                    <p:animEffect transition="in" filter="circle(in)">
                                      <p:cBhvr>
                                        <p:cTn id="181" dur="2000"/>
                                        <p:tgtEl>
                                          <p:spTgt spid="123"/>
                                        </p:tgtEl>
                                      </p:cBhvr>
                                    </p:animEffect>
                                  </p:childTnLst>
                                </p:cTn>
                              </p:par>
                              <p:par>
                                <p:cTn id="182" presetID="6" presetClass="entr" presetSubtype="16" fill="hold" grpId="0" nodeType="withEffect">
                                  <p:stCondLst>
                                    <p:cond delay="0"/>
                                  </p:stCondLst>
                                  <p:childTnLst>
                                    <p:set>
                                      <p:cBhvr>
                                        <p:cTn id="183" dur="1" fill="hold">
                                          <p:stCondLst>
                                            <p:cond delay="0"/>
                                          </p:stCondLst>
                                        </p:cTn>
                                        <p:tgtEl>
                                          <p:spTgt spid="124"/>
                                        </p:tgtEl>
                                        <p:attrNameLst>
                                          <p:attrName>style.visibility</p:attrName>
                                        </p:attrNameLst>
                                      </p:cBhvr>
                                      <p:to>
                                        <p:strVal val="visible"/>
                                      </p:to>
                                    </p:set>
                                    <p:animEffect transition="in" filter="circle(in)">
                                      <p:cBhvr>
                                        <p:cTn id="184" dur="2000"/>
                                        <p:tgtEl>
                                          <p:spTgt spid="124"/>
                                        </p:tgtEl>
                                      </p:cBhvr>
                                    </p:animEffect>
                                  </p:childTnLst>
                                </p:cTn>
                              </p:par>
                              <p:par>
                                <p:cTn id="185" presetID="6" presetClass="entr" presetSubtype="16" fill="hold" nodeType="withEffect">
                                  <p:stCondLst>
                                    <p:cond delay="0"/>
                                  </p:stCondLst>
                                  <p:childTnLst>
                                    <p:set>
                                      <p:cBhvr>
                                        <p:cTn id="186" dur="1" fill="hold">
                                          <p:stCondLst>
                                            <p:cond delay="0"/>
                                          </p:stCondLst>
                                        </p:cTn>
                                        <p:tgtEl>
                                          <p:spTgt spid="126"/>
                                        </p:tgtEl>
                                        <p:attrNameLst>
                                          <p:attrName>style.visibility</p:attrName>
                                        </p:attrNameLst>
                                      </p:cBhvr>
                                      <p:to>
                                        <p:strVal val="visible"/>
                                      </p:to>
                                    </p:set>
                                    <p:animEffect transition="in" filter="circle(in)">
                                      <p:cBhvr>
                                        <p:cTn id="187" dur="2000"/>
                                        <p:tgtEl>
                                          <p:spTgt spid="126"/>
                                        </p:tgtEl>
                                      </p:cBhvr>
                                    </p:animEffect>
                                  </p:childTnLst>
                                </p:cTn>
                              </p:par>
                              <p:par>
                                <p:cTn id="188" presetID="6" presetClass="entr" presetSubtype="16" fill="hold" grpId="0" nodeType="withEffect">
                                  <p:stCondLst>
                                    <p:cond delay="0"/>
                                  </p:stCondLst>
                                  <p:childTnLst>
                                    <p:set>
                                      <p:cBhvr>
                                        <p:cTn id="189" dur="1" fill="hold">
                                          <p:stCondLst>
                                            <p:cond delay="0"/>
                                          </p:stCondLst>
                                        </p:cTn>
                                        <p:tgtEl>
                                          <p:spTgt spid="130"/>
                                        </p:tgtEl>
                                        <p:attrNameLst>
                                          <p:attrName>style.visibility</p:attrName>
                                        </p:attrNameLst>
                                      </p:cBhvr>
                                      <p:to>
                                        <p:strVal val="visible"/>
                                      </p:to>
                                    </p:set>
                                    <p:animEffect transition="in" filter="circle(in)">
                                      <p:cBhvr>
                                        <p:cTn id="190" dur="2000"/>
                                        <p:tgtEl>
                                          <p:spTgt spid="130"/>
                                        </p:tgtEl>
                                      </p:cBhvr>
                                    </p:animEffect>
                                  </p:childTnLst>
                                </p:cTn>
                              </p:par>
                              <p:par>
                                <p:cTn id="191" presetID="6" presetClass="entr" presetSubtype="16" fill="hold" grpId="0" nodeType="withEffect">
                                  <p:stCondLst>
                                    <p:cond delay="0"/>
                                  </p:stCondLst>
                                  <p:childTnLst>
                                    <p:set>
                                      <p:cBhvr>
                                        <p:cTn id="192" dur="1" fill="hold">
                                          <p:stCondLst>
                                            <p:cond delay="0"/>
                                          </p:stCondLst>
                                        </p:cTn>
                                        <p:tgtEl>
                                          <p:spTgt spid="131"/>
                                        </p:tgtEl>
                                        <p:attrNameLst>
                                          <p:attrName>style.visibility</p:attrName>
                                        </p:attrNameLst>
                                      </p:cBhvr>
                                      <p:to>
                                        <p:strVal val="visible"/>
                                      </p:to>
                                    </p:set>
                                    <p:animEffect transition="in" filter="circle(in)">
                                      <p:cBhvr>
                                        <p:cTn id="193" dur="2000"/>
                                        <p:tgtEl>
                                          <p:spTgt spid="131"/>
                                        </p:tgtEl>
                                      </p:cBhvr>
                                    </p:animEffect>
                                  </p:childTnLst>
                                </p:cTn>
                              </p:par>
                              <p:par>
                                <p:cTn id="194" presetID="6" presetClass="entr" presetSubtype="16" fill="hold" grpId="0" nodeType="withEffect">
                                  <p:stCondLst>
                                    <p:cond delay="0"/>
                                  </p:stCondLst>
                                  <p:childTnLst>
                                    <p:set>
                                      <p:cBhvr>
                                        <p:cTn id="195" dur="1" fill="hold">
                                          <p:stCondLst>
                                            <p:cond delay="0"/>
                                          </p:stCondLst>
                                        </p:cTn>
                                        <p:tgtEl>
                                          <p:spTgt spid="132"/>
                                        </p:tgtEl>
                                        <p:attrNameLst>
                                          <p:attrName>style.visibility</p:attrName>
                                        </p:attrNameLst>
                                      </p:cBhvr>
                                      <p:to>
                                        <p:strVal val="visible"/>
                                      </p:to>
                                    </p:set>
                                    <p:animEffect transition="in" filter="circle(in)">
                                      <p:cBhvr>
                                        <p:cTn id="196" dur="2000"/>
                                        <p:tgtEl>
                                          <p:spTgt spid="132"/>
                                        </p:tgtEl>
                                      </p:cBhvr>
                                    </p:animEffect>
                                  </p:childTnLst>
                                </p:cTn>
                              </p:par>
                              <p:par>
                                <p:cTn id="197" presetID="6" presetClass="entr" presetSubtype="16" fill="hold" grpId="0" nodeType="withEffect">
                                  <p:stCondLst>
                                    <p:cond delay="0"/>
                                  </p:stCondLst>
                                  <p:childTnLst>
                                    <p:set>
                                      <p:cBhvr>
                                        <p:cTn id="198" dur="1" fill="hold">
                                          <p:stCondLst>
                                            <p:cond delay="0"/>
                                          </p:stCondLst>
                                        </p:cTn>
                                        <p:tgtEl>
                                          <p:spTgt spid="133"/>
                                        </p:tgtEl>
                                        <p:attrNameLst>
                                          <p:attrName>style.visibility</p:attrName>
                                        </p:attrNameLst>
                                      </p:cBhvr>
                                      <p:to>
                                        <p:strVal val="visible"/>
                                      </p:to>
                                    </p:set>
                                    <p:animEffect transition="in" filter="circle(in)">
                                      <p:cBhvr>
                                        <p:cTn id="199" dur="2000"/>
                                        <p:tgtEl>
                                          <p:spTgt spid="133"/>
                                        </p:tgtEl>
                                      </p:cBhvr>
                                    </p:animEffect>
                                  </p:childTnLst>
                                </p:cTn>
                              </p:par>
                              <p:par>
                                <p:cTn id="200" presetID="6" presetClass="entr" presetSubtype="16" fill="hold" nodeType="withEffect">
                                  <p:stCondLst>
                                    <p:cond delay="0"/>
                                  </p:stCondLst>
                                  <p:childTnLst>
                                    <p:set>
                                      <p:cBhvr>
                                        <p:cTn id="201" dur="1" fill="hold">
                                          <p:stCondLst>
                                            <p:cond delay="0"/>
                                          </p:stCondLst>
                                        </p:cTn>
                                        <p:tgtEl>
                                          <p:spTgt spid="135"/>
                                        </p:tgtEl>
                                        <p:attrNameLst>
                                          <p:attrName>style.visibility</p:attrName>
                                        </p:attrNameLst>
                                      </p:cBhvr>
                                      <p:to>
                                        <p:strVal val="visible"/>
                                      </p:to>
                                    </p:set>
                                    <p:animEffect transition="in" filter="circle(in)">
                                      <p:cBhvr>
                                        <p:cTn id="202" dur="2000"/>
                                        <p:tgtEl>
                                          <p:spTgt spid="135"/>
                                        </p:tgtEl>
                                      </p:cBhvr>
                                    </p:animEffect>
                                  </p:childTnLst>
                                </p:cTn>
                              </p:par>
                              <p:par>
                                <p:cTn id="203" presetID="6" presetClass="entr" presetSubtype="16" fill="hold" nodeType="withEffect">
                                  <p:stCondLst>
                                    <p:cond delay="0"/>
                                  </p:stCondLst>
                                  <p:childTnLst>
                                    <p:set>
                                      <p:cBhvr>
                                        <p:cTn id="204" dur="1" fill="hold">
                                          <p:stCondLst>
                                            <p:cond delay="0"/>
                                          </p:stCondLst>
                                        </p:cTn>
                                        <p:tgtEl>
                                          <p:spTgt spid="137"/>
                                        </p:tgtEl>
                                        <p:attrNameLst>
                                          <p:attrName>style.visibility</p:attrName>
                                        </p:attrNameLst>
                                      </p:cBhvr>
                                      <p:to>
                                        <p:strVal val="visible"/>
                                      </p:to>
                                    </p:set>
                                    <p:animEffect transition="in" filter="circle(in)">
                                      <p:cBhvr>
                                        <p:cTn id="205" dur="2000"/>
                                        <p:tgtEl>
                                          <p:spTgt spid="137"/>
                                        </p:tgtEl>
                                      </p:cBhvr>
                                    </p:animEffect>
                                  </p:childTnLst>
                                </p:cTn>
                              </p:par>
                              <p:par>
                                <p:cTn id="206" presetID="6" presetClass="entr" presetSubtype="16" fill="hold" grpId="0" nodeType="withEffect">
                                  <p:stCondLst>
                                    <p:cond delay="0"/>
                                  </p:stCondLst>
                                  <p:childTnLst>
                                    <p:set>
                                      <p:cBhvr>
                                        <p:cTn id="207" dur="1" fill="hold">
                                          <p:stCondLst>
                                            <p:cond delay="0"/>
                                          </p:stCondLst>
                                        </p:cTn>
                                        <p:tgtEl>
                                          <p:spTgt spid="140"/>
                                        </p:tgtEl>
                                        <p:attrNameLst>
                                          <p:attrName>style.visibility</p:attrName>
                                        </p:attrNameLst>
                                      </p:cBhvr>
                                      <p:to>
                                        <p:strVal val="visible"/>
                                      </p:to>
                                    </p:set>
                                    <p:animEffect transition="in" filter="circle(in)">
                                      <p:cBhvr>
                                        <p:cTn id="208" dur="2000"/>
                                        <p:tgtEl>
                                          <p:spTgt spid="140"/>
                                        </p:tgtEl>
                                      </p:cBhvr>
                                    </p:animEffect>
                                  </p:childTnLst>
                                </p:cTn>
                              </p:par>
                              <p:par>
                                <p:cTn id="209" presetID="6" presetClass="entr" presetSubtype="16" fill="hold" nodeType="withEffect">
                                  <p:stCondLst>
                                    <p:cond delay="0"/>
                                  </p:stCondLst>
                                  <p:childTnLst>
                                    <p:set>
                                      <p:cBhvr>
                                        <p:cTn id="210" dur="1" fill="hold">
                                          <p:stCondLst>
                                            <p:cond delay="0"/>
                                          </p:stCondLst>
                                        </p:cTn>
                                        <p:tgtEl>
                                          <p:spTgt spid="141"/>
                                        </p:tgtEl>
                                        <p:attrNameLst>
                                          <p:attrName>style.visibility</p:attrName>
                                        </p:attrNameLst>
                                      </p:cBhvr>
                                      <p:to>
                                        <p:strVal val="visible"/>
                                      </p:to>
                                    </p:set>
                                    <p:animEffect transition="in" filter="circle(in)">
                                      <p:cBhvr>
                                        <p:cTn id="211" dur="2000"/>
                                        <p:tgtEl>
                                          <p:spTgt spid="141"/>
                                        </p:tgtEl>
                                      </p:cBhvr>
                                    </p:animEffect>
                                  </p:childTnLst>
                                </p:cTn>
                              </p:par>
                              <p:par>
                                <p:cTn id="212" presetID="6" presetClass="entr" presetSubtype="16" fill="hold" nodeType="withEffect">
                                  <p:stCondLst>
                                    <p:cond delay="0"/>
                                  </p:stCondLst>
                                  <p:childTnLst>
                                    <p:set>
                                      <p:cBhvr>
                                        <p:cTn id="213" dur="1" fill="hold">
                                          <p:stCondLst>
                                            <p:cond delay="0"/>
                                          </p:stCondLst>
                                        </p:cTn>
                                        <p:tgtEl>
                                          <p:spTgt spid="143"/>
                                        </p:tgtEl>
                                        <p:attrNameLst>
                                          <p:attrName>style.visibility</p:attrName>
                                        </p:attrNameLst>
                                      </p:cBhvr>
                                      <p:to>
                                        <p:strVal val="visible"/>
                                      </p:to>
                                    </p:set>
                                    <p:animEffect transition="in" filter="circle(in)">
                                      <p:cBhvr>
                                        <p:cTn id="214" dur="2000"/>
                                        <p:tgtEl>
                                          <p:spTgt spid="143"/>
                                        </p:tgtEl>
                                      </p:cBhvr>
                                    </p:animEffect>
                                  </p:childTnLst>
                                </p:cTn>
                              </p:par>
                              <p:par>
                                <p:cTn id="215" presetID="6" presetClass="entr" presetSubtype="16" fill="hold" grpId="0" nodeType="withEffect">
                                  <p:stCondLst>
                                    <p:cond delay="0"/>
                                  </p:stCondLst>
                                  <p:childTnLst>
                                    <p:set>
                                      <p:cBhvr>
                                        <p:cTn id="216" dur="1" fill="hold">
                                          <p:stCondLst>
                                            <p:cond delay="0"/>
                                          </p:stCondLst>
                                        </p:cTn>
                                        <p:tgtEl>
                                          <p:spTgt spid="144"/>
                                        </p:tgtEl>
                                        <p:attrNameLst>
                                          <p:attrName>style.visibility</p:attrName>
                                        </p:attrNameLst>
                                      </p:cBhvr>
                                      <p:to>
                                        <p:strVal val="visible"/>
                                      </p:to>
                                    </p:set>
                                    <p:animEffect transition="in" filter="circle(in)">
                                      <p:cBhvr>
                                        <p:cTn id="217" dur="2000"/>
                                        <p:tgtEl>
                                          <p:spTgt spid="144"/>
                                        </p:tgtEl>
                                      </p:cBhvr>
                                    </p:animEffect>
                                  </p:childTnLst>
                                </p:cTn>
                              </p:par>
                              <p:par>
                                <p:cTn id="218" presetID="6" presetClass="entr" presetSubtype="16" fill="hold" nodeType="withEffect">
                                  <p:stCondLst>
                                    <p:cond delay="0"/>
                                  </p:stCondLst>
                                  <p:childTnLst>
                                    <p:set>
                                      <p:cBhvr>
                                        <p:cTn id="219" dur="1" fill="hold">
                                          <p:stCondLst>
                                            <p:cond delay="0"/>
                                          </p:stCondLst>
                                        </p:cTn>
                                        <p:tgtEl>
                                          <p:spTgt spid="146"/>
                                        </p:tgtEl>
                                        <p:attrNameLst>
                                          <p:attrName>style.visibility</p:attrName>
                                        </p:attrNameLst>
                                      </p:cBhvr>
                                      <p:to>
                                        <p:strVal val="visible"/>
                                      </p:to>
                                    </p:set>
                                    <p:animEffect transition="in" filter="circle(in)">
                                      <p:cBhvr>
                                        <p:cTn id="220" dur="2000"/>
                                        <p:tgtEl>
                                          <p:spTgt spid="146"/>
                                        </p:tgtEl>
                                      </p:cBhvr>
                                    </p:animEffect>
                                  </p:childTnLst>
                                </p:cTn>
                              </p:par>
                              <p:par>
                                <p:cTn id="221" presetID="6" presetClass="entr" presetSubtype="16" fill="hold" grpId="0" nodeType="withEffect">
                                  <p:stCondLst>
                                    <p:cond delay="0"/>
                                  </p:stCondLst>
                                  <p:childTnLst>
                                    <p:set>
                                      <p:cBhvr>
                                        <p:cTn id="222" dur="1" fill="hold">
                                          <p:stCondLst>
                                            <p:cond delay="0"/>
                                          </p:stCondLst>
                                        </p:cTn>
                                        <p:tgtEl>
                                          <p:spTgt spid="147"/>
                                        </p:tgtEl>
                                        <p:attrNameLst>
                                          <p:attrName>style.visibility</p:attrName>
                                        </p:attrNameLst>
                                      </p:cBhvr>
                                      <p:to>
                                        <p:strVal val="visible"/>
                                      </p:to>
                                    </p:set>
                                    <p:animEffect transition="in" filter="circle(in)">
                                      <p:cBhvr>
                                        <p:cTn id="223" dur="2000"/>
                                        <p:tgtEl>
                                          <p:spTgt spid="147"/>
                                        </p:tgtEl>
                                      </p:cBhvr>
                                    </p:animEffect>
                                  </p:childTnLst>
                                </p:cTn>
                              </p:par>
                              <p:par>
                                <p:cTn id="224" presetID="6" presetClass="entr" presetSubtype="16" fill="hold" grpId="0" nodeType="withEffect">
                                  <p:stCondLst>
                                    <p:cond delay="0"/>
                                  </p:stCondLst>
                                  <p:childTnLst>
                                    <p:set>
                                      <p:cBhvr>
                                        <p:cTn id="225" dur="1" fill="hold">
                                          <p:stCondLst>
                                            <p:cond delay="0"/>
                                          </p:stCondLst>
                                        </p:cTn>
                                        <p:tgtEl>
                                          <p:spTgt spid="148"/>
                                        </p:tgtEl>
                                        <p:attrNameLst>
                                          <p:attrName>style.visibility</p:attrName>
                                        </p:attrNameLst>
                                      </p:cBhvr>
                                      <p:to>
                                        <p:strVal val="visible"/>
                                      </p:to>
                                    </p:set>
                                    <p:animEffect transition="in" filter="circle(in)">
                                      <p:cBhvr>
                                        <p:cTn id="226" dur="2000"/>
                                        <p:tgtEl>
                                          <p:spTgt spid="148"/>
                                        </p:tgtEl>
                                      </p:cBhvr>
                                    </p:animEffect>
                                  </p:childTnLst>
                                </p:cTn>
                              </p:par>
                              <p:par>
                                <p:cTn id="227" presetID="6" presetClass="entr" presetSubtype="16" fill="hold" nodeType="withEffect">
                                  <p:stCondLst>
                                    <p:cond delay="0"/>
                                  </p:stCondLst>
                                  <p:childTnLst>
                                    <p:set>
                                      <p:cBhvr>
                                        <p:cTn id="228" dur="1" fill="hold">
                                          <p:stCondLst>
                                            <p:cond delay="0"/>
                                          </p:stCondLst>
                                        </p:cTn>
                                        <p:tgtEl>
                                          <p:spTgt spid="150"/>
                                        </p:tgtEl>
                                        <p:attrNameLst>
                                          <p:attrName>style.visibility</p:attrName>
                                        </p:attrNameLst>
                                      </p:cBhvr>
                                      <p:to>
                                        <p:strVal val="visible"/>
                                      </p:to>
                                    </p:set>
                                    <p:animEffect transition="in" filter="circle(in)">
                                      <p:cBhvr>
                                        <p:cTn id="229" dur="2000"/>
                                        <p:tgtEl>
                                          <p:spTgt spid="150"/>
                                        </p:tgtEl>
                                      </p:cBhvr>
                                    </p:animEffect>
                                  </p:childTnLst>
                                </p:cTn>
                              </p:par>
                              <p:par>
                                <p:cTn id="230" presetID="6" presetClass="entr" presetSubtype="16" fill="hold" nodeType="withEffect">
                                  <p:stCondLst>
                                    <p:cond delay="0"/>
                                  </p:stCondLst>
                                  <p:childTnLst>
                                    <p:set>
                                      <p:cBhvr>
                                        <p:cTn id="231" dur="1" fill="hold">
                                          <p:stCondLst>
                                            <p:cond delay="0"/>
                                          </p:stCondLst>
                                        </p:cTn>
                                        <p:tgtEl>
                                          <p:spTgt spid="152"/>
                                        </p:tgtEl>
                                        <p:attrNameLst>
                                          <p:attrName>style.visibility</p:attrName>
                                        </p:attrNameLst>
                                      </p:cBhvr>
                                      <p:to>
                                        <p:strVal val="visible"/>
                                      </p:to>
                                    </p:set>
                                    <p:animEffect transition="in" filter="circle(in)">
                                      <p:cBhvr>
                                        <p:cTn id="232" dur="2000"/>
                                        <p:tgtEl>
                                          <p:spTgt spid="152"/>
                                        </p:tgtEl>
                                      </p:cBhvr>
                                    </p:animEffect>
                                  </p:childTnLst>
                                </p:cTn>
                              </p:par>
                              <p:par>
                                <p:cTn id="233" presetID="6" presetClass="entr" presetSubtype="16" fill="hold" grpId="0" nodeType="withEffect">
                                  <p:stCondLst>
                                    <p:cond delay="0"/>
                                  </p:stCondLst>
                                  <p:childTnLst>
                                    <p:set>
                                      <p:cBhvr>
                                        <p:cTn id="234" dur="1" fill="hold">
                                          <p:stCondLst>
                                            <p:cond delay="0"/>
                                          </p:stCondLst>
                                        </p:cTn>
                                        <p:tgtEl>
                                          <p:spTgt spid="153"/>
                                        </p:tgtEl>
                                        <p:attrNameLst>
                                          <p:attrName>style.visibility</p:attrName>
                                        </p:attrNameLst>
                                      </p:cBhvr>
                                      <p:to>
                                        <p:strVal val="visible"/>
                                      </p:to>
                                    </p:set>
                                    <p:animEffect transition="in" filter="circle(in)">
                                      <p:cBhvr>
                                        <p:cTn id="235" dur="2000"/>
                                        <p:tgtEl>
                                          <p:spTgt spid="153"/>
                                        </p:tgtEl>
                                      </p:cBhvr>
                                    </p:animEffect>
                                  </p:childTnLst>
                                </p:cTn>
                              </p:par>
                              <p:par>
                                <p:cTn id="236" presetID="6" presetClass="entr" presetSubtype="16" fill="hold" grpId="0" nodeType="withEffect">
                                  <p:stCondLst>
                                    <p:cond delay="0"/>
                                  </p:stCondLst>
                                  <p:childTnLst>
                                    <p:set>
                                      <p:cBhvr>
                                        <p:cTn id="237" dur="1" fill="hold">
                                          <p:stCondLst>
                                            <p:cond delay="0"/>
                                          </p:stCondLst>
                                        </p:cTn>
                                        <p:tgtEl>
                                          <p:spTgt spid="154"/>
                                        </p:tgtEl>
                                        <p:attrNameLst>
                                          <p:attrName>style.visibility</p:attrName>
                                        </p:attrNameLst>
                                      </p:cBhvr>
                                      <p:to>
                                        <p:strVal val="visible"/>
                                      </p:to>
                                    </p:set>
                                    <p:animEffect transition="in" filter="circle(in)">
                                      <p:cBhvr>
                                        <p:cTn id="238" dur="2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2" grpId="0" animBg="1"/>
      <p:bldP spid="13" grpId="0" animBg="1"/>
      <p:bldP spid="14" grpId="0"/>
      <p:bldP spid="15" grpId="0"/>
      <p:bldP spid="16" grpId="0"/>
      <p:bldP spid="17" grpId="0"/>
      <p:bldP spid="20" grpId="0"/>
      <p:bldP spid="25" grpId="0" animBg="1"/>
      <p:bldP spid="26" grpId="0" animBg="1"/>
      <p:bldP spid="28" grpId="0" animBg="1"/>
      <p:bldP spid="29" grpId="0"/>
      <p:bldP spid="30" grpId="0"/>
      <p:bldP spid="31" grpId="0" animBg="1"/>
      <p:bldP spid="32" grpId="0"/>
      <p:bldP spid="33" grpId="0"/>
      <p:bldP spid="41" grpId="0"/>
      <p:bldP spid="42" grpId="0" animBg="1"/>
      <p:bldP spid="43" grpId="0"/>
      <p:bldP spid="45" grpId="0"/>
      <p:bldP spid="51" grpId="0"/>
      <p:bldP spid="58" grpId="0"/>
      <p:bldP spid="59" grpId="0" animBg="1"/>
      <p:bldP spid="76" grpId="0"/>
      <p:bldP spid="78" grpId="0"/>
      <p:bldP spid="84" grpId="0"/>
      <p:bldP spid="86" grpId="0"/>
      <p:bldP spid="87" grpId="0" animBg="1"/>
      <p:bldP spid="88" grpId="0"/>
      <p:bldP spid="89" grpId="0"/>
      <p:bldP spid="90" grpId="0"/>
      <p:bldP spid="97" grpId="0" animBg="1"/>
      <p:bldP spid="100" grpId="0"/>
      <p:bldP spid="101" grpId="0"/>
      <p:bldP spid="102" grpId="0"/>
      <p:bldP spid="103" grpId="0"/>
      <p:bldP spid="110" grpId="0" animBg="1"/>
      <p:bldP spid="111" grpId="0"/>
      <p:bldP spid="112" grpId="0"/>
      <p:bldP spid="118" grpId="0"/>
      <p:bldP spid="123" grpId="0"/>
      <p:bldP spid="124" grpId="0"/>
      <p:bldP spid="130" grpId="0" animBg="1"/>
      <p:bldP spid="131" grpId="0"/>
      <p:bldP spid="132" grpId="0" animBg="1"/>
      <p:bldP spid="133" grpId="0"/>
      <p:bldP spid="140" grpId="0"/>
      <p:bldP spid="144" grpId="0"/>
      <p:bldP spid="147" grpId="0"/>
      <p:bldP spid="148" grpId="0"/>
      <p:bldP spid="153" grpId="0"/>
      <p:bldP spid="15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a:solidFill>
                  <a:schemeClr val="accent1"/>
                </a:solidFill>
                <a:latin typeface="Times New Roman" panose="02020503050405090304" pitchFamily="18" charset="0"/>
                <a:cs typeface="Times New Roman" panose="02020503050405090304" pitchFamily="18" charset="0"/>
              </a:rPr>
              <a:t>Fatty Acid Synthase</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298" y="3478971"/>
            <a:ext cx="3294974" cy="32949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7"/>
          <p:cNvSpPr/>
          <p:nvPr/>
        </p:nvSpPr>
        <p:spPr>
          <a:xfrm>
            <a:off x="442864" y="799672"/>
            <a:ext cx="11385970" cy="2862322"/>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fatty acid synthase I (FAS I) : </a:t>
            </a:r>
          </a:p>
          <a:p>
            <a:r>
              <a:rPr lang="en-US" altLang="zh-CN" b="1" dirty="0">
                <a:latin typeface="Times New Roman" panose="02020503050405090304" pitchFamily="18" charset="0"/>
                <a:cs typeface="Times New Roman" panose="02020503050405090304" pitchFamily="18" charset="0"/>
              </a:rPr>
              <a:t>Found in vertebrates and fungi. A single multifunctional polypeptide chain (</a:t>
            </a:r>
            <a:r>
              <a:rPr lang="en-US" altLang="zh-CN" b="1" dirty="0" err="1">
                <a:latin typeface="Times New Roman" panose="02020503050405090304" pitchFamily="18" charset="0"/>
                <a:cs typeface="Times New Roman" panose="02020503050405090304" pitchFamily="18" charset="0"/>
              </a:rPr>
              <a:t>Mr</a:t>
            </a:r>
            <a:r>
              <a:rPr lang="en-US" altLang="zh-CN" b="1" dirty="0">
                <a:latin typeface="Times New Roman" panose="02020503050405090304" pitchFamily="18" charset="0"/>
                <a:cs typeface="Times New Roman" panose="02020503050405090304" pitchFamily="18" charset="0"/>
              </a:rPr>
              <a:t> 240,000). </a:t>
            </a:r>
          </a:p>
          <a:p>
            <a:r>
              <a:rPr lang="en-US" altLang="zh-CN" b="1" dirty="0">
                <a:latin typeface="Times New Roman" panose="02020503050405090304" pitchFamily="18" charset="0"/>
                <a:cs typeface="Times New Roman" panose="02020503050405090304" pitchFamily="18" charset="0"/>
              </a:rPr>
              <a:t>Mammalian FAS I: Seven active sites for different reactions lie in separate domains. Functions as a homodimer (</a:t>
            </a:r>
            <a:r>
              <a:rPr lang="en-US" altLang="zh-CN" b="1" dirty="0" err="1">
                <a:latin typeface="Times New Roman" panose="02020503050405090304" pitchFamily="18" charset="0"/>
                <a:cs typeface="Times New Roman" panose="02020503050405090304" pitchFamily="18" charset="0"/>
              </a:rPr>
              <a:t>Mr</a:t>
            </a:r>
            <a:r>
              <a:rPr lang="en-US" altLang="zh-CN" b="1" dirty="0">
                <a:latin typeface="Times New Roman" panose="02020503050405090304" pitchFamily="18" charset="0"/>
                <a:cs typeface="Times New Roman" panose="02020503050405090304" pitchFamily="18" charset="0"/>
              </a:rPr>
              <a:t> 480,000). </a:t>
            </a:r>
          </a:p>
          <a:p>
            <a:r>
              <a:rPr lang="en-US" altLang="zh-CN" b="1" dirty="0">
                <a:latin typeface="Times New Roman" panose="02020503050405090304" pitchFamily="18" charset="0"/>
                <a:cs typeface="Times New Roman" panose="02020503050405090304" pitchFamily="18" charset="0"/>
              </a:rPr>
              <a:t>Yeast FAS I and fungi FAS I: two multifunctional polypeptides that form a complex. Architecture distinct from the vertebrate systems. Three of the seven required active sites are found on the </a:t>
            </a:r>
            <a:r>
              <a:rPr lang="el-GR" altLang="zh-CN" b="1" dirty="0">
                <a:latin typeface="Times New Roman" panose="02020503050405090304" pitchFamily="18" charset="0"/>
                <a:cs typeface="Times New Roman" panose="02020503050405090304" pitchFamily="18" charset="0"/>
              </a:rPr>
              <a:t>α </a:t>
            </a:r>
            <a:r>
              <a:rPr lang="en-US" altLang="zh-CN" b="1" dirty="0">
                <a:latin typeface="Times New Roman" panose="02020503050405090304" pitchFamily="18" charset="0"/>
                <a:cs typeface="Times New Roman" panose="02020503050405090304" pitchFamily="18" charset="0"/>
              </a:rPr>
              <a:t>subunit and four on the</a:t>
            </a:r>
            <a:r>
              <a:rPr lang="el-GR" altLang="zh-CN" b="1" dirty="0">
                <a:latin typeface="Times New Roman" panose="02020503050405090304" pitchFamily="18" charset="0"/>
                <a:cs typeface="Times New Roman" panose="02020503050405090304" pitchFamily="18" charset="0"/>
              </a:rPr>
              <a:t> β </a:t>
            </a:r>
            <a:r>
              <a:rPr lang="en-US" altLang="zh-CN" b="1" dirty="0">
                <a:latin typeface="Times New Roman" panose="02020503050405090304" pitchFamily="18" charset="0"/>
                <a:cs typeface="Times New Roman" panose="02020503050405090304" pitchFamily="18" charset="0"/>
              </a:rPr>
              <a:t>subunit. </a:t>
            </a:r>
          </a:p>
          <a:p>
            <a:r>
              <a:rPr lang="en-US" altLang="zh-CN" b="1" dirty="0">
                <a:latin typeface="Times New Roman" panose="02020503050405090304" pitchFamily="18" charset="0"/>
                <a:cs typeface="Times New Roman" panose="02020503050405090304" pitchFamily="18" charset="0"/>
              </a:rPr>
              <a:t>With FAS I systems, fatty acid synthesis leads to a single product, and no intermediates are released. When the chain length reaches 16 carbons, palmitate</a:t>
            </a:r>
            <a:r>
              <a:rPr lang="el-GR" altLang="zh-CN"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leaves the cycle. Carbons C-16 and C-15 are derived from the methyl and carboxyl carbon atoms</a:t>
            </a:r>
            <a:r>
              <a:rPr lang="el-GR" altLang="zh-CN"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of an acetyl-CoA used directly to prime the system; the rest of the carbon atoms in the chain are derived from acetyl-CoA via malonyl-CoA.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96" y="3566520"/>
            <a:ext cx="3207425" cy="320742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845855" y="6156627"/>
            <a:ext cx="5287922" cy="369332"/>
          </a:xfrm>
          <a:prstGeom prst="rect">
            <a:avLst/>
          </a:prstGeom>
        </p:spPr>
        <p:txBody>
          <a:bodyPr wrap="none">
            <a:spAutoFit/>
          </a:bodyPr>
          <a:lstStyle/>
          <a:p>
            <a:r>
              <a:rPr lang="en-US" altLang="zh-CN" b="1" dirty="0">
                <a:latin typeface="Whitney"/>
              </a:rPr>
              <a:t>The structure of</a:t>
            </a:r>
            <a:r>
              <a:rPr lang="zh-CN" altLang="en-US" b="1" dirty="0">
                <a:latin typeface="Whitney"/>
              </a:rPr>
              <a:t> </a:t>
            </a:r>
            <a:r>
              <a:rPr lang="en-US" altLang="zh-CN" b="1" dirty="0">
                <a:latin typeface="Whitney"/>
              </a:rPr>
              <a:t>2</a:t>
            </a:r>
            <a:r>
              <a:rPr lang="zh-CN" altLang="en-US" b="1" dirty="0">
                <a:latin typeface="Whitney"/>
              </a:rPr>
              <a:t> </a:t>
            </a:r>
            <a:r>
              <a:rPr lang="en-US" altLang="zh-CN" b="1" dirty="0">
                <a:latin typeface="Whitney"/>
              </a:rPr>
              <a:t> fatty acid synthase type I systems. </a:t>
            </a:r>
            <a:endParaRPr lang="en-US" altLang="zh-CN" dirty="0"/>
          </a:p>
        </p:txBody>
      </p:sp>
      <p:sp>
        <p:nvSpPr>
          <p:cNvPr id="3" name="灯片编号占位符 2">
            <a:extLst>
              <a:ext uri="{FF2B5EF4-FFF2-40B4-BE49-F238E27FC236}">
                <a16:creationId xmlns:a16="http://schemas.microsoft.com/office/drawing/2014/main" id="{90A11B18-1E0F-7C4F-A9AA-76A422F79B88}"/>
              </a:ext>
            </a:extLst>
          </p:cNvPr>
          <p:cNvSpPr>
            <a:spLocks noGrp="1"/>
          </p:cNvSpPr>
          <p:nvPr>
            <p:ph type="sldNum" sz="quarter" idx="12"/>
          </p:nvPr>
        </p:nvSpPr>
        <p:spPr/>
        <p:txBody>
          <a:bodyPr/>
          <a:lstStyle/>
          <a:p>
            <a:fld id="{5E76B1EE-AE3B-394A-A436-A181DB799049}" type="slidenum">
              <a:rPr kumimoji="1" lang="zh-CN" altLang="en-US" smtClean="0"/>
              <a:t>64</a:t>
            </a:fld>
            <a:endParaRPr kumimoji="1" lang="zh-CN" altLang="en-US"/>
          </a:p>
        </p:txBody>
      </p:sp>
    </p:spTree>
    <p:extLst>
      <p:ext uri="{BB962C8B-B14F-4D97-AF65-F5344CB8AC3E}">
        <p14:creationId xmlns:p14="http://schemas.microsoft.com/office/powerpoint/2010/main" val="41980116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Synthase</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矩形 7"/>
          <p:cNvSpPr/>
          <p:nvPr/>
        </p:nvSpPr>
        <p:spPr>
          <a:xfrm>
            <a:off x="442864" y="799672"/>
            <a:ext cx="11385970" cy="1754326"/>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fatty acid synthase II (FAS II): </a:t>
            </a:r>
          </a:p>
          <a:p>
            <a:r>
              <a:rPr lang="en-US" altLang="zh-CN" b="1" dirty="0">
                <a:latin typeface="Times New Roman" panose="02020503050405090304" pitchFamily="18" charset="0"/>
                <a:cs typeface="Times New Roman" panose="02020503050405090304" pitchFamily="18" charset="0"/>
              </a:rPr>
              <a:t>Found in plants and bacteria.</a:t>
            </a:r>
          </a:p>
          <a:p>
            <a:r>
              <a:rPr lang="en-US" altLang="zh-CN" b="1" dirty="0">
                <a:latin typeface="Times New Roman" panose="02020503050405090304" pitchFamily="18" charset="0"/>
                <a:cs typeface="Times New Roman" panose="02020503050405090304" pitchFamily="18" charset="0"/>
              </a:rPr>
              <a:t>Each step in the synthesis is catalyzed by a separate and freely diffusible enzyme. Intermediates are also diffusible and may be diverted into other pathways (such as lipoic acid synthesis). </a:t>
            </a:r>
          </a:p>
          <a:p>
            <a:r>
              <a:rPr lang="en-US" altLang="zh-CN" b="1" dirty="0">
                <a:latin typeface="Times New Roman" panose="02020503050405090304" pitchFamily="18" charset="0"/>
                <a:cs typeface="Times New Roman" panose="02020503050405090304" pitchFamily="18" charset="0"/>
              </a:rPr>
              <a:t>Unlike FAS I, FAS II generates a variety of products, including saturated fatty acids of several lengths, as well as unsaturated, branched, and hydroxy fatty acids.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212" y="2616003"/>
            <a:ext cx="2630845" cy="263084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413212" y="5656416"/>
            <a:ext cx="6748963" cy="369332"/>
          </a:xfrm>
          <a:prstGeom prst="rect">
            <a:avLst/>
          </a:prstGeom>
        </p:spPr>
        <p:txBody>
          <a:bodyPr wrap="none">
            <a:spAutoFit/>
          </a:bodyPr>
          <a:lstStyle/>
          <a:p>
            <a:r>
              <a:rPr lang="en-US" altLang="zh-CN" b="1" dirty="0">
                <a:latin typeface="Whitney"/>
              </a:rPr>
              <a:t>The structure of some separate enzymes of</a:t>
            </a:r>
            <a:r>
              <a:rPr lang="zh-CN" altLang="en-US" b="1" dirty="0">
                <a:latin typeface="Whitney"/>
              </a:rPr>
              <a:t> </a:t>
            </a:r>
            <a:r>
              <a:rPr lang="en-US" altLang="zh-CN" b="1" dirty="0">
                <a:latin typeface="Whitney"/>
              </a:rPr>
              <a:t>E.coli fatty acid synthase. </a:t>
            </a:r>
            <a:endParaRPr lang="en-US" altLang="zh-CN"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4057" y="2616003"/>
            <a:ext cx="2630845" cy="263084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515274" y="5113302"/>
            <a:ext cx="426720" cy="369332"/>
          </a:xfrm>
          <a:prstGeom prst="rect">
            <a:avLst/>
          </a:prstGeom>
        </p:spPr>
        <p:txBody>
          <a:bodyPr wrap="none">
            <a:spAutoFit/>
          </a:bodyPr>
          <a:lstStyle/>
          <a:p>
            <a:r>
              <a:rPr lang="en-US" altLang="zh-CN" b="1" dirty="0">
                <a:latin typeface="Whitney"/>
              </a:rPr>
              <a:t>ER</a:t>
            </a:r>
            <a:endParaRPr lang="en-US" altLang="zh-CN" dirty="0"/>
          </a:p>
        </p:txBody>
      </p:sp>
      <p:sp>
        <p:nvSpPr>
          <p:cNvPr id="9" name="矩形 8"/>
          <p:cNvSpPr/>
          <p:nvPr/>
        </p:nvSpPr>
        <p:spPr>
          <a:xfrm>
            <a:off x="5154198" y="5113302"/>
            <a:ext cx="418641" cy="369332"/>
          </a:xfrm>
          <a:prstGeom prst="rect">
            <a:avLst/>
          </a:prstGeom>
        </p:spPr>
        <p:txBody>
          <a:bodyPr wrap="none">
            <a:spAutoFit/>
          </a:bodyPr>
          <a:lstStyle/>
          <a:p>
            <a:r>
              <a:rPr lang="en-US" altLang="zh-CN" b="1" dirty="0">
                <a:latin typeface="Whitney"/>
              </a:rPr>
              <a:t>KS</a:t>
            </a:r>
            <a:endParaRPr lang="en-US" altLang="zh-CN" dirty="0"/>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9620" y="2459413"/>
            <a:ext cx="2810763" cy="281076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8098173" y="5113302"/>
            <a:ext cx="500458" cy="369332"/>
          </a:xfrm>
          <a:prstGeom prst="rect">
            <a:avLst/>
          </a:prstGeom>
        </p:spPr>
        <p:txBody>
          <a:bodyPr wrap="none">
            <a:spAutoFit/>
          </a:bodyPr>
          <a:lstStyle/>
          <a:p>
            <a:r>
              <a:rPr lang="en-US" altLang="zh-CN" b="1" dirty="0">
                <a:latin typeface="Whitney"/>
              </a:rPr>
              <a:t>MT</a:t>
            </a:r>
            <a:endParaRPr lang="en-US" altLang="zh-CN" dirty="0"/>
          </a:p>
        </p:txBody>
      </p:sp>
      <p:sp>
        <p:nvSpPr>
          <p:cNvPr id="3" name="灯片编号占位符 2">
            <a:extLst>
              <a:ext uri="{FF2B5EF4-FFF2-40B4-BE49-F238E27FC236}">
                <a16:creationId xmlns:a16="http://schemas.microsoft.com/office/drawing/2014/main" id="{4A0F45F8-A16B-B643-8E0A-E0A9401CC98D}"/>
              </a:ext>
            </a:extLst>
          </p:cNvPr>
          <p:cNvSpPr>
            <a:spLocks noGrp="1"/>
          </p:cNvSpPr>
          <p:nvPr>
            <p:ph type="sldNum" sz="quarter" idx="12"/>
          </p:nvPr>
        </p:nvSpPr>
        <p:spPr/>
        <p:txBody>
          <a:bodyPr/>
          <a:lstStyle/>
          <a:p>
            <a:fld id="{5E76B1EE-AE3B-394A-A436-A181DB799049}" type="slidenum">
              <a:rPr kumimoji="1" lang="zh-CN" altLang="en-US" smtClean="0"/>
              <a:t>65</a:t>
            </a:fld>
            <a:endParaRPr kumimoji="1" lang="zh-CN" altLang="en-US"/>
          </a:p>
        </p:txBody>
      </p:sp>
    </p:spTree>
    <p:extLst>
      <p:ext uri="{BB962C8B-B14F-4D97-AF65-F5344CB8AC3E}">
        <p14:creationId xmlns:p14="http://schemas.microsoft.com/office/powerpoint/2010/main" val="45944100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p:cNvPicPr>
            <a:picLocks noChangeAspect="1"/>
          </p:cNvPicPr>
          <p:nvPr/>
        </p:nvPicPr>
        <p:blipFill>
          <a:blip r:embed="rId3"/>
          <a:stretch>
            <a:fillRect/>
          </a:stretch>
        </p:blipFill>
        <p:spPr>
          <a:xfrm>
            <a:off x="562473" y="708024"/>
            <a:ext cx="7126674" cy="6149976"/>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The shuttle pathway for acetyl-CoA transport</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24" name="文本框 23"/>
          <p:cNvSpPr txBox="1"/>
          <p:nvPr/>
        </p:nvSpPr>
        <p:spPr>
          <a:xfrm>
            <a:off x="8343602" y="2915761"/>
            <a:ext cx="877163" cy="369332"/>
          </a:xfrm>
          <a:prstGeom prst="rect">
            <a:avLst/>
          </a:prstGeom>
          <a:noFill/>
        </p:spPr>
        <p:txBody>
          <a:bodyPr wrap="none" rtlCol="0">
            <a:spAutoFit/>
          </a:bodyPr>
          <a:lstStyle/>
          <a:p>
            <a:pPr algn="l"/>
            <a:r>
              <a:rPr kumimoji="1" lang="en-US" altLang="zh-CN" b="1" dirty="0">
                <a:solidFill>
                  <a:schemeClr val="accent2"/>
                </a:solidFill>
                <a:latin typeface="Times New Roman" panose="02020503050405090304" pitchFamily="18" charset="0"/>
                <a:cs typeface="Times New Roman" panose="02020503050405090304" pitchFamily="18" charset="0"/>
              </a:rPr>
              <a:t>Insulin</a:t>
            </a:r>
            <a:endParaRPr kumimoji="1" lang="zh-CN" altLang="en-US" b="1" dirty="0">
              <a:solidFill>
                <a:schemeClr val="accent2"/>
              </a:solidFill>
              <a:latin typeface="Times New Roman" panose="02020503050405090304" pitchFamily="18" charset="0"/>
              <a:cs typeface="Times New Roman" panose="02020503050405090304" pitchFamily="18" charset="0"/>
            </a:endParaRPr>
          </a:p>
        </p:txBody>
      </p:sp>
      <p:cxnSp>
        <p:nvCxnSpPr>
          <p:cNvPr id="8" name="直线箭头连接符 7"/>
          <p:cNvCxnSpPr>
            <a:stCxn id="24" idx="1"/>
          </p:cNvCxnSpPr>
          <p:nvPr/>
        </p:nvCxnSpPr>
        <p:spPr>
          <a:xfrm flipH="1">
            <a:off x="5284704" y="3100427"/>
            <a:ext cx="30588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矩形 8"/>
          <p:cNvSpPr/>
          <p:nvPr/>
        </p:nvSpPr>
        <p:spPr>
          <a:xfrm>
            <a:off x="5121835" y="2699481"/>
            <a:ext cx="322730" cy="288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4737592" y="2465015"/>
            <a:ext cx="768486" cy="5232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CN" sz="1400" b="1" dirty="0">
                <a:solidFill>
                  <a:schemeClr val="accent1"/>
                </a:solidFill>
                <a:latin typeface="Times New Roman" panose="02020503050405090304" pitchFamily="18" charset="0"/>
                <a:cs typeface="Times New Roman" panose="02020503050405090304" pitchFamily="18" charset="0"/>
              </a:rPr>
              <a:t>Citrate lyase</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pic>
        <p:nvPicPr>
          <p:cNvPr id="22" name="图片 21"/>
          <p:cNvPicPr>
            <a:picLocks noChangeAspect="1"/>
          </p:cNvPicPr>
          <p:nvPr/>
        </p:nvPicPr>
        <p:blipFill>
          <a:blip r:embed="rId5"/>
          <a:stretch>
            <a:fillRect/>
          </a:stretch>
        </p:blipFill>
        <p:spPr>
          <a:xfrm>
            <a:off x="4964301" y="2915761"/>
            <a:ext cx="320403" cy="327523"/>
          </a:xfrm>
          <a:prstGeom prst="rect">
            <a:avLst/>
          </a:prstGeom>
          <a:solidFill>
            <a:schemeClr val="accent2"/>
          </a:solidFill>
        </p:spPr>
      </p:pic>
      <p:sp>
        <p:nvSpPr>
          <p:cNvPr id="20" name="矩形 7"/>
          <p:cNvSpPr/>
          <p:nvPr/>
        </p:nvSpPr>
        <p:spPr>
          <a:xfrm>
            <a:off x="6685924" y="668830"/>
            <a:ext cx="4943603" cy="6186309"/>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The shuttle pathway : </a:t>
            </a:r>
          </a:p>
          <a:p>
            <a:r>
              <a:rPr lang="en-US" altLang="zh-CN" b="1" dirty="0">
                <a:latin typeface="Times New Roman" panose="02020503050405090304" pitchFamily="18" charset="0"/>
                <a:cs typeface="Times New Roman" panose="02020503050405090304" pitchFamily="18" charset="0"/>
              </a:rPr>
              <a:t>The outer mitochondrial membrane is freely permeable to all these compounds. Pyruvate is derived in the mitochondrial matrix, or in the</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cytosol, is converted to acetyl-CoA in the matrix. Acetyl groups pass out of the mitochondrion as citrate; in the cytosol they are delivered as acetyl-CoA for fatty acid synthesis. Oxaloacetate is reduced to malate, which can return to the mitochondrial matrix and is converted to oxaloacetate. The major fate for cytosolic malate is oxidation by malic enzyme to generate cytosolic NADPH; the pyruvate produced returns to the mitochondrial matrix</a:t>
            </a:r>
            <a:r>
              <a:rPr lang="en-US" altLang="zh-CN" dirty="0"/>
              <a:t>. </a:t>
            </a:r>
          </a:p>
          <a:p>
            <a:endParaRPr lang="en-US" altLang="zh-CN" dirty="0">
              <a:effectLst/>
            </a:endParaRPr>
          </a:p>
        </p:txBody>
      </p:sp>
      <p:sp>
        <p:nvSpPr>
          <p:cNvPr id="3" name="灯片编号占位符 2">
            <a:extLst>
              <a:ext uri="{FF2B5EF4-FFF2-40B4-BE49-F238E27FC236}">
                <a16:creationId xmlns:a16="http://schemas.microsoft.com/office/drawing/2014/main" id="{95D65373-66F8-7F4F-B3CE-6A119281307D}"/>
              </a:ext>
            </a:extLst>
          </p:cNvPr>
          <p:cNvSpPr>
            <a:spLocks noGrp="1"/>
          </p:cNvSpPr>
          <p:nvPr>
            <p:ph type="sldNum" sz="quarter" idx="12"/>
          </p:nvPr>
        </p:nvSpPr>
        <p:spPr/>
        <p:txBody>
          <a:bodyPr/>
          <a:lstStyle/>
          <a:p>
            <a:fld id="{5E76B1EE-AE3B-394A-A436-A181DB799049}" type="slidenum">
              <a:rPr kumimoji="1" lang="zh-CN" altLang="en-US" smtClean="0"/>
              <a:t>66</a:t>
            </a:fld>
            <a:endParaRPr kumimoji="1" lang="zh-CN" altLang="en-US"/>
          </a:p>
        </p:txBody>
      </p:sp>
    </p:spTree>
    <p:extLst>
      <p:ext uri="{BB962C8B-B14F-4D97-AF65-F5344CB8AC3E}">
        <p14:creationId xmlns:p14="http://schemas.microsoft.com/office/powerpoint/2010/main" val="96641470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6504727" y="2424672"/>
            <a:ext cx="320403" cy="327523"/>
          </a:xfrm>
          <a:prstGeom prst="rect">
            <a:avLst/>
          </a:prstGeom>
        </p:spPr>
      </p:pic>
      <p:pic>
        <p:nvPicPr>
          <p:cNvPr id="12" name="图片 11"/>
          <p:cNvPicPr>
            <a:picLocks noChangeAspect="1"/>
          </p:cNvPicPr>
          <p:nvPr/>
        </p:nvPicPr>
        <p:blipFill>
          <a:blip r:embed="rId3"/>
          <a:stretch>
            <a:fillRect/>
          </a:stretch>
        </p:blipFill>
        <p:spPr>
          <a:xfrm>
            <a:off x="708772" y="3530536"/>
            <a:ext cx="320403" cy="327523"/>
          </a:xfrm>
          <a:prstGeom prst="rect">
            <a:avLst/>
          </a:prstGeom>
        </p:spPr>
      </p:pic>
      <p:pic>
        <p:nvPicPr>
          <p:cNvPr id="9" name="图片 8"/>
          <p:cNvPicPr>
            <a:picLocks noChangeAspect="1"/>
          </p:cNvPicPr>
          <p:nvPr/>
        </p:nvPicPr>
        <p:blipFill>
          <a:blip r:embed="rId4"/>
          <a:stretch>
            <a:fillRect/>
          </a:stretch>
        </p:blipFill>
        <p:spPr>
          <a:xfrm>
            <a:off x="2422187" y="3020555"/>
            <a:ext cx="319781" cy="326733"/>
          </a:xfrm>
          <a:prstGeom prst="rect">
            <a:avLst/>
          </a:prstGeom>
        </p:spPr>
      </p:pic>
      <p:pic>
        <p:nvPicPr>
          <p:cNvPr id="8" name="图片 7"/>
          <p:cNvPicPr>
            <a:picLocks noChangeAspect="1"/>
          </p:cNvPicPr>
          <p:nvPr/>
        </p:nvPicPr>
        <p:blipFill>
          <a:blip r:embed="rId4"/>
          <a:stretch>
            <a:fillRect/>
          </a:stretch>
        </p:blipFill>
        <p:spPr>
          <a:xfrm>
            <a:off x="950727" y="3020555"/>
            <a:ext cx="319781" cy="326733"/>
          </a:xfrm>
          <a:prstGeom prst="rect">
            <a:avLst/>
          </a:prstGeom>
        </p:spPr>
      </p:pic>
      <p:pic>
        <p:nvPicPr>
          <p:cNvPr id="7" name="图片 6"/>
          <p:cNvPicPr>
            <a:picLocks noChangeAspect="1"/>
          </p:cNvPicPr>
          <p:nvPr/>
        </p:nvPicPr>
        <p:blipFill>
          <a:blip r:embed="rId4"/>
          <a:stretch>
            <a:fillRect/>
          </a:stretch>
        </p:blipFill>
        <p:spPr>
          <a:xfrm>
            <a:off x="3677482" y="2431681"/>
            <a:ext cx="319781" cy="326733"/>
          </a:xfrm>
          <a:prstGeom prst="rect">
            <a:avLst/>
          </a:prstGeom>
        </p:spPr>
      </p:pic>
      <p:sp>
        <p:nvSpPr>
          <p:cNvPr id="5" name="矩形 7"/>
          <p:cNvSpPr/>
          <p:nvPr/>
        </p:nvSpPr>
        <p:spPr>
          <a:xfrm>
            <a:off x="442864" y="799672"/>
            <a:ext cx="11385970" cy="6186309"/>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Acetyl-CoA carboxylase (ACC): </a:t>
            </a:r>
            <a:r>
              <a:rPr lang="en-US" altLang="zh-CN" b="1" dirty="0">
                <a:latin typeface="Times New Roman" panose="02020503050405090304" pitchFamily="18" charset="0"/>
                <a:cs typeface="Times New Roman" panose="02020503050405090304" pitchFamily="18" charset="0"/>
              </a:rPr>
              <a:t>Catalyze the committing and rate-limiting step of fatty acid synthesis.</a:t>
            </a:r>
          </a:p>
          <a:p>
            <a:r>
              <a:rPr lang="en-US" altLang="zh-CN" b="1" dirty="0">
                <a:latin typeface="Times New Roman" panose="02020503050405090304" pitchFamily="18" charset="0"/>
                <a:cs typeface="Times New Roman" panose="02020503050405090304" pitchFamily="18" charset="0"/>
              </a:rPr>
              <a:t>Regulated by allosteric effectors and reversible phosphorylation.</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Allosteric regulation:</a:t>
            </a:r>
          </a:p>
          <a:p>
            <a:r>
              <a:rPr lang="en-US" altLang="zh-CN" b="1" dirty="0">
                <a:latin typeface="Times New Roman" panose="02020503050405090304" pitchFamily="18" charset="0"/>
                <a:cs typeface="Times New Roman" panose="02020503050405090304" pitchFamily="18" charset="0"/>
              </a:rPr>
              <a:t>Allosterically inhibited by palmitoyl-CoA and activated by citrate.</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Glucagon and epinephrine triggers the phosphorylation and disassociation of the polymeric enzyme subunits</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Citrate partially activates the phosphorylated acetyl-CoA carboxylase.</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In plants, acetyl-CoA carboxylase is activated by an increase of Mg</a:t>
            </a:r>
            <a:r>
              <a:rPr lang="en-US" altLang="zh-CN" b="1" baseline="30000" dirty="0">
                <a:latin typeface="Times New Roman" panose="02020503050405090304" pitchFamily="18" charset="0"/>
                <a:cs typeface="Times New Roman" panose="02020503050405090304" pitchFamily="18" charset="0"/>
              </a:rPr>
              <a:t>+</a:t>
            </a:r>
            <a:r>
              <a:rPr lang="en-US" altLang="zh-CN" b="1" dirty="0">
                <a:latin typeface="Times New Roman" panose="02020503050405090304" pitchFamily="18" charset="0"/>
                <a:cs typeface="Times New Roman" panose="02020503050405090304" pitchFamily="18" charset="0"/>
              </a:rPr>
              <a:t> concentration and a decrease of H</a:t>
            </a:r>
            <a:r>
              <a:rPr lang="en-US" altLang="zh-CN" b="1" baseline="30000" dirty="0">
                <a:latin typeface="Times New Roman" panose="02020503050405090304" pitchFamily="18" charset="0"/>
                <a:cs typeface="Times New Roman" panose="02020503050405090304" pitchFamily="18" charset="0"/>
              </a:rPr>
              <a:t>+</a:t>
            </a:r>
            <a:r>
              <a:rPr lang="en-US" altLang="zh-CN" b="1" dirty="0">
                <a:latin typeface="Times New Roman" panose="02020503050405090304" pitchFamily="18" charset="0"/>
                <a:cs typeface="Times New Roman" panose="02020503050405090304" pitchFamily="18" charset="0"/>
              </a:rPr>
              <a:t> concentration that accompany illumination.</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Phosphorylation/dephosphorylation:</a:t>
            </a:r>
          </a:p>
          <a:p>
            <a:r>
              <a:rPr lang="en-US" altLang="zh-CN" b="1" dirty="0">
                <a:latin typeface="Times New Roman" panose="02020503050405090304" pitchFamily="18" charset="0"/>
                <a:cs typeface="Times New Roman" panose="02020503050405090304" pitchFamily="18" charset="0"/>
              </a:rPr>
              <a:t>Insulin               phosphatase              ACC dephosphorylated               ACC activated</a:t>
            </a:r>
          </a:p>
          <a:p>
            <a:r>
              <a:rPr lang="en-US" altLang="zh-CN" b="1" dirty="0">
                <a:latin typeface="Times New Roman" panose="02020503050405090304" pitchFamily="18" charset="0"/>
                <a:cs typeface="Times New Roman" panose="02020503050405090304" pitchFamily="18" charset="0"/>
              </a:rPr>
              <a:t>Glucagon              PKA              ACC phosphorylated               ACC inactivated     </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 </a:t>
            </a:r>
          </a:p>
        </p:txBody>
      </p:sp>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Acetyl-CoA carboxylase (ACC)</a:t>
            </a:r>
          </a:p>
        </p:txBody>
      </p:sp>
      <p:sp>
        <p:nvSpPr>
          <p:cNvPr id="4" name="操作按钮: 后退或上一个 11">
            <a:hlinkClick r:id="rId5"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10" name="图片 9"/>
          <p:cNvPicPr>
            <a:picLocks noChangeAspect="1"/>
          </p:cNvPicPr>
          <p:nvPr/>
        </p:nvPicPr>
        <p:blipFill>
          <a:blip r:embed="rId3"/>
          <a:stretch>
            <a:fillRect/>
          </a:stretch>
        </p:blipFill>
        <p:spPr>
          <a:xfrm>
            <a:off x="6664928" y="4126066"/>
            <a:ext cx="320403" cy="327523"/>
          </a:xfrm>
          <a:prstGeom prst="rect">
            <a:avLst/>
          </a:prstGeom>
        </p:spPr>
      </p:pic>
      <p:pic>
        <p:nvPicPr>
          <p:cNvPr id="11" name="图片 10"/>
          <p:cNvPicPr>
            <a:picLocks noChangeAspect="1"/>
          </p:cNvPicPr>
          <p:nvPr/>
        </p:nvPicPr>
        <p:blipFill>
          <a:blip r:embed="rId4"/>
          <a:stretch>
            <a:fillRect/>
          </a:stretch>
        </p:blipFill>
        <p:spPr>
          <a:xfrm>
            <a:off x="10259542" y="4119847"/>
            <a:ext cx="319781" cy="326733"/>
          </a:xfrm>
          <a:prstGeom prst="rect">
            <a:avLst/>
          </a:prstGeom>
        </p:spPr>
      </p:pic>
      <p:cxnSp>
        <p:nvCxnSpPr>
          <p:cNvPr id="13" name="直线箭头连接符 12"/>
          <p:cNvCxnSpPr/>
          <p:nvPr/>
        </p:nvCxnSpPr>
        <p:spPr>
          <a:xfrm>
            <a:off x="1270508"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线箭头连接符 13"/>
          <p:cNvCxnSpPr/>
          <p:nvPr/>
        </p:nvCxnSpPr>
        <p:spPr>
          <a:xfrm>
            <a:off x="3296067"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直线箭头连接符 14"/>
          <p:cNvCxnSpPr/>
          <p:nvPr/>
        </p:nvCxnSpPr>
        <p:spPr>
          <a:xfrm>
            <a:off x="6443714"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直线箭头连接符 15"/>
          <p:cNvCxnSpPr/>
          <p:nvPr/>
        </p:nvCxnSpPr>
        <p:spPr>
          <a:xfrm>
            <a:off x="5680885" y="5398169"/>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直线箭头连接符 16"/>
          <p:cNvCxnSpPr/>
          <p:nvPr/>
        </p:nvCxnSpPr>
        <p:spPr>
          <a:xfrm>
            <a:off x="2741968" y="5398169"/>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线箭头连接符 17"/>
          <p:cNvCxnSpPr/>
          <p:nvPr/>
        </p:nvCxnSpPr>
        <p:spPr>
          <a:xfrm>
            <a:off x="1498693" y="5382127"/>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灯片编号占位符 2">
            <a:extLst>
              <a:ext uri="{FF2B5EF4-FFF2-40B4-BE49-F238E27FC236}">
                <a16:creationId xmlns:a16="http://schemas.microsoft.com/office/drawing/2014/main" id="{FD5E91DB-4503-3A43-B4E4-5768110ABAB6}"/>
              </a:ext>
            </a:extLst>
          </p:cNvPr>
          <p:cNvSpPr>
            <a:spLocks noGrp="1"/>
          </p:cNvSpPr>
          <p:nvPr>
            <p:ph type="sldNum" sz="quarter" idx="12"/>
          </p:nvPr>
        </p:nvSpPr>
        <p:spPr/>
        <p:txBody>
          <a:bodyPr/>
          <a:lstStyle/>
          <a:p>
            <a:fld id="{5E76B1EE-AE3B-394A-A436-A181DB799049}" type="slidenum">
              <a:rPr kumimoji="1" lang="zh-CN" altLang="en-US" smtClean="0"/>
              <a:t>67</a:t>
            </a:fld>
            <a:endParaRPr kumimoji="1" lang="zh-CN" altLang="en-US"/>
          </a:p>
        </p:txBody>
      </p:sp>
    </p:spTree>
    <p:extLst>
      <p:ext uri="{BB962C8B-B14F-4D97-AF65-F5344CB8AC3E}">
        <p14:creationId xmlns:p14="http://schemas.microsoft.com/office/powerpoint/2010/main" val="54649023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示&#10;&#10;描述已自动生成"/>
          <p:cNvPicPr>
            <a:picLocks noChangeAspect="1"/>
          </p:cNvPicPr>
          <p:nvPr/>
        </p:nvPicPr>
        <p:blipFill>
          <a:blip r:embed="rId3"/>
          <a:stretch>
            <a:fillRect/>
          </a:stretch>
        </p:blipFill>
        <p:spPr>
          <a:xfrm>
            <a:off x="8028238" y="102784"/>
            <a:ext cx="3426917" cy="5922964"/>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elongation systems</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3" name="图片 2"/>
          <p:cNvPicPr>
            <a:picLocks noChangeAspect="1"/>
          </p:cNvPicPr>
          <p:nvPr/>
        </p:nvPicPr>
        <p:blipFill>
          <a:blip r:embed="rId5"/>
          <a:stretch>
            <a:fillRect/>
          </a:stretch>
        </p:blipFill>
        <p:spPr>
          <a:xfrm>
            <a:off x="3962923" y="3661497"/>
            <a:ext cx="3697670" cy="2799665"/>
          </a:xfrm>
          <a:prstGeom prst="rect">
            <a:avLst/>
          </a:prstGeom>
        </p:spPr>
      </p:pic>
      <p:pic>
        <p:nvPicPr>
          <p:cNvPr id="5" name="图片 4"/>
          <p:cNvPicPr>
            <a:picLocks noChangeAspect="1"/>
          </p:cNvPicPr>
          <p:nvPr/>
        </p:nvPicPr>
        <p:blipFill>
          <a:blip r:embed="rId6"/>
          <a:stretch>
            <a:fillRect/>
          </a:stretch>
        </p:blipFill>
        <p:spPr>
          <a:xfrm>
            <a:off x="462679" y="2079667"/>
            <a:ext cx="3311325" cy="2686547"/>
          </a:xfrm>
          <a:prstGeom prst="rect">
            <a:avLst/>
          </a:prstGeom>
        </p:spPr>
      </p:pic>
      <p:sp>
        <p:nvSpPr>
          <p:cNvPr id="6" name="文本框 5"/>
          <p:cNvSpPr txBox="1"/>
          <p:nvPr/>
        </p:nvSpPr>
        <p:spPr>
          <a:xfrm>
            <a:off x="643176" y="1015678"/>
            <a:ext cx="6686446" cy="1477328"/>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Fatty acid elongation takes place in smooth ER and mitochondria.</a:t>
            </a:r>
          </a:p>
          <a:p>
            <a:r>
              <a:rPr kumimoji="1" lang="en-US" b="1" dirty="0">
                <a:latin typeface="Times New Roman" panose="02020503050405090304" pitchFamily="18" charset="0"/>
                <a:cs typeface="Times New Roman" panose="02020503050405090304" pitchFamily="18" charset="0"/>
              </a:rPr>
              <a:t>Coenzyme A rather than ACP is the acyl carrier in the reaction.</a:t>
            </a:r>
          </a:p>
          <a:p>
            <a:r>
              <a:rPr kumimoji="1" lang="en-US" b="1" dirty="0">
                <a:latin typeface="Times New Roman" panose="02020503050405090304" pitchFamily="18" charset="0"/>
                <a:cs typeface="Times New Roman" panose="02020503050405090304" pitchFamily="18" charset="0"/>
              </a:rPr>
              <a:t>Donation of two carbons by malonyl-CoA.</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cxnSp>
        <p:nvCxnSpPr>
          <p:cNvPr id="13" name="直线箭头连接符 12"/>
          <p:cNvCxnSpPr/>
          <p:nvPr/>
        </p:nvCxnSpPr>
        <p:spPr>
          <a:xfrm>
            <a:off x="10614581" y="6025748"/>
            <a:ext cx="0" cy="3373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3"/>
          <p:cNvSpPr txBox="1"/>
          <p:nvPr/>
        </p:nvSpPr>
        <p:spPr>
          <a:xfrm>
            <a:off x="10050551" y="6276496"/>
            <a:ext cx="1409360" cy="369332"/>
          </a:xfrm>
          <a:prstGeom prst="rect">
            <a:avLst/>
          </a:prstGeom>
          <a:noFill/>
        </p:spPr>
        <p:txBody>
          <a:bodyPr wrap="none" rtlCol="0">
            <a:spAutoFit/>
          </a:body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Eicosanoids</a:t>
            </a:r>
            <a:r>
              <a:rPr kumimoji="1" lang="en-US" altLang="zh-CN" b="1" dirty="0">
                <a:latin typeface="Times New Roman" panose="02020503050405090304" pitchFamily="18" charset="0"/>
                <a:cs typeface="Times New Roman" panose="02020503050405090304" pitchFamily="18" charset="0"/>
              </a:rPr>
              <a:t> </a:t>
            </a:r>
            <a:endParaRPr kumimoji="1" lang="zh-CN" altLang="en-US"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8160818" y="6276496"/>
            <a:ext cx="1447832" cy="369332"/>
          </a:xfrm>
          <a:prstGeom prst="rect">
            <a:avLst/>
          </a:prstGeom>
          <a:noFill/>
        </p:spPr>
        <p:txBody>
          <a:bodyPr wrap="none" rtlCol="0">
            <a:spAutoFit/>
          </a:bodyPr>
          <a:lstStyle/>
          <a:p>
            <a:r>
              <a:rPr kumimoji="1" lang="en-US" altLang="zh-CN" b="1" dirty="0">
                <a:solidFill>
                  <a:schemeClr val="accent6"/>
                </a:solidFill>
                <a:latin typeface="Times New Roman" panose="02020503050405090304" pitchFamily="18" charset="0"/>
                <a:cs typeface="Times New Roman" panose="02020503050405090304" pitchFamily="18" charset="0"/>
              </a:rPr>
              <a:t>leukotrienes </a:t>
            </a:r>
          </a:p>
        </p:txBody>
      </p:sp>
      <p:cxnSp>
        <p:nvCxnSpPr>
          <p:cNvPr id="17" name="直线箭头连接符 16"/>
          <p:cNvCxnSpPr>
            <a:endCxn id="15" idx="0"/>
          </p:cNvCxnSpPr>
          <p:nvPr/>
        </p:nvCxnSpPr>
        <p:spPr>
          <a:xfrm flipH="1">
            <a:off x="8884734" y="6025748"/>
            <a:ext cx="1362202" cy="2507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灯片编号占位符 6">
            <a:extLst>
              <a:ext uri="{FF2B5EF4-FFF2-40B4-BE49-F238E27FC236}">
                <a16:creationId xmlns:a16="http://schemas.microsoft.com/office/drawing/2014/main" id="{85ACCEE9-63FB-9847-A5BE-B6411A20585D}"/>
              </a:ext>
            </a:extLst>
          </p:cNvPr>
          <p:cNvSpPr>
            <a:spLocks noGrp="1"/>
          </p:cNvSpPr>
          <p:nvPr>
            <p:ph type="sldNum" sz="quarter" idx="12"/>
          </p:nvPr>
        </p:nvSpPr>
        <p:spPr/>
        <p:txBody>
          <a:bodyPr/>
          <a:lstStyle/>
          <a:p>
            <a:fld id="{5E76B1EE-AE3B-394A-A436-A181DB799049}" type="slidenum">
              <a:rPr kumimoji="1" lang="zh-CN" altLang="en-US" smtClean="0"/>
              <a:t>68</a:t>
            </a:fld>
            <a:endParaRPr kumimoji="1" lang="zh-CN" altLang="en-US"/>
          </a:p>
        </p:txBody>
      </p:sp>
    </p:spTree>
    <p:extLst>
      <p:ext uri="{BB962C8B-B14F-4D97-AF65-F5344CB8AC3E}">
        <p14:creationId xmlns:p14="http://schemas.microsoft.com/office/powerpoint/2010/main" val="153208154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0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10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10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1000"/>
                                        <p:tgtEl>
                                          <p:spTgt spid="15"/>
                                        </p:tgtEl>
                                      </p:cBhvr>
                                    </p:animEffect>
                                  </p:child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1000"/>
                                        <p:tgtEl>
                                          <p:spTgt spid="1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212172"/>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desaturation</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文本框 5"/>
          <p:cNvSpPr txBox="1"/>
          <p:nvPr/>
        </p:nvSpPr>
        <p:spPr>
          <a:xfrm>
            <a:off x="645395" y="949788"/>
            <a:ext cx="7417736" cy="923330"/>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Takes place in the smooth ER</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and plastid, chloroplast</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&amp; cytosol in plants</a:t>
            </a:r>
            <a:r>
              <a:rPr kumimoji="1" lang="en-US" b="1" dirty="0">
                <a:latin typeface="Times New Roman" panose="02020503050405090304" pitchFamily="18" charset="0"/>
                <a:cs typeface="Times New Roman" panose="02020503050405090304" pitchFamily="18" charset="0"/>
              </a:rPr>
              <a:t>.</a:t>
            </a:r>
            <a:endParaRPr kumimoji="1" lang="el-GR" b="1" dirty="0">
              <a:latin typeface="Times New Roman" panose="02020503050405090304" pitchFamily="18" charset="0"/>
              <a:cs typeface="Times New Roman" panose="02020503050405090304" pitchFamily="18" charset="0"/>
            </a:endParaRPr>
          </a:p>
          <a:p>
            <a:r>
              <a:rPr kumimoji="1" lang="en-US" b="1" dirty="0">
                <a:latin typeface="Times New Roman" panose="02020503050405090304" pitchFamily="18" charset="0"/>
                <a:cs typeface="Times New Roman" panose="02020503050405090304" pitchFamily="18" charset="0"/>
              </a:rPr>
              <a:t>Polyunsaturated fatty acids can only derive in plants.</a:t>
            </a:r>
          </a:p>
          <a:p>
            <a:endParaRPr kumimoji="1" lang="en-US" b="1" dirty="0">
              <a:latin typeface="Times New Roman" panose="02020503050405090304" pitchFamily="18" charset="0"/>
              <a:cs typeface="Times New Roman" panose="02020503050405090304" pitchFamily="18" charset="0"/>
            </a:endParaRPr>
          </a:p>
        </p:txBody>
      </p:sp>
      <p:pic>
        <p:nvPicPr>
          <p:cNvPr id="8" name="图片 7" descr="图形用户界面, 文本&#10;&#10;描述已自动生成"/>
          <p:cNvPicPr>
            <a:picLocks noChangeAspect="1"/>
          </p:cNvPicPr>
          <p:nvPr/>
        </p:nvPicPr>
        <p:blipFill rotWithShape="1">
          <a:blip r:embed="rId4"/>
          <a:srcRect l="24050" t="35391" r="12354" b="33684"/>
          <a:stretch>
            <a:fillRect/>
          </a:stretch>
        </p:blipFill>
        <p:spPr>
          <a:xfrm>
            <a:off x="508887" y="1596119"/>
            <a:ext cx="6978316" cy="2120821"/>
          </a:xfrm>
          <a:prstGeom prst="rect">
            <a:avLst/>
          </a:prstGeom>
        </p:spPr>
      </p:pic>
      <p:sp>
        <p:nvSpPr>
          <p:cNvPr id="9" name="文本框 8"/>
          <p:cNvSpPr txBox="1"/>
          <p:nvPr/>
        </p:nvSpPr>
        <p:spPr>
          <a:xfrm>
            <a:off x="643176" y="3993939"/>
            <a:ext cx="161454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Palmitate 16:0</a:t>
            </a:r>
            <a:endParaRPr kumimoji="1" lang="zh-CN" altLang="en-US" b="1" dirty="0">
              <a:latin typeface="Times New Roman" panose="02020503050405090304" pitchFamily="18" charset="0"/>
              <a:cs typeface="Times New Roman" panose="02020503050405090304" pitchFamily="18" charset="0"/>
            </a:endParaRPr>
          </a:p>
        </p:txBody>
      </p:sp>
      <p:sp>
        <p:nvSpPr>
          <p:cNvPr id="10" name="文本框 9"/>
          <p:cNvSpPr txBox="1"/>
          <p:nvPr/>
        </p:nvSpPr>
        <p:spPr>
          <a:xfrm>
            <a:off x="708588" y="4892549"/>
            <a:ext cx="1486304"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Stearate 18:0</a:t>
            </a:r>
            <a:endParaRPr kumimoji="1" lang="zh-CN" altLang="en-US" b="1" dirty="0">
              <a:latin typeface="Times New Roman" panose="02020503050405090304" pitchFamily="18" charset="0"/>
              <a:cs typeface="Times New Roman" panose="02020503050405090304" pitchFamily="18" charset="0"/>
            </a:endParaRPr>
          </a:p>
        </p:txBody>
      </p:sp>
      <p:sp>
        <p:nvSpPr>
          <p:cNvPr id="11" name="文本框 10"/>
          <p:cNvSpPr txBox="1"/>
          <p:nvPr/>
        </p:nvSpPr>
        <p:spPr>
          <a:xfrm>
            <a:off x="3360950" y="4892549"/>
            <a:ext cx="1778051"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Oleate 18:1(</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a:t>
            </a:r>
            <a:r>
              <a:rPr kumimoji="1" lang="en-US" altLang="zh-CN" b="1" dirty="0">
                <a:latin typeface="Times New Roman" panose="02020503050405090304" pitchFamily="18" charset="0"/>
                <a:cs typeface="Times New Roman" panose="02020503050405090304" pitchFamily="18" charset="0"/>
              </a:rPr>
              <a:t>) </a:t>
            </a:r>
          </a:p>
        </p:txBody>
      </p:sp>
      <p:sp>
        <p:nvSpPr>
          <p:cNvPr id="12" name="文本框 11"/>
          <p:cNvSpPr txBox="1"/>
          <p:nvPr/>
        </p:nvSpPr>
        <p:spPr>
          <a:xfrm>
            <a:off x="3360950" y="3993939"/>
            <a:ext cx="232948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Palmitoleate 16:1 (</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a:t>
            </a:r>
            <a:r>
              <a:rPr kumimoji="1" lang="en-US" altLang="zh-CN" b="1" dirty="0">
                <a:latin typeface="Times New Roman" panose="02020503050405090304" pitchFamily="18" charset="0"/>
                <a:cs typeface="Times New Roman" panose="02020503050405090304" pitchFamily="18" charset="0"/>
              </a:rPr>
              <a:t>)</a:t>
            </a:r>
            <a:endParaRPr kumimoji="1" lang="zh-CN" altLang="en-US" b="1" dirty="0">
              <a:latin typeface="Times New Roman" panose="02020503050405090304" pitchFamily="18" charset="0"/>
              <a:cs typeface="Times New Roman" panose="02020503050405090304" pitchFamily="18" charset="0"/>
            </a:endParaRPr>
          </a:p>
        </p:txBody>
      </p:sp>
      <p:sp>
        <p:nvSpPr>
          <p:cNvPr id="13" name="文本框 12"/>
          <p:cNvSpPr txBox="1"/>
          <p:nvPr/>
        </p:nvSpPr>
        <p:spPr>
          <a:xfrm>
            <a:off x="6192526" y="4893924"/>
            <a:ext cx="2259016"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Linoleate 18:2(</a:t>
            </a:r>
            <a:r>
              <a:rPr kumimoji="1" lang="el-GR" altLang="zh-CN" b="1" dirty="0">
                <a:latin typeface="Times New Roman" panose="02020503050405090304" pitchFamily="18" charset="0"/>
                <a:cs typeface="Times New Roman" panose="02020503050405090304" pitchFamily="18" charset="0"/>
              </a:rPr>
              <a:t>Δ </a:t>
            </a:r>
            <a:r>
              <a:rPr kumimoji="1" lang="en-US" altLang="zh-CN" b="1" baseline="30000" dirty="0">
                <a:latin typeface="Times New Roman" panose="02020503050405090304" pitchFamily="18" charset="0"/>
                <a:cs typeface="Times New Roman" panose="02020503050405090304" pitchFamily="18" charset="0"/>
              </a:rPr>
              <a:t>9,12</a:t>
            </a:r>
            <a:r>
              <a:rPr kumimoji="1" lang="en-US" altLang="zh-CN" b="1" dirty="0">
                <a:latin typeface="Times New Roman" panose="02020503050405090304" pitchFamily="18" charset="0"/>
                <a:cs typeface="Times New Roman" panose="02020503050405090304" pitchFamily="18" charset="0"/>
              </a:rPr>
              <a:t>) </a:t>
            </a:r>
          </a:p>
        </p:txBody>
      </p:sp>
      <p:sp>
        <p:nvSpPr>
          <p:cNvPr id="14" name="文本框 13"/>
          <p:cNvSpPr txBox="1"/>
          <p:nvPr/>
        </p:nvSpPr>
        <p:spPr>
          <a:xfrm>
            <a:off x="9452147" y="4898543"/>
            <a:ext cx="2739853" cy="369332"/>
          </a:xfrm>
          <a:prstGeom prst="rect">
            <a:avLst/>
          </a:prstGeom>
          <a:noFill/>
        </p:spPr>
        <p:txBody>
          <a:bodyPr wrap="none" rtlCol="0">
            <a:spAutoFit/>
          </a:bodyPr>
          <a:lstStyle/>
          <a:p>
            <a:r>
              <a:rPr kumimoji="1" lang="el-GR" altLang="zh-CN" b="1" dirty="0">
                <a:latin typeface="Times New Roman" panose="02020503050405090304" pitchFamily="18" charset="0"/>
                <a:cs typeface="Times New Roman" panose="02020503050405090304" pitchFamily="18" charset="0"/>
              </a:rPr>
              <a:t>α</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Linolenate</a:t>
            </a:r>
            <a:r>
              <a:rPr kumimoji="1" lang="en-US" altLang="zh-CN" b="1" dirty="0">
                <a:latin typeface="Times New Roman" panose="02020503050405090304" pitchFamily="18" charset="0"/>
                <a:cs typeface="Times New Roman" panose="02020503050405090304" pitchFamily="18" charset="0"/>
              </a:rPr>
              <a:t> 18:3(</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9,12,15</a:t>
            </a:r>
            <a:r>
              <a:rPr kumimoji="1" lang="en-US" altLang="zh-CN" b="1" dirty="0">
                <a:latin typeface="Times New Roman" panose="02020503050405090304" pitchFamily="18" charset="0"/>
                <a:cs typeface="Times New Roman" panose="02020503050405090304" pitchFamily="18" charset="0"/>
              </a:rPr>
              <a:t>) </a:t>
            </a:r>
          </a:p>
        </p:txBody>
      </p:sp>
      <p:pic>
        <p:nvPicPr>
          <p:cNvPr id="4097" name="Picture 1" descr="page873image997575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985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873image997575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698500" cy="2794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线箭头连接符 17"/>
          <p:cNvCxnSpPr>
            <a:stCxn id="9" idx="3"/>
            <a:endCxn id="12" idx="1"/>
          </p:cNvCxnSpPr>
          <p:nvPr/>
        </p:nvCxnSpPr>
        <p:spPr>
          <a:xfrm>
            <a:off x="2257721" y="4178605"/>
            <a:ext cx="11032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文本框 21">
            <a:hlinkClick r:id="rId6" action="ppaction://hlinksldjump"/>
          </p:cNvPr>
          <p:cNvSpPr txBox="1"/>
          <p:nvPr/>
        </p:nvSpPr>
        <p:spPr>
          <a:xfrm>
            <a:off x="2214440" y="3741499"/>
            <a:ext cx="129733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desaturase </a:t>
            </a:r>
          </a:p>
        </p:txBody>
      </p:sp>
      <p:cxnSp>
        <p:nvCxnSpPr>
          <p:cNvPr id="21" name="直线箭头连接符 20"/>
          <p:cNvCxnSpPr>
            <a:stCxn id="9" idx="2"/>
            <a:endCxn id="10" idx="0"/>
          </p:cNvCxnSpPr>
          <p:nvPr/>
        </p:nvCxnSpPr>
        <p:spPr>
          <a:xfrm>
            <a:off x="1450449" y="4363271"/>
            <a:ext cx="1291" cy="529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文本框 26">
            <a:hlinkClick r:id="rId6" action="ppaction://hlinksldjump"/>
          </p:cNvPr>
          <p:cNvSpPr txBox="1"/>
          <p:nvPr/>
        </p:nvSpPr>
        <p:spPr>
          <a:xfrm>
            <a:off x="1450448" y="4459562"/>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elongation</a:t>
            </a:r>
          </a:p>
        </p:txBody>
      </p:sp>
      <p:cxnSp>
        <p:nvCxnSpPr>
          <p:cNvPr id="26" name="直线箭头连接符 25"/>
          <p:cNvCxnSpPr>
            <a:stCxn id="10" idx="3"/>
            <a:endCxn id="11" idx="1"/>
          </p:cNvCxnSpPr>
          <p:nvPr/>
        </p:nvCxnSpPr>
        <p:spPr>
          <a:xfrm>
            <a:off x="2194892" y="5077215"/>
            <a:ext cx="1166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文本框 33">
            <a:hlinkClick r:id="rId6" action="ppaction://hlinksldjump"/>
          </p:cNvPr>
          <p:cNvSpPr txBox="1"/>
          <p:nvPr/>
        </p:nvSpPr>
        <p:spPr>
          <a:xfrm>
            <a:off x="2193601" y="4656829"/>
            <a:ext cx="129733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desaturase </a:t>
            </a:r>
          </a:p>
        </p:txBody>
      </p:sp>
      <p:sp>
        <p:nvSpPr>
          <p:cNvPr id="35" name="文本框 34">
            <a:hlinkClick r:id="rId6" action="ppaction://hlinksldjump"/>
          </p:cNvPr>
          <p:cNvSpPr txBox="1"/>
          <p:nvPr/>
        </p:nvSpPr>
        <p:spPr>
          <a:xfrm>
            <a:off x="2193601" y="5077215"/>
            <a:ext cx="1297339" cy="830997"/>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stearoyl-ACP desaturase (SCD) </a:t>
            </a:r>
            <a:r>
              <a:rPr kumimoji="1" lang="en-US" altLang="zh-CN" sz="1200" b="1" dirty="0">
                <a:solidFill>
                  <a:srgbClr val="FF0000"/>
                </a:solidFill>
                <a:latin typeface="Times New Roman" panose="02020503050405090304" pitchFamily="18" charset="0"/>
                <a:cs typeface="Times New Roman" panose="02020503050405090304" pitchFamily="18" charset="0"/>
              </a:rPr>
              <a:t>in chloroplast stroma in plants</a:t>
            </a:r>
          </a:p>
        </p:txBody>
      </p:sp>
      <p:cxnSp>
        <p:nvCxnSpPr>
          <p:cNvPr id="33" name="直线箭头连接符 32"/>
          <p:cNvCxnSpPr>
            <a:stCxn id="11" idx="3"/>
            <a:endCxn id="13" idx="1"/>
          </p:cNvCxnSpPr>
          <p:nvPr/>
        </p:nvCxnSpPr>
        <p:spPr>
          <a:xfrm>
            <a:off x="5139001" y="5077215"/>
            <a:ext cx="1053525" cy="13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文本框 38">
            <a:hlinkClick r:id="rId6" action="ppaction://hlinksldjump"/>
          </p:cNvPr>
          <p:cNvSpPr txBox="1"/>
          <p:nvPr/>
        </p:nvSpPr>
        <p:spPr>
          <a:xfrm>
            <a:off x="5069339" y="4795328"/>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desaturases </a:t>
            </a:r>
          </a:p>
        </p:txBody>
      </p:sp>
      <p:sp>
        <p:nvSpPr>
          <p:cNvPr id="40" name="文本框 39">
            <a:hlinkClick r:id="rId6" action="ppaction://hlinksldjump"/>
          </p:cNvPr>
          <p:cNvSpPr txBox="1"/>
          <p:nvPr/>
        </p:nvSpPr>
        <p:spPr>
          <a:xfrm>
            <a:off x="5069338" y="5072327"/>
            <a:ext cx="1297339" cy="646331"/>
          </a:xfrm>
          <a:prstGeom prst="rect">
            <a:avLst/>
          </a:prstGeom>
          <a:noFill/>
        </p:spPr>
        <p:txBody>
          <a:bodyPr wrap="square" rtlCol="0">
            <a:spAutoFit/>
          </a:bodyPr>
          <a:lstStyle/>
          <a:p>
            <a:r>
              <a:rPr kumimoji="1" lang="en-US" altLang="zh-CN" sz="1200" b="1" dirty="0">
                <a:solidFill>
                  <a:srgbClr val="FF0000"/>
                </a:solidFill>
                <a:latin typeface="Times New Roman" panose="02020503050405090304" pitchFamily="18" charset="0"/>
                <a:cs typeface="Times New Roman" panose="02020503050405090304" pitchFamily="18" charset="0"/>
              </a:rPr>
              <a:t>In ER and the chloroplast in plants </a:t>
            </a:r>
          </a:p>
        </p:txBody>
      </p:sp>
      <p:cxnSp>
        <p:nvCxnSpPr>
          <p:cNvPr id="41" name="直线箭头连接符 40"/>
          <p:cNvCxnSpPr>
            <a:stCxn id="13" idx="3"/>
            <a:endCxn id="14" idx="1"/>
          </p:cNvCxnSpPr>
          <p:nvPr/>
        </p:nvCxnSpPr>
        <p:spPr>
          <a:xfrm>
            <a:off x="8451542" y="5078590"/>
            <a:ext cx="1000605" cy="4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文本框 41">
            <a:hlinkClick r:id="rId6" action="ppaction://hlinksldjump"/>
          </p:cNvPr>
          <p:cNvSpPr txBox="1"/>
          <p:nvPr/>
        </p:nvSpPr>
        <p:spPr>
          <a:xfrm>
            <a:off x="8369576" y="4792254"/>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desaturases </a:t>
            </a:r>
          </a:p>
        </p:txBody>
      </p:sp>
      <p:sp>
        <p:nvSpPr>
          <p:cNvPr id="43" name="文本框 42">
            <a:hlinkClick r:id="rId6" action="ppaction://hlinksldjump"/>
          </p:cNvPr>
          <p:cNvSpPr txBox="1"/>
          <p:nvPr/>
        </p:nvSpPr>
        <p:spPr>
          <a:xfrm>
            <a:off x="8369577" y="5038686"/>
            <a:ext cx="1297339" cy="646331"/>
          </a:xfrm>
          <a:prstGeom prst="rect">
            <a:avLst/>
          </a:prstGeom>
          <a:noFill/>
        </p:spPr>
        <p:txBody>
          <a:bodyPr wrap="square" rtlCol="0">
            <a:spAutoFit/>
          </a:bodyPr>
          <a:lstStyle/>
          <a:p>
            <a:r>
              <a:rPr kumimoji="1" lang="en-US" altLang="zh-CN" sz="1200" b="1" dirty="0">
                <a:solidFill>
                  <a:srgbClr val="FF0000"/>
                </a:solidFill>
                <a:latin typeface="Times New Roman" panose="02020503050405090304" pitchFamily="18" charset="0"/>
                <a:cs typeface="Times New Roman" panose="02020503050405090304" pitchFamily="18" charset="0"/>
              </a:rPr>
              <a:t>In ER and the chloroplast in plants </a:t>
            </a:r>
          </a:p>
        </p:txBody>
      </p:sp>
      <p:sp>
        <p:nvSpPr>
          <p:cNvPr id="3" name="灯片编号占位符 2">
            <a:extLst>
              <a:ext uri="{FF2B5EF4-FFF2-40B4-BE49-F238E27FC236}">
                <a16:creationId xmlns:a16="http://schemas.microsoft.com/office/drawing/2014/main" id="{04261BA5-BF4A-7545-9BD2-C3507C90D0EF}"/>
              </a:ext>
            </a:extLst>
          </p:cNvPr>
          <p:cNvSpPr>
            <a:spLocks noGrp="1"/>
          </p:cNvSpPr>
          <p:nvPr>
            <p:ph type="sldNum" sz="quarter" idx="12"/>
          </p:nvPr>
        </p:nvSpPr>
        <p:spPr/>
        <p:txBody>
          <a:bodyPr/>
          <a:lstStyle/>
          <a:p>
            <a:fld id="{5E76B1EE-AE3B-394A-A436-A181DB799049}" type="slidenum">
              <a:rPr kumimoji="1" lang="zh-CN" altLang="en-US" smtClean="0"/>
              <a:t>69</a:t>
            </a:fld>
            <a:endParaRPr kumimoji="1" lang="zh-CN" altLang="en-US"/>
          </a:p>
        </p:txBody>
      </p:sp>
    </p:spTree>
    <p:extLst>
      <p:ext uri="{BB962C8B-B14F-4D97-AF65-F5344CB8AC3E}">
        <p14:creationId xmlns:p14="http://schemas.microsoft.com/office/powerpoint/2010/main" val="30941086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10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1000"/>
                                        <p:tgtEl>
                                          <p:spTgt spid="9"/>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downLeft)">
                                      <p:cBhvr>
                                        <p:cTn id="13" dur="1000"/>
                                        <p:tgtEl>
                                          <p:spTgt spid="10"/>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downLeft)">
                                      <p:cBhvr>
                                        <p:cTn id="16" dur="1000"/>
                                        <p:tgtEl>
                                          <p:spTgt spid="11"/>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trips(downLeft)">
                                      <p:cBhvr>
                                        <p:cTn id="19" dur="1000"/>
                                        <p:tgtEl>
                                          <p:spTgt spid="12"/>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trips(downLeft)">
                                      <p:cBhvr>
                                        <p:cTn id="22" dur="1000"/>
                                        <p:tgtEl>
                                          <p:spTgt spid="13"/>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trips(downLeft)">
                                      <p:cBhvr>
                                        <p:cTn id="25" dur="1000"/>
                                        <p:tgtEl>
                                          <p:spTgt spid="14"/>
                                        </p:tgtEl>
                                      </p:cBhvr>
                                    </p:animEffect>
                                  </p:childTnLst>
                                </p:cTn>
                              </p:par>
                              <p:par>
                                <p:cTn id="26" presetID="18" presetClass="entr" presetSubtype="12"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strips(downLeft)">
                                      <p:cBhvr>
                                        <p:cTn id="28" dur="1000"/>
                                        <p:tgtEl>
                                          <p:spTgt spid="18"/>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strips(downLeft)">
                                      <p:cBhvr>
                                        <p:cTn id="31" dur="1000"/>
                                        <p:tgtEl>
                                          <p:spTgt spid="22"/>
                                        </p:tgtEl>
                                      </p:cBhvr>
                                    </p:animEffect>
                                  </p:childTnLst>
                                </p:cTn>
                              </p:par>
                              <p:par>
                                <p:cTn id="32" presetID="18" presetClass="entr" presetSubtype="12"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strips(downLeft)">
                                      <p:cBhvr>
                                        <p:cTn id="34" dur="1000"/>
                                        <p:tgtEl>
                                          <p:spTgt spid="21"/>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Left)">
                                      <p:cBhvr>
                                        <p:cTn id="37" dur="1000"/>
                                        <p:tgtEl>
                                          <p:spTgt spid="27"/>
                                        </p:tgtEl>
                                      </p:cBhvr>
                                    </p:animEffect>
                                  </p:childTnLst>
                                </p:cTn>
                              </p:par>
                              <p:par>
                                <p:cTn id="38" presetID="18" presetClass="entr" presetSubtype="12"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strips(downLeft)">
                                      <p:cBhvr>
                                        <p:cTn id="40" dur="1000"/>
                                        <p:tgtEl>
                                          <p:spTgt spid="26"/>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strips(downLeft)">
                                      <p:cBhvr>
                                        <p:cTn id="43" dur="1000"/>
                                        <p:tgtEl>
                                          <p:spTgt spid="34"/>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downLeft)">
                                      <p:cBhvr>
                                        <p:cTn id="46" dur="1000"/>
                                        <p:tgtEl>
                                          <p:spTgt spid="35"/>
                                        </p:tgtEl>
                                      </p:cBhvr>
                                    </p:animEffect>
                                  </p:childTnLst>
                                </p:cTn>
                              </p:par>
                              <p:par>
                                <p:cTn id="47" presetID="18" presetClass="entr" presetSubtype="12"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strips(downLeft)">
                                      <p:cBhvr>
                                        <p:cTn id="49" dur="1000"/>
                                        <p:tgtEl>
                                          <p:spTgt spid="33"/>
                                        </p:tgtEl>
                                      </p:cBhvr>
                                    </p:animEffect>
                                  </p:childTnLst>
                                </p:cTn>
                              </p:par>
                              <p:par>
                                <p:cTn id="50" presetID="18" presetClass="entr" presetSubtype="12"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downLeft)">
                                      <p:cBhvr>
                                        <p:cTn id="52" dur="1000"/>
                                        <p:tgtEl>
                                          <p:spTgt spid="39"/>
                                        </p:tgtEl>
                                      </p:cBhvr>
                                    </p:animEffect>
                                  </p:childTnLst>
                                </p:cTn>
                              </p:par>
                              <p:par>
                                <p:cTn id="53" presetID="18" presetClass="entr" presetSubtype="12"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strips(downLeft)">
                                      <p:cBhvr>
                                        <p:cTn id="55" dur="1000"/>
                                        <p:tgtEl>
                                          <p:spTgt spid="40"/>
                                        </p:tgtEl>
                                      </p:cBhvr>
                                    </p:animEffect>
                                  </p:childTnLst>
                                </p:cTn>
                              </p:par>
                              <p:par>
                                <p:cTn id="56" presetID="18" presetClass="entr" presetSubtype="12"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strips(downLeft)">
                                      <p:cBhvr>
                                        <p:cTn id="58" dur="1000"/>
                                        <p:tgtEl>
                                          <p:spTgt spid="41"/>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strips(downLeft)">
                                      <p:cBhvr>
                                        <p:cTn id="61" dur="1000"/>
                                        <p:tgtEl>
                                          <p:spTgt spid="42"/>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strips(downLeft)">
                                      <p:cBhvr>
                                        <p:cTn id="64"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22" grpId="0"/>
      <p:bldP spid="27" grpId="0"/>
      <p:bldP spid="34" grpId="0"/>
      <p:bldP spid="35" grpId="0"/>
      <p:bldP spid="39" grpId="0"/>
      <p:bldP spid="40" grpId="0"/>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7</a:t>
            </a:fld>
            <a:endParaRPr kumimoji="1" lang="zh-CN" altLang="en-US"/>
          </a:p>
        </p:txBody>
      </p:sp>
      <p:pic>
        <p:nvPicPr>
          <p:cNvPr id="3" name="图片 2"/>
          <p:cNvPicPr>
            <a:picLocks noChangeAspect="1"/>
          </p:cNvPicPr>
          <p:nvPr/>
        </p:nvPicPr>
        <p:blipFill>
          <a:blip r:embed="rId3"/>
          <a:srcRect t="4669" b="2986"/>
          <a:stretch>
            <a:fillRect/>
          </a:stretch>
        </p:blipFill>
        <p:spPr>
          <a:xfrm>
            <a:off x="8354695" y="2781300"/>
            <a:ext cx="3720465" cy="4094480"/>
          </a:xfrm>
          <a:prstGeom prst="rect">
            <a:avLst/>
          </a:prstGeom>
        </p:spPr>
      </p:pic>
      <p:sp>
        <p:nvSpPr>
          <p:cNvPr id="4" name="文本框 3"/>
          <p:cNvSpPr txBox="1"/>
          <p:nvPr/>
        </p:nvSpPr>
        <p:spPr>
          <a:xfrm>
            <a:off x="2024495" y="24765"/>
            <a:ext cx="8141970" cy="583565"/>
          </a:xfrm>
          <a:prstGeom prst="rect">
            <a:avLst/>
          </a:prstGeom>
          <a:noFill/>
        </p:spPr>
        <p:txBody>
          <a:bodyPr wrap="non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Regulation of muscle glycogen phosphorylase </a:t>
            </a:r>
          </a:p>
        </p:txBody>
      </p:sp>
      <p:pic>
        <p:nvPicPr>
          <p:cNvPr id="5" name="图片 4"/>
          <p:cNvPicPr>
            <a:picLocks noChangeAspect="1"/>
          </p:cNvPicPr>
          <p:nvPr/>
        </p:nvPicPr>
        <p:blipFill>
          <a:blip r:embed="rId4"/>
          <a:stretch>
            <a:fillRect/>
          </a:stretch>
        </p:blipFill>
        <p:spPr>
          <a:xfrm>
            <a:off x="7620" y="608330"/>
            <a:ext cx="4048125" cy="6267450"/>
          </a:xfrm>
          <a:prstGeom prst="rect">
            <a:avLst/>
          </a:prstGeom>
        </p:spPr>
      </p:pic>
      <p:sp>
        <p:nvSpPr>
          <p:cNvPr id="6" name="文本框 5"/>
          <p:cNvSpPr txBox="1"/>
          <p:nvPr/>
        </p:nvSpPr>
        <p:spPr>
          <a:xfrm>
            <a:off x="4288155" y="608330"/>
            <a:ext cx="7787005" cy="279971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Glycogen phosphorylase in skeleten muscle exists in two forms: a form </a:t>
            </a:r>
            <a:r>
              <a:rPr kumimoji="1" lang="en-US" altLang="zh-CN" sz="2000" b="1" dirty="0">
                <a:latin typeface="Times New Roman" panose="02020503050405090304" pitchFamily="18" charset="0"/>
                <a:cs typeface="Times New Roman" panose="02020503050405090304" pitchFamily="18" charset="0"/>
                <a:sym typeface="+mn-ea"/>
              </a:rPr>
              <a:t>(active)</a:t>
            </a:r>
            <a:r>
              <a:rPr kumimoji="1" lang="en-US" altLang="zh-CN" sz="2000" b="1" dirty="0">
                <a:latin typeface="Times New Roman" panose="02020503050405090304" pitchFamily="18" charset="0"/>
                <a:cs typeface="Times New Roman" panose="02020503050405090304" pitchFamily="18" charset="0"/>
              </a:rPr>
              <a:t> and b form (less active)</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Elevated cAMP level in response to stimulation by epinephrine (in muscle) or by glucagon (in liver) stimulates PKA, which then phos-phorylates and activates phosphorylase b kinase to phosphrylate phosphorylase b and activates it</a:t>
            </a:r>
            <a:endParaRPr kumimoji="1" lang="en-US" altLang="zh-CN"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4154805" y="3255645"/>
            <a:ext cx="4455795" cy="286131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When muscle returns to rest, another enzyme, phosphory-lase a phosphotase removes the phosphate group in the phosphorylase a molecule and converts it to the b form, which is less active</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 machenism shown left is called enzyme cascade</a:t>
            </a:r>
          </a:p>
        </p:txBody>
      </p:sp>
      <p:sp>
        <p:nvSpPr>
          <p:cNvPr id="35" name="操作按钮: 后退或上一个 34">
            <a:hlinkClick r:id="rId5" action="ppaction://hlinksldjump" highlightClick="1"/>
          </p:cNvPr>
          <p:cNvSpPr/>
          <p:nvPr/>
        </p:nvSpPr>
        <p:spPr>
          <a:xfrm>
            <a:off x="7573" y="625545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27421783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图示&#10;&#10;描述已自动生成"/>
          <p:cNvPicPr>
            <a:picLocks noChangeAspect="1"/>
          </p:cNvPicPr>
          <p:nvPr/>
        </p:nvPicPr>
        <p:blipFill rotWithShape="1">
          <a:blip r:embed="rId3"/>
          <a:srcRect b="15475"/>
          <a:stretch>
            <a:fillRect/>
          </a:stretch>
        </p:blipFill>
        <p:spPr>
          <a:xfrm>
            <a:off x="1159986" y="654785"/>
            <a:ext cx="3122280" cy="611916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triacylglycerols and glycerophospholipids</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8" name="图片 7" descr="图示, 示意图&#10;&#10;描述已自动生成"/>
          <p:cNvPicPr>
            <a:picLocks noChangeAspect="1"/>
          </p:cNvPicPr>
          <p:nvPr/>
        </p:nvPicPr>
        <p:blipFill rotWithShape="1">
          <a:blip r:embed="rId5"/>
          <a:srcRect l="25458" t="8522" r="45246" b="18351"/>
          <a:stretch>
            <a:fillRect/>
          </a:stretch>
        </p:blipFill>
        <p:spPr>
          <a:xfrm>
            <a:off x="4486938" y="806183"/>
            <a:ext cx="3041355" cy="4744871"/>
          </a:xfrm>
          <a:prstGeom prst="rect">
            <a:avLst/>
          </a:prstGeom>
        </p:spPr>
      </p:pic>
      <p:sp>
        <p:nvSpPr>
          <p:cNvPr id="6" name="文本框 5"/>
          <p:cNvSpPr txBox="1"/>
          <p:nvPr/>
        </p:nvSpPr>
        <p:spPr>
          <a:xfrm>
            <a:off x="7732965" y="806183"/>
            <a:ext cx="3843762" cy="5355312"/>
          </a:xfrm>
          <a:prstGeom prst="rect">
            <a:avLst/>
          </a:prstGeom>
          <a:noFill/>
        </p:spPr>
        <p:txBody>
          <a:bodyPr wrap="square" rtlCol="0">
            <a:spAutoFit/>
          </a:bodyPr>
          <a:lstStyle/>
          <a:p>
            <a:r>
              <a:rPr kumimoji="1" lang="en-US" b="1" dirty="0">
                <a:latin typeface="Times New Roman" panose="02020503050405090304" pitchFamily="18" charset="0"/>
                <a:cs typeface="Times New Roman" panose="02020503050405090304" pitchFamily="18" charset="0"/>
              </a:rPr>
              <a:t>In general, the assembly of </a:t>
            </a:r>
            <a:r>
              <a:rPr kumimoji="1" lang="en-US" b="1" dirty="0" err="1">
                <a:latin typeface="Times New Roman" panose="02020503050405090304" pitchFamily="18" charset="0"/>
                <a:cs typeface="Times New Roman" panose="02020503050405090304" pitchFamily="18" charset="0"/>
              </a:rPr>
              <a:t>phos</a:t>
            </a:r>
            <a:r>
              <a:rPr kumimoji="1" lang="en-US" b="1" dirty="0">
                <a:latin typeface="Times New Roman" panose="02020503050405090304" pitchFamily="18" charset="0"/>
                <a:cs typeface="Times New Roman" panose="02020503050405090304" pitchFamily="18" charset="0"/>
              </a:rPr>
              <a:t>- </a:t>
            </a:r>
            <a:r>
              <a:rPr kumimoji="1" lang="en-US" b="1" dirty="0" err="1">
                <a:latin typeface="Times New Roman" panose="02020503050405090304" pitchFamily="18" charset="0"/>
                <a:cs typeface="Times New Roman" panose="02020503050405090304" pitchFamily="18" charset="0"/>
              </a:rPr>
              <a:t>pholipids</a:t>
            </a:r>
            <a:r>
              <a:rPr kumimoji="1" lang="en-US" b="1" dirty="0">
                <a:latin typeface="Times New Roman" panose="02020503050405090304" pitchFamily="18" charset="0"/>
                <a:cs typeface="Times New Roman" panose="02020503050405090304" pitchFamily="18" charset="0"/>
              </a:rPr>
              <a:t> from simple </a:t>
            </a:r>
            <a:r>
              <a:rPr kumimoji="1" lang="en-US" b="1">
                <a:latin typeface="Times New Roman" panose="02020503050405090304" pitchFamily="18" charset="0"/>
                <a:cs typeface="Times New Roman" panose="02020503050405090304" pitchFamily="18" charset="0"/>
              </a:rPr>
              <a:t>precursors requires: </a:t>
            </a:r>
            <a:endParaRPr kumimoji="1" lang="en-US" b="1" dirty="0">
              <a:latin typeface="Times New Roman" panose="02020503050405090304" pitchFamily="18" charset="0"/>
              <a:cs typeface="Times New Roman" panose="02020503050405090304" pitchFamily="18" charset="0"/>
            </a:endParaRPr>
          </a:p>
          <a:p>
            <a:pPr marL="342900" indent="-342900">
              <a:buAutoNum type="arabicParenBoth"/>
            </a:pPr>
            <a:r>
              <a:rPr kumimoji="1" lang="en-US" b="1" dirty="0">
                <a:latin typeface="Times New Roman" panose="02020503050405090304" pitchFamily="18" charset="0"/>
                <a:cs typeface="Times New Roman" panose="02020503050405090304" pitchFamily="18" charset="0"/>
              </a:rPr>
              <a:t>synthesis of the backbone molecule (glycerol or sphingosine);</a:t>
            </a:r>
          </a:p>
          <a:p>
            <a:pPr marL="342900" indent="-342900">
              <a:buAutoNum type="arabicParenBoth"/>
            </a:pPr>
            <a:r>
              <a:rPr kumimoji="1" lang="en-US" b="1" dirty="0">
                <a:latin typeface="Times New Roman" panose="02020503050405090304" pitchFamily="18" charset="0"/>
                <a:cs typeface="Times New Roman" panose="02020503050405090304" pitchFamily="18" charset="0"/>
              </a:rPr>
              <a:t>attachment of fatty acid(s) to the backbone through an ester or amide linkage;</a:t>
            </a:r>
          </a:p>
          <a:p>
            <a:pPr marL="342900" indent="-342900">
              <a:buAutoNum type="arabicParenBoth"/>
            </a:pPr>
            <a:r>
              <a:rPr kumimoji="1" lang="en-US" b="1" dirty="0">
                <a:latin typeface="Times New Roman" panose="02020503050405090304" pitchFamily="18" charset="0"/>
                <a:cs typeface="Times New Roman" panose="02020503050405090304" pitchFamily="18" charset="0"/>
              </a:rPr>
              <a:t>addition of a hydrophilic head group to the backbone through a phosphodiester linkage; and, in some cases;</a:t>
            </a:r>
          </a:p>
          <a:p>
            <a:pPr marL="342900" indent="-342900">
              <a:buAutoNum type="arabicParenBoth"/>
            </a:pPr>
            <a:r>
              <a:rPr kumimoji="1" lang="en-US" b="1" dirty="0">
                <a:latin typeface="Times New Roman" panose="02020503050405090304" pitchFamily="18" charset="0"/>
                <a:cs typeface="Times New Roman" panose="02020503050405090304" pitchFamily="18" charset="0"/>
              </a:rPr>
              <a:t>alteration or exchange of the head group to yield the final phospholipid product. </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
        <p:nvSpPr>
          <p:cNvPr id="3" name="灯片编号占位符 2">
            <a:extLst>
              <a:ext uri="{FF2B5EF4-FFF2-40B4-BE49-F238E27FC236}">
                <a16:creationId xmlns:a16="http://schemas.microsoft.com/office/drawing/2014/main" id="{F8C9D460-3627-504D-AD99-D7E9D1A339C2}"/>
              </a:ext>
            </a:extLst>
          </p:cNvPr>
          <p:cNvSpPr>
            <a:spLocks noGrp="1"/>
          </p:cNvSpPr>
          <p:nvPr>
            <p:ph type="sldNum" sz="quarter" idx="12"/>
          </p:nvPr>
        </p:nvSpPr>
        <p:spPr/>
        <p:txBody>
          <a:bodyPr/>
          <a:lstStyle/>
          <a:p>
            <a:fld id="{5E76B1EE-AE3B-394A-A436-A181DB799049}" type="slidenum">
              <a:rPr kumimoji="1" lang="zh-CN" altLang="en-US" smtClean="0"/>
              <a:t>70</a:t>
            </a:fld>
            <a:endParaRPr kumimoji="1" lang="zh-CN" altLang="en-US"/>
          </a:p>
        </p:txBody>
      </p:sp>
    </p:spTree>
    <p:extLst>
      <p:ext uri="{BB962C8B-B14F-4D97-AF65-F5344CB8AC3E}">
        <p14:creationId xmlns:p14="http://schemas.microsoft.com/office/powerpoint/2010/main" val="128070635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eicosanoids</a:t>
            </a:r>
          </a:p>
        </p:txBody>
      </p:sp>
      <p:pic>
        <p:nvPicPr>
          <p:cNvPr id="6" name="图片 5" descr="图示&#10;&#10;描述已自动生成"/>
          <p:cNvPicPr>
            <a:picLocks noChangeAspect="1"/>
          </p:cNvPicPr>
          <p:nvPr/>
        </p:nvPicPr>
        <p:blipFill>
          <a:blip r:embed="rId3"/>
          <a:stretch>
            <a:fillRect/>
          </a:stretch>
        </p:blipFill>
        <p:spPr>
          <a:xfrm>
            <a:off x="814682" y="668830"/>
            <a:ext cx="3940260" cy="5990803"/>
          </a:xfrm>
          <a:prstGeom prst="rect">
            <a:avLst/>
          </a:prstGeom>
        </p:spPr>
      </p:pic>
      <p:sp>
        <p:nvSpPr>
          <p:cNvPr id="42" name="矩形 41"/>
          <p:cNvSpPr/>
          <p:nvPr/>
        </p:nvSpPr>
        <p:spPr>
          <a:xfrm>
            <a:off x="814682" y="5778467"/>
            <a:ext cx="3285978" cy="928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7" name="图片 6"/>
          <p:cNvPicPr>
            <a:picLocks noChangeAspect="1"/>
          </p:cNvPicPr>
          <p:nvPr/>
        </p:nvPicPr>
        <p:blipFill>
          <a:blip r:embed="rId5">
            <a:alphaModFix amt="85000"/>
          </a:blip>
          <a:stretch>
            <a:fillRect/>
          </a:stretch>
        </p:blipFill>
        <p:spPr>
          <a:xfrm>
            <a:off x="4150743" y="1523137"/>
            <a:ext cx="6713832" cy="5083329"/>
          </a:xfrm>
          <a:prstGeom prst="rect">
            <a:avLst/>
          </a:prstGeom>
        </p:spPr>
      </p:pic>
      <p:sp>
        <p:nvSpPr>
          <p:cNvPr id="20" name="文本框 19"/>
          <p:cNvSpPr txBox="1"/>
          <p:nvPr/>
        </p:nvSpPr>
        <p:spPr>
          <a:xfrm>
            <a:off x="3883786" y="715800"/>
            <a:ext cx="8418010" cy="1754326"/>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Mammals have two isozymes of prostaglandin H2 synthase, COX-1 and COX-2.</a:t>
            </a:r>
          </a:p>
          <a:p>
            <a:r>
              <a:rPr kumimoji="1" lang="en-US" b="1" dirty="0">
                <a:latin typeface="Times New Roman" panose="02020503050405090304" pitchFamily="18" charset="0"/>
                <a:cs typeface="Times New Roman" panose="02020503050405090304" pitchFamily="18" charset="0"/>
              </a:rPr>
              <a:t>COX-1: synthesis of the prostaglandins that regulate the secretion of gastric mucin</a:t>
            </a:r>
          </a:p>
          <a:p>
            <a:r>
              <a:rPr kumimoji="1" lang="en-US" b="1" dirty="0">
                <a:latin typeface="Times New Roman" panose="02020503050405090304" pitchFamily="18" charset="0"/>
                <a:cs typeface="Times New Roman" panose="02020503050405090304" pitchFamily="18" charset="0"/>
              </a:rPr>
              <a:t>COX-2:</a:t>
            </a:r>
            <a:r>
              <a:rPr kumimoji="1" lang="en-US" altLang="zh-CN" b="1" dirty="0">
                <a:latin typeface="Times New Roman" panose="02020503050405090304" pitchFamily="18" charset="0"/>
                <a:cs typeface="Times New Roman" panose="02020503050405090304" pitchFamily="18" charset="0"/>
              </a:rPr>
              <a:t> synthesis of </a:t>
            </a:r>
            <a:r>
              <a:rPr kumimoji="1" lang="en-US" b="1" dirty="0">
                <a:latin typeface="Times New Roman" panose="02020503050405090304" pitchFamily="18" charset="0"/>
                <a:cs typeface="Times New Roman" panose="02020503050405090304" pitchFamily="18" charset="0"/>
              </a:rPr>
              <a:t>the prostaglandins that mediate inflammation, pain, and fever. </a:t>
            </a:r>
          </a:p>
          <a:p>
            <a:r>
              <a:rPr kumimoji="1" lang="en-US" b="1" dirty="0">
                <a:latin typeface="Times New Roman" panose="02020503050405090304" pitchFamily="18" charset="0"/>
                <a:cs typeface="Times New Roman" panose="02020503050405090304" pitchFamily="18" charset="0"/>
              </a:rPr>
              <a:t> </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
        <p:nvSpPr>
          <p:cNvPr id="37" name="文本框 36"/>
          <p:cNvSpPr txBox="1"/>
          <p:nvPr/>
        </p:nvSpPr>
        <p:spPr>
          <a:xfrm>
            <a:off x="4416031" y="3932864"/>
            <a:ext cx="188615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thromboxane A2 </a:t>
            </a:r>
          </a:p>
        </p:txBody>
      </p:sp>
      <p:cxnSp>
        <p:nvCxnSpPr>
          <p:cNvPr id="38" name="直线箭头连接符 37"/>
          <p:cNvCxnSpPr>
            <a:endCxn id="37" idx="2"/>
          </p:cNvCxnSpPr>
          <p:nvPr/>
        </p:nvCxnSpPr>
        <p:spPr>
          <a:xfrm flipV="1">
            <a:off x="4184709" y="4302196"/>
            <a:ext cx="1174401" cy="9414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文本框 38">
            <a:hlinkClick r:id="rId6" action="ppaction://hlinksldjump"/>
          </p:cNvPr>
          <p:cNvSpPr txBox="1"/>
          <p:nvPr/>
        </p:nvSpPr>
        <p:spPr>
          <a:xfrm rot="19264395">
            <a:off x="3882383" y="4462188"/>
            <a:ext cx="1181216"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Thromboxane </a:t>
            </a:r>
          </a:p>
          <a:p>
            <a:r>
              <a:rPr kumimoji="1" lang="en-US" altLang="zh-CN" sz="1200" b="1" dirty="0">
                <a:solidFill>
                  <a:schemeClr val="accent1"/>
                </a:solidFill>
                <a:latin typeface="Times New Roman" panose="02020503050405090304" pitchFamily="18" charset="0"/>
                <a:cs typeface="Times New Roman" panose="02020503050405090304" pitchFamily="18" charset="0"/>
              </a:rPr>
              <a:t>synthase </a:t>
            </a:r>
          </a:p>
        </p:txBody>
      </p:sp>
      <p:sp>
        <p:nvSpPr>
          <p:cNvPr id="40" name="文本框 39"/>
          <p:cNvSpPr txBox="1"/>
          <p:nvPr/>
        </p:nvSpPr>
        <p:spPr>
          <a:xfrm>
            <a:off x="5517964" y="2806702"/>
            <a:ext cx="2337178"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Other </a:t>
            </a:r>
            <a:r>
              <a:rPr kumimoji="1" lang="en-US" altLang="zh-CN" b="1" dirty="0" err="1">
                <a:latin typeface="Times New Roman" panose="02020503050405090304" pitchFamily="18" charset="0"/>
                <a:cs typeface="Times New Roman" panose="02020503050405090304" pitchFamily="18" charset="0"/>
              </a:rPr>
              <a:t>thromeboxanes</a:t>
            </a:r>
            <a:endParaRPr kumimoji="1" lang="en-US" altLang="zh-CN" b="1" dirty="0">
              <a:latin typeface="Times New Roman" panose="02020503050405090304" pitchFamily="18" charset="0"/>
              <a:cs typeface="Times New Roman" panose="02020503050405090304" pitchFamily="18" charset="0"/>
            </a:endParaRPr>
          </a:p>
        </p:txBody>
      </p:sp>
      <p:cxnSp>
        <p:nvCxnSpPr>
          <p:cNvPr id="41" name="直线箭头连接符 40"/>
          <p:cNvCxnSpPr>
            <a:endCxn id="40" idx="2"/>
          </p:cNvCxnSpPr>
          <p:nvPr/>
        </p:nvCxnSpPr>
        <p:spPr>
          <a:xfrm flipV="1">
            <a:off x="5686517" y="3176034"/>
            <a:ext cx="1000036" cy="823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文本框 61"/>
          <p:cNvSpPr txBox="1"/>
          <p:nvPr/>
        </p:nvSpPr>
        <p:spPr>
          <a:xfrm>
            <a:off x="5455869" y="5150196"/>
            <a:ext cx="164243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prostaglandins</a:t>
            </a:r>
          </a:p>
        </p:txBody>
      </p:sp>
      <p:cxnSp>
        <p:nvCxnSpPr>
          <p:cNvPr id="64" name="直线箭头连接符 63"/>
          <p:cNvCxnSpPr/>
          <p:nvPr/>
        </p:nvCxnSpPr>
        <p:spPr>
          <a:xfrm>
            <a:off x="4197419" y="5334862"/>
            <a:ext cx="12706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9" name="矩形 68"/>
          <p:cNvSpPr/>
          <p:nvPr/>
        </p:nvSpPr>
        <p:spPr>
          <a:xfrm>
            <a:off x="9869548" y="6242535"/>
            <a:ext cx="2133276" cy="369332"/>
          </a:xfrm>
          <a:prstGeom prst="rect">
            <a:avLst/>
          </a:prstGeom>
        </p:spPr>
        <p:txBody>
          <a:bodyPr wrap="none">
            <a:spAutoFit/>
          </a:bodyPr>
          <a:lstStyle/>
          <a:p>
            <a:r>
              <a:rPr lang="en-US" altLang="zh-CN" b="1" dirty="0"/>
              <a:t>the “cyclic” pathway</a:t>
            </a:r>
          </a:p>
        </p:txBody>
      </p:sp>
      <p:sp>
        <p:nvSpPr>
          <p:cNvPr id="3" name="灯片编号占位符 2">
            <a:extLst>
              <a:ext uri="{FF2B5EF4-FFF2-40B4-BE49-F238E27FC236}">
                <a16:creationId xmlns:a16="http://schemas.microsoft.com/office/drawing/2014/main" id="{5AEFD3EF-46D7-A84D-8BC5-52C4928EC13D}"/>
              </a:ext>
            </a:extLst>
          </p:cNvPr>
          <p:cNvSpPr>
            <a:spLocks noGrp="1"/>
          </p:cNvSpPr>
          <p:nvPr>
            <p:ph type="sldNum" sz="quarter" idx="12"/>
          </p:nvPr>
        </p:nvSpPr>
        <p:spPr/>
        <p:txBody>
          <a:bodyPr/>
          <a:lstStyle/>
          <a:p>
            <a:fld id="{5E76B1EE-AE3B-394A-A436-A181DB799049}" type="slidenum">
              <a:rPr kumimoji="1" lang="zh-CN" altLang="en-US" smtClean="0"/>
              <a:t>71</a:t>
            </a:fld>
            <a:endParaRPr kumimoji="1" lang="zh-CN" altLang="en-US"/>
          </a:p>
        </p:txBody>
      </p:sp>
    </p:spTree>
    <p:extLst>
      <p:ext uri="{BB962C8B-B14F-4D97-AF65-F5344CB8AC3E}">
        <p14:creationId xmlns:p14="http://schemas.microsoft.com/office/powerpoint/2010/main" val="27917909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折线图&#10;&#10;描述已自动生成"/>
          <p:cNvPicPr>
            <a:picLocks noChangeAspect="1"/>
          </p:cNvPicPr>
          <p:nvPr/>
        </p:nvPicPr>
        <p:blipFill>
          <a:blip r:embed="rId3"/>
          <a:stretch>
            <a:fillRect/>
          </a:stretch>
        </p:blipFill>
        <p:spPr>
          <a:xfrm>
            <a:off x="0" y="539502"/>
            <a:ext cx="12192000" cy="440237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leukotrienes</a:t>
            </a:r>
          </a:p>
        </p:txBody>
      </p:sp>
      <p:sp>
        <p:nvSpPr>
          <p:cNvPr id="3"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矩形 5"/>
          <p:cNvSpPr/>
          <p:nvPr/>
        </p:nvSpPr>
        <p:spPr>
          <a:xfrm>
            <a:off x="9869548" y="6242535"/>
            <a:ext cx="2191113" cy="369332"/>
          </a:xfrm>
          <a:prstGeom prst="rect">
            <a:avLst/>
          </a:prstGeom>
        </p:spPr>
        <p:txBody>
          <a:bodyPr wrap="none">
            <a:spAutoFit/>
          </a:bodyPr>
          <a:lstStyle/>
          <a:p>
            <a:r>
              <a:rPr lang="en-US" altLang="zh-CN" b="1" dirty="0"/>
              <a:t>the “linear” pathway</a:t>
            </a:r>
          </a:p>
        </p:txBody>
      </p:sp>
      <p:sp>
        <p:nvSpPr>
          <p:cNvPr id="7" name="文本框 6"/>
          <p:cNvSpPr txBox="1"/>
          <p:nvPr/>
        </p:nvSpPr>
        <p:spPr>
          <a:xfrm>
            <a:off x="131339" y="4765207"/>
            <a:ext cx="11779251" cy="1477328"/>
          </a:xfrm>
          <a:prstGeom prst="rect">
            <a:avLst/>
          </a:prstGeom>
          <a:noFill/>
        </p:spPr>
        <p:txBody>
          <a:bodyPr wrap="square" rtlCol="0">
            <a:spAutoFit/>
          </a:bodyPr>
          <a:lstStyle/>
          <a:p>
            <a:r>
              <a:rPr kumimoji="1" lang="en-US" b="1" dirty="0">
                <a:latin typeface="Times New Roman" panose="02020503050405090304" pitchFamily="18" charset="0"/>
                <a:cs typeface="Times New Roman" panose="02020503050405090304" pitchFamily="18" charset="0"/>
              </a:rPr>
              <a:t>These lipoxygenases, found in leukocytes and in heart, brain, lung, and spleen, are mixed-function oxidases of the cytochrome P-450 family.</a:t>
            </a:r>
          </a:p>
          <a:p>
            <a:r>
              <a:rPr kumimoji="1" lang="en-US" b="1" dirty="0">
                <a:latin typeface="Times New Roman" panose="02020503050405090304" pitchFamily="18" charset="0"/>
                <a:cs typeface="Times New Roman" panose="02020503050405090304" pitchFamily="18" charset="0"/>
              </a:rPr>
              <a:t> </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
        <p:nvSpPr>
          <p:cNvPr id="8" name="矩形 7"/>
          <p:cNvSpPr/>
          <p:nvPr/>
        </p:nvSpPr>
        <p:spPr>
          <a:xfrm>
            <a:off x="4960593" y="3244334"/>
            <a:ext cx="2270814" cy="369332"/>
          </a:xfrm>
          <a:prstGeom prst="rect">
            <a:avLst/>
          </a:prstGeom>
        </p:spPr>
        <p:txBody>
          <a:bodyPr wrap="none">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glycerophospholipids</a:t>
            </a:r>
            <a:endParaRPr lang="zh-CN" altLang="en-US" dirty="0"/>
          </a:p>
        </p:txBody>
      </p:sp>
      <p:sp>
        <p:nvSpPr>
          <p:cNvPr id="4" name="灯片编号占位符 3">
            <a:extLst>
              <a:ext uri="{FF2B5EF4-FFF2-40B4-BE49-F238E27FC236}">
                <a16:creationId xmlns:a16="http://schemas.microsoft.com/office/drawing/2014/main" id="{34ED8957-7165-4447-BC18-C43A098761D1}"/>
              </a:ext>
            </a:extLst>
          </p:cNvPr>
          <p:cNvSpPr>
            <a:spLocks noGrp="1"/>
          </p:cNvSpPr>
          <p:nvPr>
            <p:ph type="sldNum" sz="quarter" idx="12"/>
          </p:nvPr>
        </p:nvSpPr>
        <p:spPr/>
        <p:txBody>
          <a:bodyPr/>
          <a:lstStyle/>
          <a:p>
            <a:fld id="{5E76B1EE-AE3B-394A-A436-A181DB799049}" type="slidenum">
              <a:rPr kumimoji="1" lang="zh-CN" altLang="en-US" smtClean="0"/>
              <a:t>72</a:t>
            </a:fld>
            <a:endParaRPr kumimoji="1" lang="zh-CN" altLang="en-US"/>
          </a:p>
        </p:txBody>
      </p:sp>
    </p:spTree>
    <p:extLst>
      <p:ext uri="{BB962C8B-B14F-4D97-AF65-F5344CB8AC3E}">
        <p14:creationId xmlns:p14="http://schemas.microsoft.com/office/powerpoint/2010/main" val="227216152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a:alphaModFix amt="54000"/>
          </a:blip>
          <a:stretch>
            <a:fillRect/>
          </a:stretch>
        </p:blipFill>
        <p:spPr>
          <a:xfrm>
            <a:off x="1659178" y="500192"/>
            <a:ext cx="8424950" cy="637889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cholesterols</a:t>
            </a:r>
          </a:p>
        </p:txBody>
      </p:sp>
      <p:sp>
        <p:nvSpPr>
          <p:cNvPr id="4" name="操作按钮: 后退或上一个 11">
            <a:hlinkClick r:id="rId4" action="ppaction://hlinksldjump" highlightClick="1"/>
          </p:cNvPr>
          <p:cNvSpPr/>
          <p:nvPr/>
        </p:nvSpPr>
        <p:spPr>
          <a:xfrm>
            <a:off x="10542210" y="17329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11" name="文本框 10"/>
          <p:cNvSpPr txBox="1"/>
          <p:nvPr/>
        </p:nvSpPr>
        <p:spPr>
          <a:xfrm>
            <a:off x="4271696" y="757276"/>
            <a:ext cx="1576072"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12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12" name="直线箭头连接符 11"/>
          <p:cNvCxnSpPr>
            <a:stCxn id="11" idx="2"/>
            <a:endCxn id="15" idx="0"/>
          </p:cNvCxnSpPr>
          <p:nvPr/>
        </p:nvCxnSpPr>
        <p:spPr>
          <a:xfrm flipH="1">
            <a:off x="5057194" y="1126608"/>
            <a:ext cx="2538" cy="692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线箭头连接符 12"/>
          <p:cNvCxnSpPr/>
          <p:nvPr/>
        </p:nvCxnSpPr>
        <p:spPr>
          <a:xfrm flipV="1">
            <a:off x="4951316" y="1126608"/>
            <a:ext cx="0" cy="654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08"/>
          <p:cNvSpPr txBox="1"/>
          <p:nvPr/>
        </p:nvSpPr>
        <p:spPr>
          <a:xfrm>
            <a:off x="5235641" y="1495940"/>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4051117" y="1818718"/>
            <a:ext cx="2012154"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a:t>
            </a:r>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cxnSp>
        <p:nvCxnSpPr>
          <p:cNvPr id="16" name="直线箭头连接符 15"/>
          <p:cNvCxnSpPr>
            <a:stCxn id="15" idx="2"/>
            <a:endCxn id="22" idx="0"/>
          </p:cNvCxnSpPr>
          <p:nvPr/>
        </p:nvCxnSpPr>
        <p:spPr>
          <a:xfrm>
            <a:off x="5057194" y="2188050"/>
            <a:ext cx="287" cy="6279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弧 106"/>
          <p:cNvSpPr/>
          <p:nvPr/>
        </p:nvSpPr>
        <p:spPr>
          <a:xfrm flipH="1">
            <a:off x="5057194" y="2219213"/>
            <a:ext cx="548100" cy="515623"/>
          </a:xfrm>
          <a:prstGeom prst="arc">
            <a:avLst>
              <a:gd name="adj1" fmla="val 18083335"/>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文本框 108"/>
          <p:cNvSpPr txBox="1"/>
          <p:nvPr/>
        </p:nvSpPr>
        <p:spPr>
          <a:xfrm>
            <a:off x="5235641" y="2584638"/>
            <a:ext cx="1185270"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 name="文本框 108"/>
          <p:cNvSpPr txBox="1"/>
          <p:nvPr/>
        </p:nvSpPr>
        <p:spPr>
          <a:xfrm>
            <a:off x="5162957" y="2088505"/>
            <a:ext cx="160761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Acetyl-CoA+H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20" name="文本框 129"/>
          <p:cNvSpPr txBox="1"/>
          <p:nvPr/>
        </p:nvSpPr>
        <p:spPr>
          <a:xfrm>
            <a:off x="3641460" y="1213163"/>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 acetyl transferase </a:t>
            </a:r>
          </a:p>
        </p:txBody>
      </p:sp>
      <p:sp>
        <p:nvSpPr>
          <p:cNvPr id="21" name="文本框 129"/>
          <p:cNvSpPr txBox="1"/>
          <p:nvPr/>
        </p:nvSpPr>
        <p:spPr>
          <a:xfrm>
            <a:off x="4114459" y="2250150"/>
            <a:ext cx="925768"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synthase</a:t>
            </a:r>
          </a:p>
        </p:txBody>
      </p:sp>
      <p:sp>
        <p:nvSpPr>
          <p:cNvPr id="22" name="文本框 21"/>
          <p:cNvSpPr txBox="1"/>
          <p:nvPr/>
        </p:nvSpPr>
        <p:spPr>
          <a:xfrm>
            <a:off x="3054285" y="2815983"/>
            <a:ext cx="4006392" cy="646331"/>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6 </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methylglutaryl</a:t>
            </a:r>
            <a:r>
              <a:rPr kumimoji="1" lang="en-US" altLang="zh-CN" b="1" dirty="0">
                <a:latin typeface="Times New Roman" panose="02020503050405090304" pitchFamily="18" charset="0"/>
                <a:cs typeface="Times New Roman" panose="02020503050405090304" pitchFamily="18" charset="0"/>
              </a:rPr>
              <a:t>-CoA </a:t>
            </a:r>
            <a:endParaRPr kumimoji="1" lang="el-GR" altLang="zh-CN" b="1" dirty="0">
              <a:latin typeface="Times New Roman" panose="02020503050405090304" pitchFamily="18" charset="0"/>
              <a:cs typeface="Times New Roman" panose="02020503050405090304" pitchFamily="18" charset="0"/>
            </a:endParaRPr>
          </a:p>
          <a:p>
            <a:pPr algn="ctr"/>
            <a:r>
              <a:rPr kumimoji="1" lang="en-US" altLang="zh-CN" b="1" dirty="0">
                <a:latin typeface="Times New Roman" panose="02020503050405090304" pitchFamily="18" charset="0"/>
                <a:cs typeface="Times New Roman" panose="02020503050405090304" pitchFamily="18" charset="0"/>
              </a:rPr>
              <a:t>(HMG-CoA) </a:t>
            </a:r>
          </a:p>
        </p:txBody>
      </p:sp>
      <p:sp>
        <p:nvSpPr>
          <p:cNvPr id="23" name="弧 106"/>
          <p:cNvSpPr/>
          <p:nvPr/>
        </p:nvSpPr>
        <p:spPr>
          <a:xfrm flipH="1">
            <a:off x="5057194" y="1126608"/>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4" name="文本框 23"/>
          <p:cNvSpPr txBox="1"/>
          <p:nvPr/>
        </p:nvSpPr>
        <p:spPr>
          <a:xfrm>
            <a:off x="4301217" y="4249379"/>
            <a:ext cx="1511952"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Mevalonate</a:t>
            </a:r>
          </a:p>
        </p:txBody>
      </p:sp>
      <p:cxnSp>
        <p:nvCxnSpPr>
          <p:cNvPr id="26" name="直线箭头连接符 25"/>
          <p:cNvCxnSpPr>
            <a:stCxn id="22" idx="2"/>
            <a:endCxn id="24" idx="0"/>
          </p:cNvCxnSpPr>
          <p:nvPr/>
        </p:nvCxnSpPr>
        <p:spPr>
          <a:xfrm flipH="1">
            <a:off x="5057193" y="3462314"/>
            <a:ext cx="288" cy="787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文本框 129"/>
          <p:cNvSpPr txBox="1"/>
          <p:nvPr/>
        </p:nvSpPr>
        <p:spPr>
          <a:xfrm>
            <a:off x="4131425" y="3533540"/>
            <a:ext cx="925768" cy="461665"/>
          </a:xfrm>
          <a:prstGeom prst="rect">
            <a:avLst/>
          </a:prstGeom>
          <a:noFill/>
          <a:ln>
            <a:solidFill>
              <a:schemeClr val="accent5"/>
            </a:solidFill>
          </a:ln>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reductase </a:t>
            </a:r>
          </a:p>
        </p:txBody>
      </p:sp>
      <p:sp>
        <p:nvSpPr>
          <p:cNvPr id="33" name="弧 106"/>
          <p:cNvSpPr/>
          <p:nvPr/>
        </p:nvSpPr>
        <p:spPr>
          <a:xfrm flipH="1">
            <a:off x="5058218" y="3574155"/>
            <a:ext cx="478099" cy="365425"/>
          </a:xfrm>
          <a:prstGeom prst="arc">
            <a:avLst>
              <a:gd name="adj1" fmla="val 17342514"/>
              <a:gd name="adj2" fmla="val 494224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4" name="文本框 108"/>
          <p:cNvSpPr txBox="1"/>
          <p:nvPr/>
        </p:nvSpPr>
        <p:spPr>
          <a:xfrm>
            <a:off x="5236664" y="3816891"/>
            <a:ext cx="1113541"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12 NADP</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35" name="文本框 108"/>
          <p:cNvSpPr txBox="1"/>
          <p:nvPr/>
        </p:nvSpPr>
        <p:spPr>
          <a:xfrm>
            <a:off x="5162957" y="3435335"/>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12 NADPH+12H</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37" name="弧 106"/>
          <p:cNvSpPr/>
          <p:nvPr/>
        </p:nvSpPr>
        <p:spPr>
          <a:xfrm flipH="1">
            <a:off x="5057194" y="362223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8" name="文本框 108"/>
          <p:cNvSpPr txBox="1"/>
          <p:nvPr/>
        </p:nvSpPr>
        <p:spPr>
          <a:xfrm>
            <a:off x="5235640" y="4009764"/>
            <a:ext cx="85472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CoA-SH</a:t>
            </a:r>
            <a:endParaRPr kumimoji="1" lang="zh-CN" altLang="en-US" sz="1200" b="1" dirty="0">
              <a:latin typeface="Times New Roman" panose="02020503050405090304" pitchFamily="18" charset="0"/>
              <a:cs typeface="Times New Roman" panose="02020503050405090304" pitchFamily="18" charset="0"/>
            </a:endParaRPr>
          </a:p>
        </p:txBody>
      </p:sp>
      <p:sp>
        <p:nvSpPr>
          <p:cNvPr id="41" name="文本框 40"/>
          <p:cNvSpPr txBox="1"/>
          <p:nvPr/>
        </p:nvSpPr>
        <p:spPr>
          <a:xfrm>
            <a:off x="3338795" y="5277013"/>
            <a:ext cx="344100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6 </a:t>
            </a:r>
            <a:r>
              <a:rPr kumimoji="1" lang="el-GR" altLang="zh-CN" b="1" dirty="0">
                <a:latin typeface="Times New Roman" panose="02020503050405090304" pitchFamily="18" charset="0"/>
                <a:cs typeface="Times New Roman" panose="02020503050405090304" pitchFamily="18" charset="0"/>
              </a:rPr>
              <a:t>Δ</a:t>
            </a:r>
            <a:r>
              <a:rPr kumimoji="1" lang="el-GR" altLang="zh-CN" b="1" baseline="30000" dirty="0">
                <a:latin typeface="Times New Roman" panose="02020503050405090304" pitchFamily="18" charset="0"/>
                <a:cs typeface="Times New Roman" panose="02020503050405090304" pitchFamily="18" charset="0"/>
              </a:rPr>
              <a:t>3</a:t>
            </a:r>
            <a:r>
              <a:rPr kumimoji="1" lang="en-US" altLang="zh-CN" b="1" dirty="0">
                <a:latin typeface="Times New Roman" panose="02020503050405090304" pitchFamily="18" charset="0"/>
                <a:cs typeface="Times New Roman" panose="02020503050405090304" pitchFamily="18" charset="0"/>
              </a:rPr>
              <a:t>-Isopentenyl pyrophosphate </a:t>
            </a:r>
          </a:p>
        </p:txBody>
      </p:sp>
      <p:cxnSp>
        <p:nvCxnSpPr>
          <p:cNvPr id="43" name="直线箭头连接符 42"/>
          <p:cNvCxnSpPr>
            <a:stCxn id="24" idx="2"/>
            <a:endCxn id="41" idx="0"/>
          </p:cNvCxnSpPr>
          <p:nvPr/>
        </p:nvCxnSpPr>
        <p:spPr>
          <a:xfrm>
            <a:off x="5057193" y="4618711"/>
            <a:ext cx="2106" cy="658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弧 106"/>
          <p:cNvSpPr/>
          <p:nvPr/>
        </p:nvSpPr>
        <p:spPr>
          <a:xfrm flipH="1">
            <a:off x="5057194" y="4635923"/>
            <a:ext cx="548100" cy="400522"/>
          </a:xfrm>
          <a:prstGeom prst="arc">
            <a:avLst>
              <a:gd name="adj1" fmla="val 18083335"/>
              <a:gd name="adj2" fmla="val 4528117"/>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6" name="文本框 108"/>
          <p:cNvSpPr txBox="1"/>
          <p:nvPr/>
        </p:nvSpPr>
        <p:spPr>
          <a:xfrm>
            <a:off x="5227500" y="4880955"/>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18 ADP</a:t>
            </a:r>
            <a:endParaRPr kumimoji="1" lang="zh-CN" altLang="en-US" sz="1200" b="1" dirty="0">
              <a:latin typeface="Times New Roman" panose="02020503050405090304" pitchFamily="18" charset="0"/>
              <a:cs typeface="Times New Roman" panose="02020503050405090304" pitchFamily="18" charset="0"/>
            </a:endParaRPr>
          </a:p>
        </p:txBody>
      </p:sp>
      <p:sp>
        <p:nvSpPr>
          <p:cNvPr id="47" name="文本框 108"/>
          <p:cNvSpPr txBox="1"/>
          <p:nvPr/>
        </p:nvSpPr>
        <p:spPr>
          <a:xfrm>
            <a:off x="5162957" y="4505214"/>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18</a:t>
            </a:r>
            <a:r>
              <a:rPr kumimoji="1" lang="el-GR" altLang="zh-CN" sz="1200" b="1" dirty="0">
                <a:latin typeface="Times New Roman" panose="02020503050405090304" pitchFamily="18" charset="0"/>
                <a:cs typeface="Times New Roman" panose="02020503050405090304" pitchFamily="18" charset="0"/>
              </a:rPr>
              <a:t> </a:t>
            </a:r>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弧 106"/>
          <p:cNvSpPr/>
          <p:nvPr/>
        </p:nvSpPr>
        <p:spPr>
          <a:xfrm flipH="1">
            <a:off x="5057195" y="468646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2" name="文本框 108"/>
          <p:cNvSpPr txBox="1"/>
          <p:nvPr/>
        </p:nvSpPr>
        <p:spPr>
          <a:xfrm>
            <a:off x="5235641" y="5073994"/>
            <a:ext cx="92365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+6 Pi</a:t>
            </a:r>
            <a:endParaRPr kumimoji="1" lang="zh-CN" altLang="en-US" sz="1200" b="1" dirty="0">
              <a:latin typeface="Times New Roman" panose="02020503050405090304" pitchFamily="18" charset="0"/>
              <a:cs typeface="Times New Roman" panose="02020503050405090304" pitchFamily="18" charset="0"/>
            </a:endParaRPr>
          </a:p>
        </p:txBody>
      </p:sp>
      <p:sp>
        <p:nvSpPr>
          <p:cNvPr id="53" name="文本框 52"/>
          <p:cNvSpPr txBox="1"/>
          <p:nvPr/>
        </p:nvSpPr>
        <p:spPr>
          <a:xfrm>
            <a:off x="3524207" y="6173142"/>
            <a:ext cx="3277500"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Dimethylallyl pyrophosphate </a:t>
            </a:r>
          </a:p>
        </p:txBody>
      </p:sp>
      <p:cxnSp>
        <p:nvCxnSpPr>
          <p:cNvPr id="60" name="直线箭头连接符 59"/>
          <p:cNvCxnSpPr/>
          <p:nvPr/>
        </p:nvCxnSpPr>
        <p:spPr>
          <a:xfrm>
            <a:off x="5057193" y="5637451"/>
            <a:ext cx="0" cy="6131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直线箭头连接符 60"/>
          <p:cNvCxnSpPr/>
          <p:nvPr/>
        </p:nvCxnSpPr>
        <p:spPr>
          <a:xfrm flipV="1">
            <a:off x="4951694" y="5596588"/>
            <a:ext cx="0" cy="5765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9" name="文本框 68"/>
          <p:cNvSpPr txBox="1"/>
          <p:nvPr/>
        </p:nvSpPr>
        <p:spPr>
          <a:xfrm>
            <a:off x="6251446" y="6180117"/>
            <a:ext cx="2266304" cy="369332"/>
          </a:xfrm>
          <a:prstGeom prst="rect">
            <a:avLst/>
          </a:prstGeom>
          <a:noFill/>
        </p:spPr>
        <p:txBody>
          <a:bodyPr wrap="square" rtlCol="0">
            <a:spAutoFit/>
          </a:bodyPr>
          <a:lstStyle/>
          <a:p>
            <a:pPr algn="r"/>
            <a:r>
              <a:rPr kumimoji="1" lang="en-US" altLang="zh-CN" b="1" dirty="0">
                <a:latin typeface="Times New Roman" panose="02020503050405090304" pitchFamily="18" charset="0"/>
                <a:cs typeface="Times New Roman" panose="02020503050405090304" pitchFamily="18" charset="0"/>
              </a:rPr>
              <a:t>Isoprenoids</a:t>
            </a:r>
          </a:p>
        </p:txBody>
      </p:sp>
      <p:cxnSp>
        <p:nvCxnSpPr>
          <p:cNvPr id="71" name="直线箭头连接符 70"/>
          <p:cNvCxnSpPr>
            <a:endCxn id="69" idx="0"/>
          </p:cNvCxnSpPr>
          <p:nvPr/>
        </p:nvCxnSpPr>
        <p:spPr>
          <a:xfrm>
            <a:off x="6476390" y="5580296"/>
            <a:ext cx="908208" cy="5998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线箭头连接符 71"/>
          <p:cNvCxnSpPr/>
          <p:nvPr/>
        </p:nvCxnSpPr>
        <p:spPr>
          <a:xfrm>
            <a:off x="6683396" y="6364783"/>
            <a:ext cx="5627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3" name="弧 106"/>
          <p:cNvSpPr/>
          <p:nvPr/>
        </p:nvSpPr>
        <p:spPr>
          <a:xfrm rot="16010675" flipH="1">
            <a:off x="6974178" y="5029780"/>
            <a:ext cx="478099" cy="365425"/>
          </a:xfrm>
          <a:prstGeom prst="arc">
            <a:avLst>
              <a:gd name="adj1" fmla="val 21481868"/>
              <a:gd name="adj2" fmla="val 629635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弧 106"/>
          <p:cNvSpPr/>
          <p:nvPr/>
        </p:nvSpPr>
        <p:spPr>
          <a:xfrm flipH="1">
            <a:off x="7246170" y="4944006"/>
            <a:ext cx="548100" cy="515623"/>
          </a:xfrm>
          <a:prstGeom prst="arc">
            <a:avLst>
              <a:gd name="adj1" fmla="val 5221633"/>
              <a:gd name="adj2" fmla="val 1074450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8" name="文本框 77"/>
          <p:cNvSpPr txBox="1"/>
          <p:nvPr/>
        </p:nvSpPr>
        <p:spPr>
          <a:xfrm>
            <a:off x="7928172" y="5274963"/>
            <a:ext cx="1140056"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Squalene </a:t>
            </a:r>
          </a:p>
        </p:txBody>
      </p:sp>
      <p:cxnSp>
        <p:nvCxnSpPr>
          <p:cNvPr id="89" name="直线箭头连接符 88"/>
          <p:cNvCxnSpPr>
            <a:endCxn id="78" idx="1"/>
          </p:cNvCxnSpPr>
          <p:nvPr/>
        </p:nvCxnSpPr>
        <p:spPr>
          <a:xfrm>
            <a:off x="6589336" y="5459629"/>
            <a:ext cx="13388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2" name="弧 91"/>
          <p:cNvSpPr/>
          <p:nvPr/>
        </p:nvSpPr>
        <p:spPr>
          <a:xfrm flipH="1" flipV="1">
            <a:off x="6683396" y="4982465"/>
            <a:ext cx="476432" cy="470038"/>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93" name="文本框 108"/>
          <p:cNvSpPr txBox="1"/>
          <p:nvPr/>
        </p:nvSpPr>
        <p:spPr>
          <a:xfrm>
            <a:off x="7081916" y="4924818"/>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a:t>
            </a:r>
            <a:r>
              <a:rPr kumimoji="1" lang="en-US" altLang="zh-CN" sz="1200" b="1" dirty="0" err="1">
                <a:latin typeface="Times New Roman" panose="02020503050405090304" pitchFamily="18" charset="0"/>
                <a:cs typeface="Times New Roman" panose="02020503050405090304" pitchFamily="18" charset="0"/>
              </a:rPr>
              <a:t>PPi</a:t>
            </a:r>
            <a:endParaRPr kumimoji="1" lang="zh-CN" altLang="en-US" sz="1200" b="1" dirty="0">
              <a:latin typeface="Times New Roman" panose="02020503050405090304" pitchFamily="18" charset="0"/>
              <a:cs typeface="Times New Roman" panose="02020503050405090304" pitchFamily="18" charset="0"/>
            </a:endParaRPr>
          </a:p>
        </p:txBody>
      </p:sp>
      <p:sp>
        <p:nvSpPr>
          <p:cNvPr id="94" name="文本框 108"/>
          <p:cNvSpPr txBox="1"/>
          <p:nvPr/>
        </p:nvSpPr>
        <p:spPr>
          <a:xfrm>
            <a:off x="6100738" y="4973315"/>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95" name="文本框 108"/>
          <p:cNvSpPr txBox="1"/>
          <p:nvPr/>
        </p:nvSpPr>
        <p:spPr>
          <a:xfrm>
            <a:off x="7533763" y="4995915"/>
            <a:ext cx="1113541"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96" name="文本框 129"/>
          <p:cNvSpPr txBox="1"/>
          <p:nvPr/>
        </p:nvSpPr>
        <p:spPr>
          <a:xfrm>
            <a:off x="4114459" y="4769181"/>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2 </a:t>
            </a:r>
          </a:p>
        </p:txBody>
      </p:sp>
      <p:sp>
        <p:nvSpPr>
          <p:cNvPr id="97" name="文本框 129"/>
          <p:cNvSpPr txBox="1"/>
          <p:nvPr/>
        </p:nvSpPr>
        <p:spPr>
          <a:xfrm>
            <a:off x="6511664" y="5478817"/>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3</a:t>
            </a:r>
          </a:p>
        </p:txBody>
      </p:sp>
      <p:sp>
        <p:nvSpPr>
          <p:cNvPr id="98" name="文本框 97"/>
          <p:cNvSpPr txBox="1"/>
          <p:nvPr/>
        </p:nvSpPr>
        <p:spPr>
          <a:xfrm>
            <a:off x="6796420" y="3974787"/>
            <a:ext cx="3403560" cy="646331"/>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Squalene 2,3-epoxide </a:t>
            </a:r>
          </a:p>
          <a:p>
            <a:pPr algn="ctr"/>
            <a:r>
              <a:rPr kumimoji="1" lang="en-US" altLang="zh-CN" b="1" dirty="0">
                <a:latin typeface="Times New Roman" panose="02020503050405090304" pitchFamily="18" charset="0"/>
                <a:cs typeface="Times New Roman" panose="02020503050405090304" pitchFamily="18" charset="0"/>
              </a:rPr>
              <a:t>(the Four-Ring Steroid Nucleus) </a:t>
            </a:r>
          </a:p>
        </p:txBody>
      </p:sp>
      <p:cxnSp>
        <p:nvCxnSpPr>
          <p:cNvPr id="100" name="直线箭头连接符 99"/>
          <p:cNvCxnSpPr>
            <a:stCxn id="78" idx="0"/>
            <a:endCxn id="98" idx="2"/>
          </p:cNvCxnSpPr>
          <p:nvPr/>
        </p:nvCxnSpPr>
        <p:spPr>
          <a:xfrm flipV="1">
            <a:off x="8498200" y="4621118"/>
            <a:ext cx="0" cy="653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文本框 129"/>
          <p:cNvSpPr txBox="1"/>
          <p:nvPr/>
        </p:nvSpPr>
        <p:spPr>
          <a:xfrm>
            <a:off x="8242346" y="4767131"/>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4</a:t>
            </a:r>
          </a:p>
        </p:txBody>
      </p:sp>
      <p:sp>
        <p:nvSpPr>
          <p:cNvPr id="103" name="文本框 102"/>
          <p:cNvSpPr txBox="1"/>
          <p:nvPr/>
        </p:nvSpPr>
        <p:spPr>
          <a:xfrm>
            <a:off x="7798810" y="2832334"/>
            <a:ext cx="1398780"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Cholesterols</a:t>
            </a:r>
          </a:p>
        </p:txBody>
      </p:sp>
      <p:cxnSp>
        <p:nvCxnSpPr>
          <p:cNvPr id="105" name="直线箭头连接符 104"/>
          <p:cNvCxnSpPr>
            <a:stCxn id="98" idx="0"/>
            <a:endCxn id="103" idx="2"/>
          </p:cNvCxnSpPr>
          <p:nvPr/>
        </p:nvCxnSpPr>
        <p:spPr>
          <a:xfrm flipV="1">
            <a:off x="8498200" y="3201666"/>
            <a:ext cx="0" cy="7731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左大括号 107"/>
          <p:cNvSpPr/>
          <p:nvPr/>
        </p:nvSpPr>
        <p:spPr>
          <a:xfrm>
            <a:off x="885765" y="862617"/>
            <a:ext cx="404579" cy="369839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109" name="文本框 129"/>
          <p:cNvSpPr txBox="1"/>
          <p:nvPr/>
        </p:nvSpPr>
        <p:spPr>
          <a:xfrm>
            <a:off x="0" y="2560385"/>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1 </a:t>
            </a:r>
          </a:p>
        </p:txBody>
      </p:sp>
      <p:sp>
        <p:nvSpPr>
          <p:cNvPr id="110" name="文本框 109"/>
          <p:cNvSpPr txBox="1"/>
          <p:nvPr/>
        </p:nvSpPr>
        <p:spPr>
          <a:xfrm>
            <a:off x="6586772" y="2213991"/>
            <a:ext cx="1930978"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Cholesterol esters</a:t>
            </a:r>
          </a:p>
        </p:txBody>
      </p:sp>
      <p:sp>
        <p:nvSpPr>
          <p:cNvPr id="111" name="文本框 110"/>
          <p:cNvSpPr txBox="1"/>
          <p:nvPr/>
        </p:nvSpPr>
        <p:spPr>
          <a:xfrm>
            <a:off x="8960184" y="2237846"/>
            <a:ext cx="106311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Bile salts</a:t>
            </a:r>
          </a:p>
        </p:txBody>
      </p:sp>
      <p:cxnSp>
        <p:nvCxnSpPr>
          <p:cNvPr id="113" name="直线箭头连接符 112"/>
          <p:cNvCxnSpPr/>
          <p:nvPr/>
        </p:nvCxnSpPr>
        <p:spPr>
          <a:xfrm flipH="1" flipV="1">
            <a:off x="7550105" y="2555335"/>
            <a:ext cx="692241" cy="3544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5" name="直线箭头连接符 114"/>
          <p:cNvCxnSpPr/>
          <p:nvPr/>
        </p:nvCxnSpPr>
        <p:spPr>
          <a:xfrm flipV="1">
            <a:off x="8684089" y="2557018"/>
            <a:ext cx="570315" cy="354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7" name="文本框 116"/>
          <p:cNvSpPr txBox="1"/>
          <p:nvPr/>
        </p:nvSpPr>
        <p:spPr>
          <a:xfrm>
            <a:off x="7708151" y="1881415"/>
            <a:ext cx="151419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pregnenolone</a:t>
            </a:r>
          </a:p>
        </p:txBody>
      </p:sp>
      <p:cxnSp>
        <p:nvCxnSpPr>
          <p:cNvPr id="122" name="直线箭头连接符 121"/>
          <p:cNvCxnSpPr>
            <a:endCxn id="117" idx="2"/>
          </p:cNvCxnSpPr>
          <p:nvPr/>
        </p:nvCxnSpPr>
        <p:spPr>
          <a:xfrm flipH="1" flipV="1">
            <a:off x="8465250" y="2250747"/>
            <a:ext cx="20363" cy="6352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4" name="文本框 123"/>
          <p:cNvSpPr txBox="1"/>
          <p:nvPr/>
        </p:nvSpPr>
        <p:spPr>
          <a:xfrm>
            <a:off x="7499760" y="781350"/>
            <a:ext cx="1930978"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Steroid hormones</a:t>
            </a:r>
          </a:p>
        </p:txBody>
      </p:sp>
      <p:cxnSp>
        <p:nvCxnSpPr>
          <p:cNvPr id="126" name="直线箭头连接符 125"/>
          <p:cNvCxnSpPr>
            <a:stCxn id="117" idx="0"/>
            <a:endCxn id="124" idx="2"/>
          </p:cNvCxnSpPr>
          <p:nvPr/>
        </p:nvCxnSpPr>
        <p:spPr>
          <a:xfrm flipH="1" flipV="1">
            <a:off x="8465249" y="1150682"/>
            <a:ext cx="1" cy="7307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0" name="文本框 129"/>
          <p:cNvSpPr txBox="1"/>
          <p:nvPr/>
        </p:nvSpPr>
        <p:spPr>
          <a:xfrm>
            <a:off x="8215010" y="3466955"/>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4</a:t>
            </a:r>
          </a:p>
        </p:txBody>
      </p:sp>
      <p:pic>
        <p:nvPicPr>
          <p:cNvPr id="132" name="图片 131" descr="图示&#10;&#10;描述已自动生成"/>
          <p:cNvPicPr>
            <a:picLocks noChangeAspect="1"/>
          </p:cNvPicPr>
          <p:nvPr/>
        </p:nvPicPr>
        <p:blipFill rotWithShape="1">
          <a:blip r:embed="rId5">
            <a:clrChange>
              <a:clrFrom>
                <a:srgbClr val="FFFFFF"/>
              </a:clrFrom>
              <a:clrTo>
                <a:srgbClr val="FFFFFF">
                  <a:alpha val="0"/>
                </a:srgbClr>
              </a:clrTo>
            </a:clrChange>
          </a:blip>
          <a:srcRect l="16984" t="2246" r="20664" b="89579"/>
          <a:stretch>
            <a:fillRect/>
          </a:stretch>
        </p:blipFill>
        <p:spPr>
          <a:xfrm>
            <a:off x="2197556" y="636532"/>
            <a:ext cx="2161716" cy="560605"/>
          </a:xfrm>
          <a:prstGeom prst="rect">
            <a:avLst/>
          </a:prstGeom>
        </p:spPr>
      </p:pic>
      <p:pic>
        <p:nvPicPr>
          <p:cNvPr id="133" name="图片 132" descr="图示&#10;&#10;描述已自动生成"/>
          <p:cNvPicPr>
            <a:picLocks noChangeAspect="1"/>
          </p:cNvPicPr>
          <p:nvPr/>
        </p:nvPicPr>
        <p:blipFill rotWithShape="1">
          <a:blip r:embed="rId5">
            <a:clrChange>
              <a:clrFrom>
                <a:srgbClr val="FFFFFF"/>
              </a:clrFrom>
              <a:clrTo>
                <a:srgbClr val="FFFFFF">
                  <a:alpha val="0"/>
                </a:srgbClr>
              </a:clrTo>
            </a:clrChange>
          </a:blip>
          <a:srcRect l="24382" t="20441" r="28379" b="70871"/>
          <a:stretch>
            <a:fillRect/>
          </a:stretch>
        </p:blipFill>
        <p:spPr>
          <a:xfrm>
            <a:off x="2436006" y="1713599"/>
            <a:ext cx="1637744" cy="595814"/>
          </a:xfrm>
          <a:prstGeom prst="rect">
            <a:avLst/>
          </a:prstGeom>
        </p:spPr>
      </p:pic>
      <p:pic>
        <p:nvPicPr>
          <p:cNvPr id="134" name="图片 133" descr="图示&#10;&#10;描述已自动生成"/>
          <p:cNvPicPr>
            <a:picLocks noChangeAspect="1"/>
          </p:cNvPicPr>
          <p:nvPr/>
        </p:nvPicPr>
        <p:blipFill rotWithShape="1">
          <a:blip r:embed="rId5">
            <a:clrChange>
              <a:clrFrom>
                <a:srgbClr val="FFFFFF"/>
              </a:clrFrom>
              <a:clrTo>
                <a:srgbClr val="FFFFFF">
                  <a:alpha val="0"/>
                </a:srgbClr>
              </a:clrTo>
            </a:clrChange>
          </a:blip>
          <a:srcRect l="16984" t="40525" r="21774" b="49645"/>
          <a:stretch>
            <a:fillRect/>
          </a:stretch>
        </p:blipFill>
        <p:spPr>
          <a:xfrm>
            <a:off x="1162957" y="2679938"/>
            <a:ext cx="2123207" cy="674124"/>
          </a:xfrm>
          <a:prstGeom prst="rect">
            <a:avLst/>
          </a:prstGeom>
        </p:spPr>
      </p:pic>
      <p:pic>
        <p:nvPicPr>
          <p:cNvPr id="135" name="图片 134" descr="图片包含 图示&#10;&#10;描述已自动生成"/>
          <p:cNvPicPr>
            <a:picLocks noChangeAspect="1"/>
          </p:cNvPicPr>
          <p:nvPr/>
        </p:nvPicPr>
        <p:blipFill rotWithShape="1">
          <a:blip r:embed="rId6">
            <a:clrChange>
              <a:clrFrom>
                <a:srgbClr val="FFFFFF"/>
              </a:clrFrom>
              <a:clrTo>
                <a:srgbClr val="FFFFFF">
                  <a:alpha val="0"/>
                </a:srgbClr>
              </a:clrTo>
            </a:clrChange>
          </a:blip>
          <a:srcRect l="22789" t="1575" r="22226" b="90064"/>
          <a:stretch>
            <a:fillRect/>
          </a:stretch>
        </p:blipFill>
        <p:spPr>
          <a:xfrm>
            <a:off x="1981770" y="3981995"/>
            <a:ext cx="2379335" cy="777306"/>
          </a:xfrm>
          <a:prstGeom prst="rect">
            <a:avLst/>
          </a:prstGeom>
        </p:spPr>
      </p:pic>
      <p:sp>
        <p:nvSpPr>
          <p:cNvPr id="136" name="文本框 135"/>
          <p:cNvSpPr txBox="1"/>
          <p:nvPr/>
        </p:nvSpPr>
        <p:spPr>
          <a:xfrm>
            <a:off x="8737573" y="5618914"/>
            <a:ext cx="2266304" cy="1200329"/>
          </a:xfrm>
          <a:prstGeom prst="rect">
            <a:avLst/>
          </a:prstGeom>
          <a:noFill/>
        </p:spPr>
        <p:txBody>
          <a:bodyPr wrap="square" rtlCol="0">
            <a:spAutoFit/>
          </a:bodyPr>
          <a:lstStyle/>
          <a:p>
            <a:r>
              <a:rPr kumimoji="1" lang="en-US" altLang="zh-CN" b="1" dirty="0">
                <a:latin typeface="Times New Roman" panose="02020503050405090304" pitchFamily="18" charset="0"/>
                <a:cs typeface="Times New Roman" panose="02020503050405090304" pitchFamily="18" charset="0"/>
              </a:rPr>
              <a:t>Pigments</a:t>
            </a:r>
          </a:p>
          <a:p>
            <a:r>
              <a:rPr kumimoji="1" lang="en-US" altLang="zh-CN" b="1" dirty="0">
                <a:latin typeface="Times New Roman" panose="02020503050405090304" pitchFamily="18" charset="0"/>
                <a:cs typeface="Times New Roman" panose="02020503050405090304" pitchFamily="18" charset="0"/>
              </a:rPr>
              <a:t>Fragrant principles vitamin(A,E,K) quinones</a:t>
            </a:r>
          </a:p>
        </p:txBody>
      </p:sp>
      <p:sp>
        <p:nvSpPr>
          <p:cNvPr id="137" name="左大括号 136"/>
          <p:cNvSpPr/>
          <p:nvPr/>
        </p:nvSpPr>
        <p:spPr>
          <a:xfrm>
            <a:off x="8517750" y="5775058"/>
            <a:ext cx="250451" cy="89625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dirty="0"/>
          </a:p>
        </p:txBody>
      </p:sp>
      <p:pic>
        <p:nvPicPr>
          <p:cNvPr id="142" name="图片 141" descr="图片包含 图示&#10;&#10;描述已自动生成"/>
          <p:cNvPicPr>
            <a:picLocks noChangeAspect="1"/>
          </p:cNvPicPr>
          <p:nvPr/>
        </p:nvPicPr>
        <p:blipFill rotWithShape="1">
          <a:blip r:embed="rId6">
            <a:clrChange>
              <a:clrFrom>
                <a:srgbClr val="FFFFFF"/>
              </a:clrFrom>
              <a:clrTo>
                <a:srgbClr val="FFFFFF">
                  <a:alpha val="0"/>
                </a:srgbClr>
              </a:clrTo>
            </a:clrChange>
          </a:blip>
          <a:srcRect l="19776" t="77347" r="8939" b="622"/>
          <a:stretch>
            <a:fillRect/>
          </a:stretch>
        </p:blipFill>
        <p:spPr>
          <a:xfrm>
            <a:off x="740306" y="4914522"/>
            <a:ext cx="2632891" cy="1748257"/>
          </a:xfrm>
          <a:prstGeom prst="rect">
            <a:avLst/>
          </a:prstGeom>
        </p:spPr>
      </p:pic>
      <p:pic>
        <p:nvPicPr>
          <p:cNvPr id="144" name="图片 143" descr="图示&#10;&#10;描述已自动生成"/>
          <p:cNvPicPr>
            <a:picLocks noChangeAspect="1"/>
          </p:cNvPicPr>
          <p:nvPr/>
        </p:nvPicPr>
        <p:blipFill rotWithShape="1">
          <a:blip r:embed="rId7">
            <a:clrChange>
              <a:clrFrom>
                <a:srgbClr val="FFFFFF"/>
              </a:clrFrom>
              <a:clrTo>
                <a:srgbClr val="FFFFFF">
                  <a:alpha val="0"/>
                </a:srgbClr>
              </a:clrTo>
            </a:clrChange>
          </a:blip>
          <a:srcRect l="7287" t="82166" r="44165" b="1514"/>
          <a:stretch>
            <a:fillRect/>
          </a:stretch>
        </p:blipFill>
        <p:spPr>
          <a:xfrm>
            <a:off x="9137564" y="4768763"/>
            <a:ext cx="2350202" cy="980604"/>
          </a:xfrm>
          <a:prstGeom prst="rect">
            <a:avLst/>
          </a:prstGeom>
        </p:spPr>
      </p:pic>
      <p:pic>
        <p:nvPicPr>
          <p:cNvPr id="145" name="图片 144" descr="地图&#10;&#10;描述已自动生成"/>
          <p:cNvPicPr>
            <a:picLocks noChangeAspect="1"/>
          </p:cNvPicPr>
          <p:nvPr/>
        </p:nvPicPr>
        <p:blipFill rotWithShape="1">
          <a:blip r:embed="rId8"/>
          <a:srcRect l="36005" t="25896" r="28278" b="61274"/>
          <a:stretch>
            <a:fillRect/>
          </a:stretch>
        </p:blipFill>
        <p:spPr>
          <a:xfrm>
            <a:off x="10062844" y="3764372"/>
            <a:ext cx="2117285" cy="879843"/>
          </a:xfrm>
          <a:prstGeom prst="rect">
            <a:avLst/>
          </a:prstGeom>
        </p:spPr>
      </p:pic>
      <p:pic>
        <p:nvPicPr>
          <p:cNvPr id="147" name="图片 146" descr="地图&#10;&#10;描述已自动生成"/>
          <p:cNvPicPr>
            <a:picLocks noChangeAspect="1"/>
          </p:cNvPicPr>
          <p:nvPr/>
        </p:nvPicPr>
        <p:blipFill rotWithShape="1">
          <a:blip r:embed="rId8">
            <a:clrChange>
              <a:clrFrom>
                <a:srgbClr val="FFFFFF"/>
              </a:clrFrom>
              <a:clrTo>
                <a:srgbClr val="FFFFFF">
                  <a:alpha val="0"/>
                </a:srgbClr>
              </a:clrTo>
            </a:clrChange>
          </a:blip>
          <a:srcRect l="35094" t="86023" r="36999" b="1572"/>
          <a:stretch>
            <a:fillRect/>
          </a:stretch>
        </p:blipFill>
        <p:spPr>
          <a:xfrm>
            <a:off x="9202034" y="2657604"/>
            <a:ext cx="1654312" cy="850744"/>
          </a:xfrm>
          <a:prstGeom prst="rect">
            <a:avLst/>
          </a:prstGeom>
        </p:spPr>
      </p:pic>
      <p:sp>
        <p:nvSpPr>
          <p:cNvPr id="3" name="灯片编号占位符 2">
            <a:extLst>
              <a:ext uri="{FF2B5EF4-FFF2-40B4-BE49-F238E27FC236}">
                <a16:creationId xmlns:a16="http://schemas.microsoft.com/office/drawing/2014/main" id="{7A17B310-4019-2E43-A977-090E79EF0785}"/>
              </a:ext>
            </a:extLst>
          </p:cNvPr>
          <p:cNvSpPr>
            <a:spLocks noGrp="1"/>
          </p:cNvSpPr>
          <p:nvPr>
            <p:ph type="sldNum" sz="quarter" idx="12"/>
          </p:nvPr>
        </p:nvSpPr>
        <p:spPr/>
        <p:txBody>
          <a:bodyPr/>
          <a:lstStyle/>
          <a:p>
            <a:fld id="{5E76B1EE-AE3B-394A-A436-A181DB799049}" type="slidenum">
              <a:rPr kumimoji="1" lang="zh-CN" altLang="en-US" smtClean="0"/>
              <a:t>73</a:t>
            </a:fld>
            <a:endParaRPr kumimoji="1" lang="zh-CN" altLang="en-US"/>
          </a:p>
        </p:txBody>
      </p:sp>
    </p:spTree>
    <p:extLst>
      <p:ext uri="{BB962C8B-B14F-4D97-AF65-F5344CB8AC3E}">
        <p14:creationId xmlns:p14="http://schemas.microsoft.com/office/powerpoint/2010/main" val="312912662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1000" fill="hold"/>
                                        <p:tgtEl>
                                          <p:spTgt spid="17"/>
                                        </p:tgtEl>
                                        <p:attrNameLst>
                                          <p:attrName>ppt_w</p:attrName>
                                        </p:attrNameLst>
                                      </p:cBhvr>
                                      <p:tavLst>
                                        <p:tav tm="0">
                                          <p:val>
                                            <p:fltVal val="0"/>
                                          </p:val>
                                        </p:tav>
                                        <p:tav tm="100000">
                                          <p:val>
                                            <p:strVal val="#ppt_w"/>
                                          </p:val>
                                        </p:tav>
                                      </p:tavLst>
                                    </p:anim>
                                    <p:anim calcmode="lin" valueType="num">
                                      <p:cBhvr>
                                        <p:cTn id="36" dur="1000" fill="hold"/>
                                        <p:tgtEl>
                                          <p:spTgt spid="17"/>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1000" fill="hold"/>
                                        <p:tgtEl>
                                          <p:spTgt spid="18"/>
                                        </p:tgtEl>
                                        <p:attrNameLst>
                                          <p:attrName>ppt_w</p:attrName>
                                        </p:attrNameLst>
                                      </p:cBhvr>
                                      <p:tavLst>
                                        <p:tav tm="0">
                                          <p:val>
                                            <p:fltVal val="0"/>
                                          </p:val>
                                        </p:tav>
                                        <p:tav tm="100000">
                                          <p:val>
                                            <p:strVal val="#ppt_w"/>
                                          </p:val>
                                        </p:tav>
                                      </p:tavLst>
                                    </p:anim>
                                    <p:anim calcmode="lin" valueType="num">
                                      <p:cBhvr>
                                        <p:cTn id="40" dur="1000" fill="hold"/>
                                        <p:tgtEl>
                                          <p:spTgt spid="18"/>
                                        </p:tgtEl>
                                        <p:attrNameLst>
                                          <p:attrName>ppt_h</p:attrName>
                                        </p:attrNameLst>
                                      </p:cBhvr>
                                      <p:tavLst>
                                        <p:tav tm="0">
                                          <p:val>
                                            <p:strVal val="#ppt_h"/>
                                          </p:val>
                                        </p:tav>
                                        <p:tav tm="100000">
                                          <p:val>
                                            <p:strVal val="#ppt_h"/>
                                          </p:val>
                                        </p:tav>
                                      </p:tavLst>
                                    </p:anim>
                                  </p:childTnLst>
                                </p:cTn>
                              </p:par>
                              <p:par>
                                <p:cTn id="41" presetID="17" presetClass="entr" presetSubtype="1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fltVal val="0"/>
                                          </p:val>
                                        </p:tav>
                                        <p:tav tm="100000">
                                          <p:val>
                                            <p:strVal val="#ppt_w"/>
                                          </p:val>
                                        </p:tav>
                                      </p:tavLst>
                                    </p:anim>
                                    <p:anim calcmode="lin" valueType="num">
                                      <p:cBhvr>
                                        <p:cTn id="44" dur="1000" fill="hold"/>
                                        <p:tgtEl>
                                          <p:spTgt spid="19"/>
                                        </p:tgtEl>
                                        <p:attrNameLst>
                                          <p:attrName>ppt_h</p:attrName>
                                        </p:attrNameLst>
                                      </p:cBhvr>
                                      <p:tavLst>
                                        <p:tav tm="0">
                                          <p:val>
                                            <p:strVal val="#ppt_h"/>
                                          </p:val>
                                        </p:tav>
                                        <p:tav tm="100000">
                                          <p:val>
                                            <p:strVal val="#ppt_h"/>
                                          </p:val>
                                        </p:tav>
                                      </p:tavLst>
                                    </p:anim>
                                  </p:childTnLst>
                                </p:cTn>
                              </p:par>
                              <p:par>
                                <p:cTn id="45" presetID="17"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1000" fill="hold"/>
                                        <p:tgtEl>
                                          <p:spTgt spid="20"/>
                                        </p:tgtEl>
                                        <p:attrNameLst>
                                          <p:attrName>ppt_w</p:attrName>
                                        </p:attrNameLst>
                                      </p:cBhvr>
                                      <p:tavLst>
                                        <p:tav tm="0">
                                          <p:val>
                                            <p:fltVal val="0"/>
                                          </p:val>
                                        </p:tav>
                                        <p:tav tm="100000">
                                          <p:val>
                                            <p:strVal val="#ppt_w"/>
                                          </p:val>
                                        </p:tav>
                                      </p:tavLst>
                                    </p:anim>
                                    <p:anim calcmode="lin" valueType="num">
                                      <p:cBhvr>
                                        <p:cTn id="48" dur="1000" fill="hold"/>
                                        <p:tgtEl>
                                          <p:spTgt spid="20"/>
                                        </p:tgtEl>
                                        <p:attrNameLst>
                                          <p:attrName>ppt_h</p:attrName>
                                        </p:attrNameLst>
                                      </p:cBhvr>
                                      <p:tavLst>
                                        <p:tav tm="0">
                                          <p:val>
                                            <p:strVal val="#ppt_h"/>
                                          </p:val>
                                        </p:tav>
                                        <p:tav tm="100000">
                                          <p:val>
                                            <p:strVal val="#ppt_h"/>
                                          </p:val>
                                        </p:tav>
                                      </p:tavLst>
                                    </p:anim>
                                  </p:childTnLst>
                                </p:cTn>
                              </p:par>
                              <p:par>
                                <p:cTn id="49" presetID="17" presetClass="entr" presetSubtype="1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1000" fill="hold"/>
                                        <p:tgtEl>
                                          <p:spTgt spid="21"/>
                                        </p:tgtEl>
                                        <p:attrNameLst>
                                          <p:attrName>ppt_w</p:attrName>
                                        </p:attrNameLst>
                                      </p:cBhvr>
                                      <p:tavLst>
                                        <p:tav tm="0">
                                          <p:val>
                                            <p:fltVal val="0"/>
                                          </p:val>
                                        </p:tav>
                                        <p:tav tm="100000">
                                          <p:val>
                                            <p:strVal val="#ppt_w"/>
                                          </p:val>
                                        </p:tav>
                                      </p:tavLst>
                                    </p:anim>
                                    <p:anim calcmode="lin" valueType="num">
                                      <p:cBhvr>
                                        <p:cTn id="52" dur="1000" fill="hold"/>
                                        <p:tgtEl>
                                          <p:spTgt spid="21"/>
                                        </p:tgtEl>
                                        <p:attrNameLst>
                                          <p:attrName>ppt_h</p:attrName>
                                        </p:attrNameLst>
                                      </p:cBhvr>
                                      <p:tavLst>
                                        <p:tav tm="0">
                                          <p:val>
                                            <p:strVal val="#ppt_h"/>
                                          </p:val>
                                        </p:tav>
                                        <p:tav tm="100000">
                                          <p:val>
                                            <p:strVal val="#ppt_h"/>
                                          </p:val>
                                        </p:tav>
                                      </p:tavLst>
                                    </p:anim>
                                  </p:childTnLst>
                                </p:cTn>
                              </p:par>
                              <p:par>
                                <p:cTn id="53" presetID="17" presetClass="entr" presetSubtype="1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1000" fill="hold"/>
                                        <p:tgtEl>
                                          <p:spTgt spid="22"/>
                                        </p:tgtEl>
                                        <p:attrNameLst>
                                          <p:attrName>ppt_w</p:attrName>
                                        </p:attrNameLst>
                                      </p:cBhvr>
                                      <p:tavLst>
                                        <p:tav tm="0">
                                          <p:val>
                                            <p:fltVal val="0"/>
                                          </p:val>
                                        </p:tav>
                                        <p:tav tm="100000">
                                          <p:val>
                                            <p:strVal val="#ppt_w"/>
                                          </p:val>
                                        </p:tav>
                                      </p:tavLst>
                                    </p:anim>
                                    <p:anim calcmode="lin" valueType="num">
                                      <p:cBhvr>
                                        <p:cTn id="56" dur="1000" fill="hold"/>
                                        <p:tgtEl>
                                          <p:spTgt spid="22"/>
                                        </p:tgtEl>
                                        <p:attrNameLst>
                                          <p:attrName>ppt_h</p:attrName>
                                        </p:attrNameLst>
                                      </p:cBhvr>
                                      <p:tavLst>
                                        <p:tav tm="0">
                                          <p:val>
                                            <p:strVal val="#ppt_h"/>
                                          </p:val>
                                        </p:tav>
                                        <p:tav tm="100000">
                                          <p:val>
                                            <p:strVal val="#ppt_h"/>
                                          </p:val>
                                        </p:tav>
                                      </p:tavLst>
                                    </p:anim>
                                  </p:childTnLst>
                                </p:cTn>
                              </p:par>
                              <p:par>
                                <p:cTn id="57" presetID="17" presetClass="entr" presetSubtype="1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1000" fill="hold"/>
                                        <p:tgtEl>
                                          <p:spTgt spid="23"/>
                                        </p:tgtEl>
                                        <p:attrNameLst>
                                          <p:attrName>ppt_w</p:attrName>
                                        </p:attrNameLst>
                                      </p:cBhvr>
                                      <p:tavLst>
                                        <p:tav tm="0">
                                          <p:val>
                                            <p:fltVal val="0"/>
                                          </p:val>
                                        </p:tav>
                                        <p:tav tm="100000">
                                          <p:val>
                                            <p:strVal val="#ppt_w"/>
                                          </p:val>
                                        </p:tav>
                                      </p:tavLst>
                                    </p:anim>
                                    <p:anim calcmode="lin" valueType="num">
                                      <p:cBhvr>
                                        <p:cTn id="60" dur="1000" fill="hold"/>
                                        <p:tgtEl>
                                          <p:spTgt spid="23"/>
                                        </p:tgtEl>
                                        <p:attrNameLst>
                                          <p:attrName>ppt_h</p:attrName>
                                        </p:attrNameLst>
                                      </p:cBhvr>
                                      <p:tavLst>
                                        <p:tav tm="0">
                                          <p:val>
                                            <p:strVal val="#ppt_h"/>
                                          </p:val>
                                        </p:tav>
                                        <p:tav tm="100000">
                                          <p:val>
                                            <p:strVal val="#ppt_h"/>
                                          </p:val>
                                        </p:tav>
                                      </p:tavLst>
                                    </p:anim>
                                  </p:childTnLst>
                                </p:cTn>
                              </p:par>
                              <p:par>
                                <p:cTn id="61" presetID="17" presetClass="entr" presetSubtype="1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1000" fill="hold"/>
                                        <p:tgtEl>
                                          <p:spTgt spid="24"/>
                                        </p:tgtEl>
                                        <p:attrNameLst>
                                          <p:attrName>ppt_w</p:attrName>
                                        </p:attrNameLst>
                                      </p:cBhvr>
                                      <p:tavLst>
                                        <p:tav tm="0">
                                          <p:val>
                                            <p:fltVal val="0"/>
                                          </p:val>
                                        </p:tav>
                                        <p:tav tm="100000">
                                          <p:val>
                                            <p:strVal val="#ppt_w"/>
                                          </p:val>
                                        </p:tav>
                                      </p:tavLst>
                                    </p:anim>
                                    <p:anim calcmode="lin" valueType="num">
                                      <p:cBhvr>
                                        <p:cTn id="64" dur="1000" fill="hold"/>
                                        <p:tgtEl>
                                          <p:spTgt spid="24"/>
                                        </p:tgtEl>
                                        <p:attrNameLst>
                                          <p:attrName>ppt_h</p:attrName>
                                        </p:attrNameLst>
                                      </p:cBhvr>
                                      <p:tavLst>
                                        <p:tav tm="0">
                                          <p:val>
                                            <p:strVal val="#ppt_h"/>
                                          </p:val>
                                        </p:tav>
                                        <p:tav tm="100000">
                                          <p:val>
                                            <p:strVal val="#ppt_h"/>
                                          </p:val>
                                        </p:tav>
                                      </p:tavLst>
                                    </p:anim>
                                  </p:childTnLst>
                                </p:cTn>
                              </p:par>
                              <p:par>
                                <p:cTn id="65" presetID="17" presetClass="entr" presetSubtype="1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1000" fill="hold"/>
                                        <p:tgtEl>
                                          <p:spTgt spid="26"/>
                                        </p:tgtEl>
                                        <p:attrNameLst>
                                          <p:attrName>ppt_w</p:attrName>
                                        </p:attrNameLst>
                                      </p:cBhvr>
                                      <p:tavLst>
                                        <p:tav tm="0">
                                          <p:val>
                                            <p:fltVal val="0"/>
                                          </p:val>
                                        </p:tav>
                                        <p:tav tm="100000">
                                          <p:val>
                                            <p:strVal val="#ppt_w"/>
                                          </p:val>
                                        </p:tav>
                                      </p:tavLst>
                                    </p:anim>
                                    <p:anim calcmode="lin" valueType="num">
                                      <p:cBhvr>
                                        <p:cTn id="68" dur="1000" fill="hold"/>
                                        <p:tgtEl>
                                          <p:spTgt spid="26"/>
                                        </p:tgtEl>
                                        <p:attrNameLst>
                                          <p:attrName>ppt_h</p:attrName>
                                        </p:attrNameLst>
                                      </p:cBhvr>
                                      <p:tavLst>
                                        <p:tav tm="0">
                                          <p:val>
                                            <p:strVal val="#ppt_h"/>
                                          </p:val>
                                        </p:tav>
                                        <p:tav tm="100000">
                                          <p:val>
                                            <p:strVal val="#ppt_h"/>
                                          </p:val>
                                        </p:tav>
                                      </p:tavLst>
                                    </p:anim>
                                  </p:childTnLst>
                                </p:cTn>
                              </p:par>
                              <p:par>
                                <p:cTn id="69" presetID="17" presetClass="entr" presetSubtype="1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p:cTn id="71" dur="1000" fill="hold"/>
                                        <p:tgtEl>
                                          <p:spTgt spid="31"/>
                                        </p:tgtEl>
                                        <p:attrNameLst>
                                          <p:attrName>ppt_w</p:attrName>
                                        </p:attrNameLst>
                                      </p:cBhvr>
                                      <p:tavLst>
                                        <p:tav tm="0">
                                          <p:val>
                                            <p:fltVal val="0"/>
                                          </p:val>
                                        </p:tav>
                                        <p:tav tm="100000">
                                          <p:val>
                                            <p:strVal val="#ppt_w"/>
                                          </p:val>
                                        </p:tav>
                                      </p:tavLst>
                                    </p:anim>
                                    <p:anim calcmode="lin" valueType="num">
                                      <p:cBhvr>
                                        <p:cTn id="72" dur="1000" fill="hold"/>
                                        <p:tgtEl>
                                          <p:spTgt spid="31"/>
                                        </p:tgtEl>
                                        <p:attrNameLst>
                                          <p:attrName>ppt_h</p:attrName>
                                        </p:attrNameLst>
                                      </p:cBhvr>
                                      <p:tavLst>
                                        <p:tav tm="0">
                                          <p:val>
                                            <p:strVal val="#ppt_h"/>
                                          </p:val>
                                        </p:tav>
                                        <p:tav tm="100000">
                                          <p:val>
                                            <p:strVal val="#ppt_h"/>
                                          </p:val>
                                        </p:tav>
                                      </p:tavLst>
                                    </p:anim>
                                  </p:childTnLst>
                                </p:cTn>
                              </p:par>
                              <p:par>
                                <p:cTn id="73" presetID="17" presetClass="entr" presetSubtype="1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p:cTn id="75" dur="1000" fill="hold"/>
                                        <p:tgtEl>
                                          <p:spTgt spid="33"/>
                                        </p:tgtEl>
                                        <p:attrNameLst>
                                          <p:attrName>ppt_w</p:attrName>
                                        </p:attrNameLst>
                                      </p:cBhvr>
                                      <p:tavLst>
                                        <p:tav tm="0">
                                          <p:val>
                                            <p:fltVal val="0"/>
                                          </p:val>
                                        </p:tav>
                                        <p:tav tm="100000">
                                          <p:val>
                                            <p:strVal val="#ppt_w"/>
                                          </p:val>
                                        </p:tav>
                                      </p:tavLst>
                                    </p:anim>
                                    <p:anim calcmode="lin" valueType="num">
                                      <p:cBhvr>
                                        <p:cTn id="76" dur="1000" fill="hold"/>
                                        <p:tgtEl>
                                          <p:spTgt spid="33"/>
                                        </p:tgtEl>
                                        <p:attrNameLst>
                                          <p:attrName>ppt_h</p:attrName>
                                        </p:attrNameLst>
                                      </p:cBhvr>
                                      <p:tavLst>
                                        <p:tav tm="0">
                                          <p:val>
                                            <p:strVal val="#ppt_h"/>
                                          </p:val>
                                        </p:tav>
                                        <p:tav tm="100000">
                                          <p:val>
                                            <p:strVal val="#ppt_h"/>
                                          </p:val>
                                        </p:tav>
                                      </p:tavLst>
                                    </p:anim>
                                  </p:childTnLst>
                                </p:cTn>
                              </p:par>
                              <p:par>
                                <p:cTn id="77" presetID="17" presetClass="entr" presetSubtype="1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strVal val="#ppt_h"/>
                                          </p:val>
                                        </p:tav>
                                        <p:tav tm="100000">
                                          <p:val>
                                            <p:strVal val="#ppt_h"/>
                                          </p:val>
                                        </p:tav>
                                      </p:tavLst>
                                    </p:anim>
                                  </p:childTnLst>
                                </p:cTn>
                              </p:par>
                              <p:par>
                                <p:cTn id="81" presetID="17" presetClass="entr" presetSubtype="1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1000" fill="hold"/>
                                        <p:tgtEl>
                                          <p:spTgt spid="35"/>
                                        </p:tgtEl>
                                        <p:attrNameLst>
                                          <p:attrName>ppt_w</p:attrName>
                                        </p:attrNameLst>
                                      </p:cBhvr>
                                      <p:tavLst>
                                        <p:tav tm="0">
                                          <p:val>
                                            <p:fltVal val="0"/>
                                          </p:val>
                                        </p:tav>
                                        <p:tav tm="100000">
                                          <p:val>
                                            <p:strVal val="#ppt_w"/>
                                          </p:val>
                                        </p:tav>
                                      </p:tavLst>
                                    </p:anim>
                                    <p:anim calcmode="lin" valueType="num">
                                      <p:cBhvr>
                                        <p:cTn id="84" dur="1000" fill="hold"/>
                                        <p:tgtEl>
                                          <p:spTgt spid="35"/>
                                        </p:tgtEl>
                                        <p:attrNameLst>
                                          <p:attrName>ppt_h</p:attrName>
                                        </p:attrNameLst>
                                      </p:cBhvr>
                                      <p:tavLst>
                                        <p:tav tm="0">
                                          <p:val>
                                            <p:strVal val="#ppt_h"/>
                                          </p:val>
                                        </p:tav>
                                        <p:tav tm="100000">
                                          <p:val>
                                            <p:strVal val="#ppt_h"/>
                                          </p:val>
                                        </p:tav>
                                      </p:tavLst>
                                    </p:anim>
                                  </p:childTnLst>
                                </p:cTn>
                              </p:par>
                              <p:par>
                                <p:cTn id="85" presetID="17" presetClass="entr" presetSubtype="1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p:cTn id="87" dur="1000" fill="hold"/>
                                        <p:tgtEl>
                                          <p:spTgt spid="37"/>
                                        </p:tgtEl>
                                        <p:attrNameLst>
                                          <p:attrName>ppt_w</p:attrName>
                                        </p:attrNameLst>
                                      </p:cBhvr>
                                      <p:tavLst>
                                        <p:tav tm="0">
                                          <p:val>
                                            <p:fltVal val="0"/>
                                          </p:val>
                                        </p:tav>
                                        <p:tav tm="100000">
                                          <p:val>
                                            <p:strVal val="#ppt_w"/>
                                          </p:val>
                                        </p:tav>
                                      </p:tavLst>
                                    </p:anim>
                                    <p:anim calcmode="lin" valueType="num">
                                      <p:cBhvr>
                                        <p:cTn id="88" dur="1000" fill="hold"/>
                                        <p:tgtEl>
                                          <p:spTgt spid="37"/>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p:cTn id="91" dur="1000" fill="hold"/>
                                        <p:tgtEl>
                                          <p:spTgt spid="38"/>
                                        </p:tgtEl>
                                        <p:attrNameLst>
                                          <p:attrName>ppt_w</p:attrName>
                                        </p:attrNameLst>
                                      </p:cBhvr>
                                      <p:tavLst>
                                        <p:tav tm="0">
                                          <p:val>
                                            <p:fltVal val="0"/>
                                          </p:val>
                                        </p:tav>
                                        <p:tav tm="100000">
                                          <p:val>
                                            <p:strVal val="#ppt_w"/>
                                          </p:val>
                                        </p:tav>
                                      </p:tavLst>
                                    </p:anim>
                                    <p:anim calcmode="lin" valueType="num">
                                      <p:cBhvr>
                                        <p:cTn id="92" dur="1000" fill="hold"/>
                                        <p:tgtEl>
                                          <p:spTgt spid="38"/>
                                        </p:tgtEl>
                                        <p:attrNameLst>
                                          <p:attrName>ppt_h</p:attrName>
                                        </p:attrNameLst>
                                      </p:cBhvr>
                                      <p:tavLst>
                                        <p:tav tm="0">
                                          <p:val>
                                            <p:strVal val="#ppt_h"/>
                                          </p:val>
                                        </p:tav>
                                        <p:tav tm="100000">
                                          <p:val>
                                            <p:strVal val="#ppt_h"/>
                                          </p:val>
                                        </p:tav>
                                      </p:tavLst>
                                    </p:anim>
                                  </p:childTnLst>
                                </p:cTn>
                              </p:par>
                              <p:par>
                                <p:cTn id="93" presetID="17" presetClass="entr" presetSubtype="1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p:cTn id="95" dur="1000" fill="hold"/>
                                        <p:tgtEl>
                                          <p:spTgt spid="41"/>
                                        </p:tgtEl>
                                        <p:attrNameLst>
                                          <p:attrName>ppt_w</p:attrName>
                                        </p:attrNameLst>
                                      </p:cBhvr>
                                      <p:tavLst>
                                        <p:tav tm="0">
                                          <p:val>
                                            <p:fltVal val="0"/>
                                          </p:val>
                                        </p:tav>
                                        <p:tav tm="100000">
                                          <p:val>
                                            <p:strVal val="#ppt_w"/>
                                          </p:val>
                                        </p:tav>
                                      </p:tavLst>
                                    </p:anim>
                                    <p:anim calcmode="lin" valueType="num">
                                      <p:cBhvr>
                                        <p:cTn id="96" dur="1000" fill="hold"/>
                                        <p:tgtEl>
                                          <p:spTgt spid="41"/>
                                        </p:tgtEl>
                                        <p:attrNameLst>
                                          <p:attrName>ppt_h</p:attrName>
                                        </p:attrNameLst>
                                      </p:cBhvr>
                                      <p:tavLst>
                                        <p:tav tm="0">
                                          <p:val>
                                            <p:strVal val="#ppt_h"/>
                                          </p:val>
                                        </p:tav>
                                        <p:tav tm="100000">
                                          <p:val>
                                            <p:strVal val="#ppt_h"/>
                                          </p:val>
                                        </p:tav>
                                      </p:tavLst>
                                    </p:anim>
                                  </p:childTnLst>
                                </p:cTn>
                              </p:par>
                              <p:par>
                                <p:cTn id="97" presetID="17" presetClass="entr" presetSubtype="10"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anim calcmode="lin" valueType="num">
                                      <p:cBhvr>
                                        <p:cTn id="99" dur="1000" fill="hold"/>
                                        <p:tgtEl>
                                          <p:spTgt spid="43"/>
                                        </p:tgtEl>
                                        <p:attrNameLst>
                                          <p:attrName>ppt_w</p:attrName>
                                        </p:attrNameLst>
                                      </p:cBhvr>
                                      <p:tavLst>
                                        <p:tav tm="0">
                                          <p:val>
                                            <p:fltVal val="0"/>
                                          </p:val>
                                        </p:tav>
                                        <p:tav tm="100000">
                                          <p:val>
                                            <p:strVal val="#ppt_w"/>
                                          </p:val>
                                        </p:tav>
                                      </p:tavLst>
                                    </p:anim>
                                    <p:anim calcmode="lin" valueType="num">
                                      <p:cBhvr>
                                        <p:cTn id="100" dur="1000" fill="hold"/>
                                        <p:tgtEl>
                                          <p:spTgt spid="43"/>
                                        </p:tgtEl>
                                        <p:attrNameLst>
                                          <p:attrName>ppt_h</p:attrName>
                                        </p:attrNameLst>
                                      </p:cBhvr>
                                      <p:tavLst>
                                        <p:tav tm="0">
                                          <p:val>
                                            <p:strVal val="#ppt_h"/>
                                          </p:val>
                                        </p:tav>
                                        <p:tav tm="100000">
                                          <p:val>
                                            <p:strVal val="#ppt_h"/>
                                          </p:val>
                                        </p:tav>
                                      </p:tavLst>
                                    </p:anim>
                                  </p:childTnLst>
                                </p:cTn>
                              </p:par>
                              <p:par>
                                <p:cTn id="101" presetID="17" presetClass="entr" presetSubtype="1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p:cTn id="103" dur="1000" fill="hold"/>
                                        <p:tgtEl>
                                          <p:spTgt spid="45"/>
                                        </p:tgtEl>
                                        <p:attrNameLst>
                                          <p:attrName>ppt_w</p:attrName>
                                        </p:attrNameLst>
                                      </p:cBhvr>
                                      <p:tavLst>
                                        <p:tav tm="0">
                                          <p:val>
                                            <p:fltVal val="0"/>
                                          </p:val>
                                        </p:tav>
                                        <p:tav tm="100000">
                                          <p:val>
                                            <p:strVal val="#ppt_w"/>
                                          </p:val>
                                        </p:tav>
                                      </p:tavLst>
                                    </p:anim>
                                    <p:anim calcmode="lin" valueType="num">
                                      <p:cBhvr>
                                        <p:cTn id="104" dur="1000" fill="hold"/>
                                        <p:tgtEl>
                                          <p:spTgt spid="45"/>
                                        </p:tgtEl>
                                        <p:attrNameLst>
                                          <p:attrName>ppt_h</p:attrName>
                                        </p:attrNameLst>
                                      </p:cBhvr>
                                      <p:tavLst>
                                        <p:tav tm="0">
                                          <p:val>
                                            <p:strVal val="#ppt_h"/>
                                          </p:val>
                                        </p:tav>
                                        <p:tav tm="100000">
                                          <p:val>
                                            <p:strVal val="#ppt_h"/>
                                          </p:val>
                                        </p:tav>
                                      </p:tavLst>
                                    </p:anim>
                                  </p:childTnLst>
                                </p:cTn>
                              </p:par>
                              <p:par>
                                <p:cTn id="105" presetID="17" presetClass="entr" presetSubtype="10" fill="hold" grpId="0" nodeType="with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1000" fill="hold"/>
                                        <p:tgtEl>
                                          <p:spTgt spid="46"/>
                                        </p:tgtEl>
                                        <p:attrNameLst>
                                          <p:attrName>ppt_w</p:attrName>
                                        </p:attrNameLst>
                                      </p:cBhvr>
                                      <p:tavLst>
                                        <p:tav tm="0">
                                          <p:val>
                                            <p:fltVal val="0"/>
                                          </p:val>
                                        </p:tav>
                                        <p:tav tm="100000">
                                          <p:val>
                                            <p:strVal val="#ppt_w"/>
                                          </p:val>
                                        </p:tav>
                                      </p:tavLst>
                                    </p:anim>
                                    <p:anim calcmode="lin" valueType="num">
                                      <p:cBhvr>
                                        <p:cTn id="108" dur="1000" fill="hold"/>
                                        <p:tgtEl>
                                          <p:spTgt spid="46"/>
                                        </p:tgtEl>
                                        <p:attrNameLst>
                                          <p:attrName>ppt_h</p:attrName>
                                        </p:attrNameLst>
                                      </p:cBhvr>
                                      <p:tavLst>
                                        <p:tav tm="0">
                                          <p:val>
                                            <p:strVal val="#ppt_h"/>
                                          </p:val>
                                        </p:tav>
                                        <p:tav tm="100000">
                                          <p:val>
                                            <p:strVal val="#ppt_h"/>
                                          </p:val>
                                        </p:tav>
                                      </p:tavLst>
                                    </p:anim>
                                  </p:childTnLst>
                                </p:cTn>
                              </p:par>
                              <p:par>
                                <p:cTn id="109" presetID="17" presetClass="entr" presetSubtype="1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 calcmode="lin" valueType="num">
                                      <p:cBhvr>
                                        <p:cTn id="111" dur="1000" fill="hold"/>
                                        <p:tgtEl>
                                          <p:spTgt spid="47"/>
                                        </p:tgtEl>
                                        <p:attrNameLst>
                                          <p:attrName>ppt_w</p:attrName>
                                        </p:attrNameLst>
                                      </p:cBhvr>
                                      <p:tavLst>
                                        <p:tav tm="0">
                                          <p:val>
                                            <p:fltVal val="0"/>
                                          </p:val>
                                        </p:tav>
                                        <p:tav tm="100000">
                                          <p:val>
                                            <p:strVal val="#ppt_w"/>
                                          </p:val>
                                        </p:tav>
                                      </p:tavLst>
                                    </p:anim>
                                    <p:anim calcmode="lin" valueType="num">
                                      <p:cBhvr>
                                        <p:cTn id="112" dur="1000" fill="hold"/>
                                        <p:tgtEl>
                                          <p:spTgt spid="47"/>
                                        </p:tgtEl>
                                        <p:attrNameLst>
                                          <p:attrName>ppt_h</p:attrName>
                                        </p:attrNameLst>
                                      </p:cBhvr>
                                      <p:tavLst>
                                        <p:tav tm="0">
                                          <p:val>
                                            <p:strVal val="#ppt_h"/>
                                          </p:val>
                                        </p:tav>
                                        <p:tav tm="100000">
                                          <p:val>
                                            <p:strVal val="#ppt_h"/>
                                          </p:val>
                                        </p:tav>
                                      </p:tavLst>
                                    </p:anim>
                                  </p:childTnLst>
                                </p:cTn>
                              </p:par>
                              <p:par>
                                <p:cTn id="113" presetID="17" presetClass="entr" presetSubtype="1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p:cTn id="115" dur="1000" fill="hold"/>
                                        <p:tgtEl>
                                          <p:spTgt spid="51"/>
                                        </p:tgtEl>
                                        <p:attrNameLst>
                                          <p:attrName>ppt_w</p:attrName>
                                        </p:attrNameLst>
                                      </p:cBhvr>
                                      <p:tavLst>
                                        <p:tav tm="0">
                                          <p:val>
                                            <p:fltVal val="0"/>
                                          </p:val>
                                        </p:tav>
                                        <p:tav tm="100000">
                                          <p:val>
                                            <p:strVal val="#ppt_w"/>
                                          </p:val>
                                        </p:tav>
                                      </p:tavLst>
                                    </p:anim>
                                    <p:anim calcmode="lin" valueType="num">
                                      <p:cBhvr>
                                        <p:cTn id="116" dur="1000" fill="hold"/>
                                        <p:tgtEl>
                                          <p:spTgt spid="51"/>
                                        </p:tgtEl>
                                        <p:attrNameLst>
                                          <p:attrName>ppt_h</p:attrName>
                                        </p:attrNameLst>
                                      </p:cBhvr>
                                      <p:tavLst>
                                        <p:tav tm="0">
                                          <p:val>
                                            <p:strVal val="#ppt_h"/>
                                          </p:val>
                                        </p:tav>
                                        <p:tav tm="100000">
                                          <p:val>
                                            <p:strVal val="#ppt_h"/>
                                          </p:val>
                                        </p:tav>
                                      </p:tavLst>
                                    </p:anim>
                                  </p:childTnLst>
                                </p:cTn>
                              </p:par>
                              <p:par>
                                <p:cTn id="117" presetID="17" presetClass="entr" presetSubtype="1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 calcmode="lin" valueType="num">
                                      <p:cBhvr>
                                        <p:cTn id="119" dur="1000" fill="hold"/>
                                        <p:tgtEl>
                                          <p:spTgt spid="52"/>
                                        </p:tgtEl>
                                        <p:attrNameLst>
                                          <p:attrName>ppt_w</p:attrName>
                                        </p:attrNameLst>
                                      </p:cBhvr>
                                      <p:tavLst>
                                        <p:tav tm="0">
                                          <p:val>
                                            <p:fltVal val="0"/>
                                          </p:val>
                                        </p:tav>
                                        <p:tav tm="100000">
                                          <p:val>
                                            <p:strVal val="#ppt_w"/>
                                          </p:val>
                                        </p:tav>
                                      </p:tavLst>
                                    </p:anim>
                                    <p:anim calcmode="lin" valueType="num">
                                      <p:cBhvr>
                                        <p:cTn id="120" dur="1000" fill="hold"/>
                                        <p:tgtEl>
                                          <p:spTgt spid="52"/>
                                        </p:tgtEl>
                                        <p:attrNameLst>
                                          <p:attrName>ppt_h</p:attrName>
                                        </p:attrNameLst>
                                      </p:cBhvr>
                                      <p:tavLst>
                                        <p:tav tm="0">
                                          <p:val>
                                            <p:strVal val="#ppt_h"/>
                                          </p:val>
                                        </p:tav>
                                        <p:tav tm="100000">
                                          <p:val>
                                            <p:strVal val="#ppt_h"/>
                                          </p:val>
                                        </p:tav>
                                      </p:tavLst>
                                    </p:anim>
                                  </p:childTnLst>
                                </p:cTn>
                              </p:par>
                              <p:par>
                                <p:cTn id="121" presetID="17" presetClass="entr" presetSubtype="10" fill="hold" grpId="0" nodeType="withEffect">
                                  <p:stCondLst>
                                    <p:cond delay="0"/>
                                  </p:stCondLst>
                                  <p:childTnLst>
                                    <p:set>
                                      <p:cBhvr>
                                        <p:cTn id="122" dur="1" fill="hold">
                                          <p:stCondLst>
                                            <p:cond delay="0"/>
                                          </p:stCondLst>
                                        </p:cTn>
                                        <p:tgtEl>
                                          <p:spTgt spid="53"/>
                                        </p:tgtEl>
                                        <p:attrNameLst>
                                          <p:attrName>style.visibility</p:attrName>
                                        </p:attrNameLst>
                                      </p:cBhvr>
                                      <p:to>
                                        <p:strVal val="visible"/>
                                      </p:to>
                                    </p:set>
                                    <p:anim calcmode="lin" valueType="num">
                                      <p:cBhvr>
                                        <p:cTn id="123" dur="1000" fill="hold"/>
                                        <p:tgtEl>
                                          <p:spTgt spid="53"/>
                                        </p:tgtEl>
                                        <p:attrNameLst>
                                          <p:attrName>ppt_w</p:attrName>
                                        </p:attrNameLst>
                                      </p:cBhvr>
                                      <p:tavLst>
                                        <p:tav tm="0">
                                          <p:val>
                                            <p:fltVal val="0"/>
                                          </p:val>
                                        </p:tav>
                                        <p:tav tm="100000">
                                          <p:val>
                                            <p:strVal val="#ppt_w"/>
                                          </p:val>
                                        </p:tav>
                                      </p:tavLst>
                                    </p:anim>
                                    <p:anim calcmode="lin" valueType="num">
                                      <p:cBhvr>
                                        <p:cTn id="124" dur="1000" fill="hold"/>
                                        <p:tgtEl>
                                          <p:spTgt spid="53"/>
                                        </p:tgtEl>
                                        <p:attrNameLst>
                                          <p:attrName>ppt_h</p:attrName>
                                        </p:attrNameLst>
                                      </p:cBhvr>
                                      <p:tavLst>
                                        <p:tav tm="0">
                                          <p:val>
                                            <p:strVal val="#ppt_h"/>
                                          </p:val>
                                        </p:tav>
                                        <p:tav tm="100000">
                                          <p:val>
                                            <p:strVal val="#ppt_h"/>
                                          </p:val>
                                        </p:tav>
                                      </p:tavLst>
                                    </p:anim>
                                  </p:childTnLst>
                                </p:cTn>
                              </p:par>
                              <p:par>
                                <p:cTn id="125" presetID="17" presetClass="entr" presetSubtype="10" fill="hold"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p:cTn id="127" dur="1000" fill="hold"/>
                                        <p:tgtEl>
                                          <p:spTgt spid="60"/>
                                        </p:tgtEl>
                                        <p:attrNameLst>
                                          <p:attrName>ppt_w</p:attrName>
                                        </p:attrNameLst>
                                      </p:cBhvr>
                                      <p:tavLst>
                                        <p:tav tm="0">
                                          <p:val>
                                            <p:fltVal val="0"/>
                                          </p:val>
                                        </p:tav>
                                        <p:tav tm="100000">
                                          <p:val>
                                            <p:strVal val="#ppt_w"/>
                                          </p:val>
                                        </p:tav>
                                      </p:tavLst>
                                    </p:anim>
                                    <p:anim calcmode="lin" valueType="num">
                                      <p:cBhvr>
                                        <p:cTn id="128" dur="1000" fill="hold"/>
                                        <p:tgtEl>
                                          <p:spTgt spid="60"/>
                                        </p:tgtEl>
                                        <p:attrNameLst>
                                          <p:attrName>ppt_h</p:attrName>
                                        </p:attrNameLst>
                                      </p:cBhvr>
                                      <p:tavLst>
                                        <p:tav tm="0">
                                          <p:val>
                                            <p:strVal val="#ppt_h"/>
                                          </p:val>
                                        </p:tav>
                                        <p:tav tm="100000">
                                          <p:val>
                                            <p:strVal val="#ppt_h"/>
                                          </p:val>
                                        </p:tav>
                                      </p:tavLst>
                                    </p:anim>
                                  </p:childTnLst>
                                </p:cTn>
                              </p:par>
                              <p:par>
                                <p:cTn id="129" presetID="17" presetClass="entr" presetSubtype="10" fill="hold" nodeType="withEffect">
                                  <p:stCondLst>
                                    <p:cond delay="0"/>
                                  </p:stCondLst>
                                  <p:childTnLst>
                                    <p:set>
                                      <p:cBhvr>
                                        <p:cTn id="130" dur="1" fill="hold">
                                          <p:stCondLst>
                                            <p:cond delay="0"/>
                                          </p:stCondLst>
                                        </p:cTn>
                                        <p:tgtEl>
                                          <p:spTgt spid="61"/>
                                        </p:tgtEl>
                                        <p:attrNameLst>
                                          <p:attrName>style.visibility</p:attrName>
                                        </p:attrNameLst>
                                      </p:cBhvr>
                                      <p:to>
                                        <p:strVal val="visible"/>
                                      </p:to>
                                    </p:set>
                                    <p:anim calcmode="lin" valueType="num">
                                      <p:cBhvr>
                                        <p:cTn id="131" dur="1000" fill="hold"/>
                                        <p:tgtEl>
                                          <p:spTgt spid="61"/>
                                        </p:tgtEl>
                                        <p:attrNameLst>
                                          <p:attrName>ppt_w</p:attrName>
                                        </p:attrNameLst>
                                      </p:cBhvr>
                                      <p:tavLst>
                                        <p:tav tm="0">
                                          <p:val>
                                            <p:fltVal val="0"/>
                                          </p:val>
                                        </p:tav>
                                        <p:tav tm="100000">
                                          <p:val>
                                            <p:strVal val="#ppt_w"/>
                                          </p:val>
                                        </p:tav>
                                      </p:tavLst>
                                    </p:anim>
                                    <p:anim calcmode="lin" valueType="num">
                                      <p:cBhvr>
                                        <p:cTn id="132" dur="1000" fill="hold"/>
                                        <p:tgtEl>
                                          <p:spTgt spid="61"/>
                                        </p:tgtEl>
                                        <p:attrNameLst>
                                          <p:attrName>ppt_h</p:attrName>
                                        </p:attrNameLst>
                                      </p:cBhvr>
                                      <p:tavLst>
                                        <p:tav tm="0">
                                          <p:val>
                                            <p:strVal val="#ppt_h"/>
                                          </p:val>
                                        </p:tav>
                                        <p:tav tm="100000">
                                          <p:val>
                                            <p:strVal val="#ppt_h"/>
                                          </p:val>
                                        </p:tav>
                                      </p:tavLst>
                                    </p:anim>
                                  </p:childTnLst>
                                </p:cTn>
                              </p:par>
                              <p:par>
                                <p:cTn id="133" presetID="17" presetClass="entr" presetSubtype="10" fill="hold" grpId="0" nodeType="withEffect">
                                  <p:stCondLst>
                                    <p:cond delay="0"/>
                                  </p:stCondLst>
                                  <p:childTnLst>
                                    <p:set>
                                      <p:cBhvr>
                                        <p:cTn id="134" dur="1" fill="hold">
                                          <p:stCondLst>
                                            <p:cond delay="0"/>
                                          </p:stCondLst>
                                        </p:cTn>
                                        <p:tgtEl>
                                          <p:spTgt spid="69"/>
                                        </p:tgtEl>
                                        <p:attrNameLst>
                                          <p:attrName>style.visibility</p:attrName>
                                        </p:attrNameLst>
                                      </p:cBhvr>
                                      <p:to>
                                        <p:strVal val="visible"/>
                                      </p:to>
                                    </p:set>
                                    <p:anim calcmode="lin" valueType="num">
                                      <p:cBhvr>
                                        <p:cTn id="135" dur="1000" fill="hold"/>
                                        <p:tgtEl>
                                          <p:spTgt spid="69"/>
                                        </p:tgtEl>
                                        <p:attrNameLst>
                                          <p:attrName>ppt_w</p:attrName>
                                        </p:attrNameLst>
                                      </p:cBhvr>
                                      <p:tavLst>
                                        <p:tav tm="0">
                                          <p:val>
                                            <p:fltVal val="0"/>
                                          </p:val>
                                        </p:tav>
                                        <p:tav tm="100000">
                                          <p:val>
                                            <p:strVal val="#ppt_w"/>
                                          </p:val>
                                        </p:tav>
                                      </p:tavLst>
                                    </p:anim>
                                    <p:anim calcmode="lin" valueType="num">
                                      <p:cBhvr>
                                        <p:cTn id="136" dur="1000" fill="hold"/>
                                        <p:tgtEl>
                                          <p:spTgt spid="69"/>
                                        </p:tgtEl>
                                        <p:attrNameLst>
                                          <p:attrName>ppt_h</p:attrName>
                                        </p:attrNameLst>
                                      </p:cBhvr>
                                      <p:tavLst>
                                        <p:tav tm="0">
                                          <p:val>
                                            <p:strVal val="#ppt_h"/>
                                          </p:val>
                                        </p:tav>
                                        <p:tav tm="100000">
                                          <p:val>
                                            <p:strVal val="#ppt_h"/>
                                          </p:val>
                                        </p:tav>
                                      </p:tavLst>
                                    </p:anim>
                                  </p:childTnLst>
                                </p:cTn>
                              </p:par>
                              <p:par>
                                <p:cTn id="137" presetID="17" presetClass="entr" presetSubtype="10" fill="hold" nodeType="withEffect">
                                  <p:stCondLst>
                                    <p:cond delay="0"/>
                                  </p:stCondLst>
                                  <p:childTnLst>
                                    <p:set>
                                      <p:cBhvr>
                                        <p:cTn id="138" dur="1" fill="hold">
                                          <p:stCondLst>
                                            <p:cond delay="0"/>
                                          </p:stCondLst>
                                        </p:cTn>
                                        <p:tgtEl>
                                          <p:spTgt spid="71"/>
                                        </p:tgtEl>
                                        <p:attrNameLst>
                                          <p:attrName>style.visibility</p:attrName>
                                        </p:attrNameLst>
                                      </p:cBhvr>
                                      <p:to>
                                        <p:strVal val="visible"/>
                                      </p:to>
                                    </p:set>
                                    <p:anim calcmode="lin" valueType="num">
                                      <p:cBhvr>
                                        <p:cTn id="139" dur="1000" fill="hold"/>
                                        <p:tgtEl>
                                          <p:spTgt spid="71"/>
                                        </p:tgtEl>
                                        <p:attrNameLst>
                                          <p:attrName>ppt_w</p:attrName>
                                        </p:attrNameLst>
                                      </p:cBhvr>
                                      <p:tavLst>
                                        <p:tav tm="0">
                                          <p:val>
                                            <p:fltVal val="0"/>
                                          </p:val>
                                        </p:tav>
                                        <p:tav tm="100000">
                                          <p:val>
                                            <p:strVal val="#ppt_w"/>
                                          </p:val>
                                        </p:tav>
                                      </p:tavLst>
                                    </p:anim>
                                    <p:anim calcmode="lin" valueType="num">
                                      <p:cBhvr>
                                        <p:cTn id="140" dur="1000" fill="hold"/>
                                        <p:tgtEl>
                                          <p:spTgt spid="71"/>
                                        </p:tgtEl>
                                        <p:attrNameLst>
                                          <p:attrName>ppt_h</p:attrName>
                                        </p:attrNameLst>
                                      </p:cBhvr>
                                      <p:tavLst>
                                        <p:tav tm="0">
                                          <p:val>
                                            <p:strVal val="#ppt_h"/>
                                          </p:val>
                                        </p:tav>
                                        <p:tav tm="100000">
                                          <p:val>
                                            <p:strVal val="#ppt_h"/>
                                          </p:val>
                                        </p:tav>
                                      </p:tavLst>
                                    </p:anim>
                                  </p:childTnLst>
                                </p:cTn>
                              </p:par>
                              <p:par>
                                <p:cTn id="141" presetID="17" presetClass="entr" presetSubtype="10" fill="hold" nodeType="withEffect">
                                  <p:stCondLst>
                                    <p:cond delay="0"/>
                                  </p:stCondLst>
                                  <p:childTnLst>
                                    <p:set>
                                      <p:cBhvr>
                                        <p:cTn id="142" dur="1" fill="hold">
                                          <p:stCondLst>
                                            <p:cond delay="0"/>
                                          </p:stCondLst>
                                        </p:cTn>
                                        <p:tgtEl>
                                          <p:spTgt spid="72"/>
                                        </p:tgtEl>
                                        <p:attrNameLst>
                                          <p:attrName>style.visibility</p:attrName>
                                        </p:attrNameLst>
                                      </p:cBhvr>
                                      <p:to>
                                        <p:strVal val="visible"/>
                                      </p:to>
                                    </p:set>
                                    <p:anim calcmode="lin" valueType="num">
                                      <p:cBhvr>
                                        <p:cTn id="143" dur="1000" fill="hold"/>
                                        <p:tgtEl>
                                          <p:spTgt spid="72"/>
                                        </p:tgtEl>
                                        <p:attrNameLst>
                                          <p:attrName>ppt_w</p:attrName>
                                        </p:attrNameLst>
                                      </p:cBhvr>
                                      <p:tavLst>
                                        <p:tav tm="0">
                                          <p:val>
                                            <p:fltVal val="0"/>
                                          </p:val>
                                        </p:tav>
                                        <p:tav tm="100000">
                                          <p:val>
                                            <p:strVal val="#ppt_w"/>
                                          </p:val>
                                        </p:tav>
                                      </p:tavLst>
                                    </p:anim>
                                    <p:anim calcmode="lin" valueType="num">
                                      <p:cBhvr>
                                        <p:cTn id="144" dur="1000" fill="hold"/>
                                        <p:tgtEl>
                                          <p:spTgt spid="72"/>
                                        </p:tgtEl>
                                        <p:attrNameLst>
                                          <p:attrName>ppt_h</p:attrName>
                                        </p:attrNameLst>
                                      </p:cBhvr>
                                      <p:tavLst>
                                        <p:tav tm="0">
                                          <p:val>
                                            <p:strVal val="#ppt_h"/>
                                          </p:val>
                                        </p:tav>
                                        <p:tav tm="100000">
                                          <p:val>
                                            <p:strVal val="#ppt_h"/>
                                          </p:val>
                                        </p:tav>
                                      </p:tavLst>
                                    </p:anim>
                                  </p:childTnLst>
                                </p:cTn>
                              </p:par>
                              <p:par>
                                <p:cTn id="145" presetID="17" presetClass="entr" presetSubtype="10" fill="hold" grpId="0" nodeType="withEffect">
                                  <p:stCondLst>
                                    <p:cond delay="0"/>
                                  </p:stCondLst>
                                  <p:childTnLst>
                                    <p:set>
                                      <p:cBhvr>
                                        <p:cTn id="146" dur="1" fill="hold">
                                          <p:stCondLst>
                                            <p:cond delay="0"/>
                                          </p:stCondLst>
                                        </p:cTn>
                                        <p:tgtEl>
                                          <p:spTgt spid="73"/>
                                        </p:tgtEl>
                                        <p:attrNameLst>
                                          <p:attrName>style.visibility</p:attrName>
                                        </p:attrNameLst>
                                      </p:cBhvr>
                                      <p:to>
                                        <p:strVal val="visible"/>
                                      </p:to>
                                    </p:set>
                                    <p:anim calcmode="lin" valueType="num">
                                      <p:cBhvr>
                                        <p:cTn id="147" dur="1000" fill="hold"/>
                                        <p:tgtEl>
                                          <p:spTgt spid="73"/>
                                        </p:tgtEl>
                                        <p:attrNameLst>
                                          <p:attrName>ppt_w</p:attrName>
                                        </p:attrNameLst>
                                      </p:cBhvr>
                                      <p:tavLst>
                                        <p:tav tm="0">
                                          <p:val>
                                            <p:fltVal val="0"/>
                                          </p:val>
                                        </p:tav>
                                        <p:tav tm="100000">
                                          <p:val>
                                            <p:strVal val="#ppt_w"/>
                                          </p:val>
                                        </p:tav>
                                      </p:tavLst>
                                    </p:anim>
                                    <p:anim calcmode="lin" valueType="num">
                                      <p:cBhvr>
                                        <p:cTn id="148" dur="1000" fill="hold"/>
                                        <p:tgtEl>
                                          <p:spTgt spid="73"/>
                                        </p:tgtEl>
                                        <p:attrNameLst>
                                          <p:attrName>ppt_h</p:attrName>
                                        </p:attrNameLst>
                                      </p:cBhvr>
                                      <p:tavLst>
                                        <p:tav tm="0">
                                          <p:val>
                                            <p:strVal val="#ppt_h"/>
                                          </p:val>
                                        </p:tav>
                                        <p:tav tm="100000">
                                          <p:val>
                                            <p:strVal val="#ppt_h"/>
                                          </p:val>
                                        </p:tav>
                                      </p:tavLst>
                                    </p:anim>
                                  </p:childTnLst>
                                </p:cTn>
                              </p:par>
                              <p:par>
                                <p:cTn id="149" presetID="17" presetClass="entr" presetSubtype="10" fill="hold" grpId="0" nodeType="withEffect">
                                  <p:stCondLst>
                                    <p:cond delay="0"/>
                                  </p:stCondLst>
                                  <p:childTnLst>
                                    <p:set>
                                      <p:cBhvr>
                                        <p:cTn id="150" dur="1" fill="hold">
                                          <p:stCondLst>
                                            <p:cond delay="0"/>
                                          </p:stCondLst>
                                        </p:cTn>
                                        <p:tgtEl>
                                          <p:spTgt spid="76"/>
                                        </p:tgtEl>
                                        <p:attrNameLst>
                                          <p:attrName>style.visibility</p:attrName>
                                        </p:attrNameLst>
                                      </p:cBhvr>
                                      <p:to>
                                        <p:strVal val="visible"/>
                                      </p:to>
                                    </p:set>
                                    <p:anim calcmode="lin" valueType="num">
                                      <p:cBhvr>
                                        <p:cTn id="151" dur="1000" fill="hold"/>
                                        <p:tgtEl>
                                          <p:spTgt spid="76"/>
                                        </p:tgtEl>
                                        <p:attrNameLst>
                                          <p:attrName>ppt_w</p:attrName>
                                        </p:attrNameLst>
                                      </p:cBhvr>
                                      <p:tavLst>
                                        <p:tav tm="0">
                                          <p:val>
                                            <p:fltVal val="0"/>
                                          </p:val>
                                        </p:tav>
                                        <p:tav tm="100000">
                                          <p:val>
                                            <p:strVal val="#ppt_w"/>
                                          </p:val>
                                        </p:tav>
                                      </p:tavLst>
                                    </p:anim>
                                    <p:anim calcmode="lin" valueType="num">
                                      <p:cBhvr>
                                        <p:cTn id="152" dur="1000" fill="hold"/>
                                        <p:tgtEl>
                                          <p:spTgt spid="76"/>
                                        </p:tgtEl>
                                        <p:attrNameLst>
                                          <p:attrName>ppt_h</p:attrName>
                                        </p:attrNameLst>
                                      </p:cBhvr>
                                      <p:tavLst>
                                        <p:tav tm="0">
                                          <p:val>
                                            <p:strVal val="#ppt_h"/>
                                          </p:val>
                                        </p:tav>
                                        <p:tav tm="100000">
                                          <p:val>
                                            <p:strVal val="#ppt_h"/>
                                          </p:val>
                                        </p:tav>
                                      </p:tavLst>
                                    </p:anim>
                                  </p:childTnLst>
                                </p:cTn>
                              </p:par>
                              <p:par>
                                <p:cTn id="153" presetID="17" presetClass="entr" presetSubtype="10" fill="hold" grpId="0" nodeType="withEffect">
                                  <p:stCondLst>
                                    <p:cond delay="0"/>
                                  </p:stCondLst>
                                  <p:childTnLst>
                                    <p:set>
                                      <p:cBhvr>
                                        <p:cTn id="154" dur="1" fill="hold">
                                          <p:stCondLst>
                                            <p:cond delay="0"/>
                                          </p:stCondLst>
                                        </p:cTn>
                                        <p:tgtEl>
                                          <p:spTgt spid="78"/>
                                        </p:tgtEl>
                                        <p:attrNameLst>
                                          <p:attrName>style.visibility</p:attrName>
                                        </p:attrNameLst>
                                      </p:cBhvr>
                                      <p:to>
                                        <p:strVal val="visible"/>
                                      </p:to>
                                    </p:set>
                                    <p:anim calcmode="lin" valueType="num">
                                      <p:cBhvr>
                                        <p:cTn id="155" dur="1000" fill="hold"/>
                                        <p:tgtEl>
                                          <p:spTgt spid="78"/>
                                        </p:tgtEl>
                                        <p:attrNameLst>
                                          <p:attrName>ppt_w</p:attrName>
                                        </p:attrNameLst>
                                      </p:cBhvr>
                                      <p:tavLst>
                                        <p:tav tm="0">
                                          <p:val>
                                            <p:fltVal val="0"/>
                                          </p:val>
                                        </p:tav>
                                        <p:tav tm="100000">
                                          <p:val>
                                            <p:strVal val="#ppt_w"/>
                                          </p:val>
                                        </p:tav>
                                      </p:tavLst>
                                    </p:anim>
                                    <p:anim calcmode="lin" valueType="num">
                                      <p:cBhvr>
                                        <p:cTn id="156" dur="1000" fill="hold"/>
                                        <p:tgtEl>
                                          <p:spTgt spid="78"/>
                                        </p:tgtEl>
                                        <p:attrNameLst>
                                          <p:attrName>ppt_h</p:attrName>
                                        </p:attrNameLst>
                                      </p:cBhvr>
                                      <p:tavLst>
                                        <p:tav tm="0">
                                          <p:val>
                                            <p:strVal val="#ppt_h"/>
                                          </p:val>
                                        </p:tav>
                                        <p:tav tm="100000">
                                          <p:val>
                                            <p:strVal val="#ppt_h"/>
                                          </p:val>
                                        </p:tav>
                                      </p:tavLst>
                                    </p:anim>
                                  </p:childTnLst>
                                </p:cTn>
                              </p:par>
                              <p:par>
                                <p:cTn id="157" presetID="17" presetClass="entr" presetSubtype="10" fill="hold" nodeType="withEffect">
                                  <p:stCondLst>
                                    <p:cond delay="0"/>
                                  </p:stCondLst>
                                  <p:childTnLst>
                                    <p:set>
                                      <p:cBhvr>
                                        <p:cTn id="158" dur="1" fill="hold">
                                          <p:stCondLst>
                                            <p:cond delay="0"/>
                                          </p:stCondLst>
                                        </p:cTn>
                                        <p:tgtEl>
                                          <p:spTgt spid="89"/>
                                        </p:tgtEl>
                                        <p:attrNameLst>
                                          <p:attrName>style.visibility</p:attrName>
                                        </p:attrNameLst>
                                      </p:cBhvr>
                                      <p:to>
                                        <p:strVal val="visible"/>
                                      </p:to>
                                    </p:set>
                                    <p:anim calcmode="lin" valueType="num">
                                      <p:cBhvr>
                                        <p:cTn id="159" dur="1000" fill="hold"/>
                                        <p:tgtEl>
                                          <p:spTgt spid="89"/>
                                        </p:tgtEl>
                                        <p:attrNameLst>
                                          <p:attrName>ppt_w</p:attrName>
                                        </p:attrNameLst>
                                      </p:cBhvr>
                                      <p:tavLst>
                                        <p:tav tm="0">
                                          <p:val>
                                            <p:fltVal val="0"/>
                                          </p:val>
                                        </p:tav>
                                        <p:tav tm="100000">
                                          <p:val>
                                            <p:strVal val="#ppt_w"/>
                                          </p:val>
                                        </p:tav>
                                      </p:tavLst>
                                    </p:anim>
                                    <p:anim calcmode="lin" valueType="num">
                                      <p:cBhvr>
                                        <p:cTn id="160" dur="1000" fill="hold"/>
                                        <p:tgtEl>
                                          <p:spTgt spid="89"/>
                                        </p:tgtEl>
                                        <p:attrNameLst>
                                          <p:attrName>ppt_h</p:attrName>
                                        </p:attrNameLst>
                                      </p:cBhvr>
                                      <p:tavLst>
                                        <p:tav tm="0">
                                          <p:val>
                                            <p:strVal val="#ppt_h"/>
                                          </p:val>
                                        </p:tav>
                                        <p:tav tm="100000">
                                          <p:val>
                                            <p:strVal val="#ppt_h"/>
                                          </p:val>
                                        </p:tav>
                                      </p:tavLst>
                                    </p:anim>
                                  </p:childTnLst>
                                </p:cTn>
                              </p:par>
                              <p:par>
                                <p:cTn id="161" presetID="17" presetClass="entr" presetSubtype="10" fill="hold" grpId="0" nodeType="withEffect">
                                  <p:stCondLst>
                                    <p:cond delay="0"/>
                                  </p:stCondLst>
                                  <p:childTnLst>
                                    <p:set>
                                      <p:cBhvr>
                                        <p:cTn id="162" dur="1" fill="hold">
                                          <p:stCondLst>
                                            <p:cond delay="0"/>
                                          </p:stCondLst>
                                        </p:cTn>
                                        <p:tgtEl>
                                          <p:spTgt spid="92"/>
                                        </p:tgtEl>
                                        <p:attrNameLst>
                                          <p:attrName>style.visibility</p:attrName>
                                        </p:attrNameLst>
                                      </p:cBhvr>
                                      <p:to>
                                        <p:strVal val="visible"/>
                                      </p:to>
                                    </p:set>
                                    <p:anim calcmode="lin" valueType="num">
                                      <p:cBhvr>
                                        <p:cTn id="163" dur="1000" fill="hold"/>
                                        <p:tgtEl>
                                          <p:spTgt spid="92"/>
                                        </p:tgtEl>
                                        <p:attrNameLst>
                                          <p:attrName>ppt_w</p:attrName>
                                        </p:attrNameLst>
                                      </p:cBhvr>
                                      <p:tavLst>
                                        <p:tav tm="0">
                                          <p:val>
                                            <p:fltVal val="0"/>
                                          </p:val>
                                        </p:tav>
                                        <p:tav tm="100000">
                                          <p:val>
                                            <p:strVal val="#ppt_w"/>
                                          </p:val>
                                        </p:tav>
                                      </p:tavLst>
                                    </p:anim>
                                    <p:anim calcmode="lin" valueType="num">
                                      <p:cBhvr>
                                        <p:cTn id="164" dur="1000" fill="hold"/>
                                        <p:tgtEl>
                                          <p:spTgt spid="92"/>
                                        </p:tgtEl>
                                        <p:attrNameLst>
                                          <p:attrName>ppt_h</p:attrName>
                                        </p:attrNameLst>
                                      </p:cBhvr>
                                      <p:tavLst>
                                        <p:tav tm="0">
                                          <p:val>
                                            <p:strVal val="#ppt_h"/>
                                          </p:val>
                                        </p:tav>
                                        <p:tav tm="100000">
                                          <p:val>
                                            <p:strVal val="#ppt_h"/>
                                          </p:val>
                                        </p:tav>
                                      </p:tavLst>
                                    </p:anim>
                                  </p:childTnLst>
                                </p:cTn>
                              </p:par>
                              <p:par>
                                <p:cTn id="165" presetID="17" presetClass="entr" presetSubtype="10" fill="hold" grpId="0" nodeType="withEffect">
                                  <p:stCondLst>
                                    <p:cond delay="0"/>
                                  </p:stCondLst>
                                  <p:childTnLst>
                                    <p:set>
                                      <p:cBhvr>
                                        <p:cTn id="166" dur="1" fill="hold">
                                          <p:stCondLst>
                                            <p:cond delay="0"/>
                                          </p:stCondLst>
                                        </p:cTn>
                                        <p:tgtEl>
                                          <p:spTgt spid="93"/>
                                        </p:tgtEl>
                                        <p:attrNameLst>
                                          <p:attrName>style.visibility</p:attrName>
                                        </p:attrNameLst>
                                      </p:cBhvr>
                                      <p:to>
                                        <p:strVal val="visible"/>
                                      </p:to>
                                    </p:set>
                                    <p:anim calcmode="lin" valueType="num">
                                      <p:cBhvr>
                                        <p:cTn id="167" dur="1000" fill="hold"/>
                                        <p:tgtEl>
                                          <p:spTgt spid="93"/>
                                        </p:tgtEl>
                                        <p:attrNameLst>
                                          <p:attrName>ppt_w</p:attrName>
                                        </p:attrNameLst>
                                      </p:cBhvr>
                                      <p:tavLst>
                                        <p:tav tm="0">
                                          <p:val>
                                            <p:fltVal val="0"/>
                                          </p:val>
                                        </p:tav>
                                        <p:tav tm="100000">
                                          <p:val>
                                            <p:strVal val="#ppt_w"/>
                                          </p:val>
                                        </p:tav>
                                      </p:tavLst>
                                    </p:anim>
                                    <p:anim calcmode="lin" valueType="num">
                                      <p:cBhvr>
                                        <p:cTn id="168" dur="1000" fill="hold"/>
                                        <p:tgtEl>
                                          <p:spTgt spid="93"/>
                                        </p:tgtEl>
                                        <p:attrNameLst>
                                          <p:attrName>ppt_h</p:attrName>
                                        </p:attrNameLst>
                                      </p:cBhvr>
                                      <p:tavLst>
                                        <p:tav tm="0">
                                          <p:val>
                                            <p:strVal val="#ppt_h"/>
                                          </p:val>
                                        </p:tav>
                                        <p:tav tm="100000">
                                          <p:val>
                                            <p:strVal val="#ppt_h"/>
                                          </p:val>
                                        </p:tav>
                                      </p:tavLst>
                                    </p:anim>
                                  </p:childTnLst>
                                </p:cTn>
                              </p:par>
                              <p:par>
                                <p:cTn id="169" presetID="17" presetClass="entr" presetSubtype="10" fill="hold" grpId="0" nodeType="withEffect">
                                  <p:stCondLst>
                                    <p:cond delay="0"/>
                                  </p:stCondLst>
                                  <p:childTnLst>
                                    <p:set>
                                      <p:cBhvr>
                                        <p:cTn id="170" dur="1" fill="hold">
                                          <p:stCondLst>
                                            <p:cond delay="0"/>
                                          </p:stCondLst>
                                        </p:cTn>
                                        <p:tgtEl>
                                          <p:spTgt spid="94"/>
                                        </p:tgtEl>
                                        <p:attrNameLst>
                                          <p:attrName>style.visibility</p:attrName>
                                        </p:attrNameLst>
                                      </p:cBhvr>
                                      <p:to>
                                        <p:strVal val="visible"/>
                                      </p:to>
                                    </p:set>
                                    <p:anim calcmode="lin" valueType="num">
                                      <p:cBhvr>
                                        <p:cTn id="171" dur="1000" fill="hold"/>
                                        <p:tgtEl>
                                          <p:spTgt spid="94"/>
                                        </p:tgtEl>
                                        <p:attrNameLst>
                                          <p:attrName>ppt_w</p:attrName>
                                        </p:attrNameLst>
                                      </p:cBhvr>
                                      <p:tavLst>
                                        <p:tav tm="0">
                                          <p:val>
                                            <p:fltVal val="0"/>
                                          </p:val>
                                        </p:tav>
                                        <p:tav tm="100000">
                                          <p:val>
                                            <p:strVal val="#ppt_w"/>
                                          </p:val>
                                        </p:tav>
                                      </p:tavLst>
                                    </p:anim>
                                    <p:anim calcmode="lin" valueType="num">
                                      <p:cBhvr>
                                        <p:cTn id="172" dur="1000" fill="hold"/>
                                        <p:tgtEl>
                                          <p:spTgt spid="94"/>
                                        </p:tgtEl>
                                        <p:attrNameLst>
                                          <p:attrName>ppt_h</p:attrName>
                                        </p:attrNameLst>
                                      </p:cBhvr>
                                      <p:tavLst>
                                        <p:tav tm="0">
                                          <p:val>
                                            <p:strVal val="#ppt_h"/>
                                          </p:val>
                                        </p:tav>
                                        <p:tav tm="100000">
                                          <p:val>
                                            <p:strVal val="#ppt_h"/>
                                          </p:val>
                                        </p:tav>
                                      </p:tavLst>
                                    </p:anim>
                                  </p:childTnLst>
                                </p:cTn>
                              </p:par>
                              <p:par>
                                <p:cTn id="173" presetID="17" presetClass="entr" presetSubtype="10" fill="hold" grpId="0" nodeType="withEffect">
                                  <p:stCondLst>
                                    <p:cond delay="0"/>
                                  </p:stCondLst>
                                  <p:childTnLst>
                                    <p:set>
                                      <p:cBhvr>
                                        <p:cTn id="174" dur="1" fill="hold">
                                          <p:stCondLst>
                                            <p:cond delay="0"/>
                                          </p:stCondLst>
                                        </p:cTn>
                                        <p:tgtEl>
                                          <p:spTgt spid="95"/>
                                        </p:tgtEl>
                                        <p:attrNameLst>
                                          <p:attrName>style.visibility</p:attrName>
                                        </p:attrNameLst>
                                      </p:cBhvr>
                                      <p:to>
                                        <p:strVal val="visible"/>
                                      </p:to>
                                    </p:set>
                                    <p:anim calcmode="lin" valueType="num">
                                      <p:cBhvr>
                                        <p:cTn id="175" dur="1000" fill="hold"/>
                                        <p:tgtEl>
                                          <p:spTgt spid="95"/>
                                        </p:tgtEl>
                                        <p:attrNameLst>
                                          <p:attrName>ppt_w</p:attrName>
                                        </p:attrNameLst>
                                      </p:cBhvr>
                                      <p:tavLst>
                                        <p:tav tm="0">
                                          <p:val>
                                            <p:fltVal val="0"/>
                                          </p:val>
                                        </p:tav>
                                        <p:tav tm="100000">
                                          <p:val>
                                            <p:strVal val="#ppt_w"/>
                                          </p:val>
                                        </p:tav>
                                      </p:tavLst>
                                    </p:anim>
                                    <p:anim calcmode="lin" valueType="num">
                                      <p:cBhvr>
                                        <p:cTn id="176" dur="1000" fill="hold"/>
                                        <p:tgtEl>
                                          <p:spTgt spid="95"/>
                                        </p:tgtEl>
                                        <p:attrNameLst>
                                          <p:attrName>ppt_h</p:attrName>
                                        </p:attrNameLst>
                                      </p:cBhvr>
                                      <p:tavLst>
                                        <p:tav tm="0">
                                          <p:val>
                                            <p:strVal val="#ppt_h"/>
                                          </p:val>
                                        </p:tav>
                                        <p:tav tm="100000">
                                          <p:val>
                                            <p:strVal val="#ppt_h"/>
                                          </p:val>
                                        </p:tav>
                                      </p:tavLst>
                                    </p:anim>
                                  </p:childTnLst>
                                </p:cTn>
                              </p:par>
                              <p:par>
                                <p:cTn id="177" presetID="17" presetClass="entr" presetSubtype="10" fill="hold" grpId="0" nodeType="withEffect">
                                  <p:stCondLst>
                                    <p:cond delay="0"/>
                                  </p:stCondLst>
                                  <p:childTnLst>
                                    <p:set>
                                      <p:cBhvr>
                                        <p:cTn id="178" dur="1" fill="hold">
                                          <p:stCondLst>
                                            <p:cond delay="0"/>
                                          </p:stCondLst>
                                        </p:cTn>
                                        <p:tgtEl>
                                          <p:spTgt spid="96"/>
                                        </p:tgtEl>
                                        <p:attrNameLst>
                                          <p:attrName>style.visibility</p:attrName>
                                        </p:attrNameLst>
                                      </p:cBhvr>
                                      <p:to>
                                        <p:strVal val="visible"/>
                                      </p:to>
                                    </p:set>
                                    <p:anim calcmode="lin" valueType="num">
                                      <p:cBhvr>
                                        <p:cTn id="179" dur="1000" fill="hold"/>
                                        <p:tgtEl>
                                          <p:spTgt spid="96"/>
                                        </p:tgtEl>
                                        <p:attrNameLst>
                                          <p:attrName>ppt_w</p:attrName>
                                        </p:attrNameLst>
                                      </p:cBhvr>
                                      <p:tavLst>
                                        <p:tav tm="0">
                                          <p:val>
                                            <p:fltVal val="0"/>
                                          </p:val>
                                        </p:tav>
                                        <p:tav tm="100000">
                                          <p:val>
                                            <p:strVal val="#ppt_w"/>
                                          </p:val>
                                        </p:tav>
                                      </p:tavLst>
                                    </p:anim>
                                    <p:anim calcmode="lin" valueType="num">
                                      <p:cBhvr>
                                        <p:cTn id="180" dur="1000" fill="hold"/>
                                        <p:tgtEl>
                                          <p:spTgt spid="96"/>
                                        </p:tgtEl>
                                        <p:attrNameLst>
                                          <p:attrName>ppt_h</p:attrName>
                                        </p:attrNameLst>
                                      </p:cBhvr>
                                      <p:tavLst>
                                        <p:tav tm="0">
                                          <p:val>
                                            <p:strVal val="#ppt_h"/>
                                          </p:val>
                                        </p:tav>
                                        <p:tav tm="100000">
                                          <p:val>
                                            <p:strVal val="#ppt_h"/>
                                          </p:val>
                                        </p:tav>
                                      </p:tavLst>
                                    </p:anim>
                                  </p:childTnLst>
                                </p:cTn>
                              </p:par>
                              <p:par>
                                <p:cTn id="181" presetID="17" presetClass="entr" presetSubtype="10" fill="hold" grpId="0" nodeType="withEffect">
                                  <p:stCondLst>
                                    <p:cond delay="0"/>
                                  </p:stCondLst>
                                  <p:childTnLst>
                                    <p:set>
                                      <p:cBhvr>
                                        <p:cTn id="182" dur="1" fill="hold">
                                          <p:stCondLst>
                                            <p:cond delay="0"/>
                                          </p:stCondLst>
                                        </p:cTn>
                                        <p:tgtEl>
                                          <p:spTgt spid="97"/>
                                        </p:tgtEl>
                                        <p:attrNameLst>
                                          <p:attrName>style.visibility</p:attrName>
                                        </p:attrNameLst>
                                      </p:cBhvr>
                                      <p:to>
                                        <p:strVal val="visible"/>
                                      </p:to>
                                    </p:set>
                                    <p:anim calcmode="lin" valueType="num">
                                      <p:cBhvr>
                                        <p:cTn id="183" dur="1000" fill="hold"/>
                                        <p:tgtEl>
                                          <p:spTgt spid="97"/>
                                        </p:tgtEl>
                                        <p:attrNameLst>
                                          <p:attrName>ppt_w</p:attrName>
                                        </p:attrNameLst>
                                      </p:cBhvr>
                                      <p:tavLst>
                                        <p:tav tm="0">
                                          <p:val>
                                            <p:fltVal val="0"/>
                                          </p:val>
                                        </p:tav>
                                        <p:tav tm="100000">
                                          <p:val>
                                            <p:strVal val="#ppt_w"/>
                                          </p:val>
                                        </p:tav>
                                      </p:tavLst>
                                    </p:anim>
                                    <p:anim calcmode="lin" valueType="num">
                                      <p:cBhvr>
                                        <p:cTn id="184" dur="1000" fill="hold"/>
                                        <p:tgtEl>
                                          <p:spTgt spid="97"/>
                                        </p:tgtEl>
                                        <p:attrNameLst>
                                          <p:attrName>ppt_h</p:attrName>
                                        </p:attrNameLst>
                                      </p:cBhvr>
                                      <p:tavLst>
                                        <p:tav tm="0">
                                          <p:val>
                                            <p:strVal val="#ppt_h"/>
                                          </p:val>
                                        </p:tav>
                                        <p:tav tm="100000">
                                          <p:val>
                                            <p:strVal val="#ppt_h"/>
                                          </p:val>
                                        </p:tav>
                                      </p:tavLst>
                                    </p:anim>
                                  </p:childTnLst>
                                </p:cTn>
                              </p:par>
                              <p:par>
                                <p:cTn id="185" presetID="17" presetClass="entr" presetSubtype="10" fill="hold" grpId="0" nodeType="withEffect">
                                  <p:stCondLst>
                                    <p:cond delay="0"/>
                                  </p:stCondLst>
                                  <p:childTnLst>
                                    <p:set>
                                      <p:cBhvr>
                                        <p:cTn id="186" dur="1" fill="hold">
                                          <p:stCondLst>
                                            <p:cond delay="0"/>
                                          </p:stCondLst>
                                        </p:cTn>
                                        <p:tgtEl>
                                          <p:spTgt spid="98"/>
                                        </p:tgtEl>
                                        <p:attrNameLst>
                                          <p:attrName>style.visibility</p:attrName>
                                        </p:attrNameLst>
                                      </p:cBhvr>
                                      <p:to>
                                        <p:strVal val="visible"/>
                                      </p:to>
                                    </p:set>
                                    <p:anim calcmode="lin" valueType="num">
                                      <p:cBhvr>
                                        <p:cTn id="187" dur="1000" fill="hold"/>
                                        <p:tgtEl>
                                          <p:spTgt spid="98"/>
                                        </p:tgtEl>
                                        <p:attrNameLst>
                                          <p:attrName>ppt_w</p:attrName>
                                        </p:attrNameLst>
                                      </p:cBhvr>
                                      <p:tavLst>
                                        <p:tav tm="0">
                                          <p:val>
                                            <p:fltVal val="0"/>
                                          </p:val>
                                        </p:tav>
                                        <p:tav tm="100000">
                                          <p:val>
                                            <p:strVal val="#ppt_w"/>
                                          </p:val>
                                        </p:tav>
                                      </p:tavLst>
                                    </p:anim>
                                    <p:anim calcmode="lin" valueType="num">
                                      <p:cBhvr>
                                        <p:cTn id="188" dur="1000" fill="hold"/>
                                        <p:tgtEl>
                                          <p:spTgt spid="98"/>
                                        </p:tgtEl>
                                        <p:attrNameLst>
                                          <p:attrName>ppt_h</p:attrName>
                                        </p:attrNameLst>
                                      </p:cBhvr>
                                      <p:tavLst>
                                        <p:tav tm="0">
                                          <p:val>
                                            <p:strVal val="#ppt_h"/>
                                          </p:val>
                                        </p:tav>
                                        <p:tav tm="100000">
                                          <p:val>
                                            <p:strVal val="#ppt_h"/>
                                          </p:val>
                                        </p:tav>
                                      </p:tavLst>
                                    </p:anim>
                                  </p:childTnLst>
                                </p:cTn>
                              </p:par>
                              <p:par>
                                <p:cTn id="189" presetID="17" presetClass="entr" presetSubtype="10" fill="hold" nodeType="withEffect">
                                  <p:stCondLst>
                                    <p:cond delay="0"/>
                                  </p:stCondLst>
                                  <p:childTnLst>
                                    <p:set>
                                      <p:cBhvr>
                                        <p:cTn id="190" dur="1" fill="hold">
                                          <p:stCondLst>
                                            <p:cond delay="0"/>
                                          </p:stCondLst>
                                        </p:cTn>
                                        <p:tgtEl>
                                          <p:spTgt spid="100"/>
                                        </p:tgtEl>
                                        <p:attrNameLst>
                                          <p:attrName>style.visibility</p:attrName>
                                        </p:attrNameLst>
                                      </p:cBhvr>
                                      <p:to>
                                        <p:strVal val="visible"/>
                                      </p:to>
                                    </p:set>
                                    <p:anim calcmode="lin" valueType="num">
                                      <p:cBhvr>
                                        <p:cTn id="191" dur="1000" fill="hold"/>
                                        <p:tgtEl>
                                          <p:spTgt spid="100"/>
                                        </p:tgtEl>
                                        <p:attrNameLst>
                                          <p:attrName>ppt_w</p:attrName>
                                        </p:attrNameLst>
                                      </p:cBhvr>
                                      <p:tavLst>
                                        <p:tav tm="0">
                                          <p:val>
                                            <p:fltVal val="0"/>
                                          </p:val>
                                        </p:tav>
                                        <p:tav tm="100000">
                                          <p:val>
                                            <p:strVal val="#ppt_w"/>
                                          </p:val>
                                        </p:tav>
                                      </p:tavLst>
                                    </p:anim>
                                    <p:anim calcmode="lin" valueType="num">
                                      <p:cBhvr>
                                        <p:cTn id="192" dur="1000" fill="hold"/>
                                        <p:tgtEl>
                                          <p:spTgt spid="100"/>
                                        </p:tgtEl>
                                        <p:attrNameLst>
                                          <p:attrName>ppt_h</p:attrName>
                                        </p:attrNameLst>
                                      </p:cBhvr>
                                      <p:tavLst>
                                        <p:tav tm="0">
                                          <p:val>
                                            <p:strVal val="#ppt_h"/>
                                          </p:val>
                                        </p:tav>
                                        <p:tav tm="100000">
                                          <p:val>
                                            <p:strVal val="#ppt_h"/>
                                          </p:val>
                                        </p:tav>
                                      </p:tavLst>
                                    </p:anim>
                                  </p:childTnLst>
                                </p:cTn>
                              </p:par>
                              <p:par>
                                <p:cTn id="193" presetID="17" presetClass="entr" presetSubtype="10" fill="hold" grpId="0" nodeType="withEffect">
                                  <p:stCondLst>
                                    <p:cond delay="0"/>
                                  </p:stCondLst>
                                  <p:childTnLst>
                                    <p:set>
                                      <p:cBhvr>
                                        <p:cTn id="194" dur="1" fill="hold">
                                          <p:stCondLst>
                                            <p:cond delay="0"/>
                                          </p:stCondLst>
                                        </p:cTn>
                                        <p:tgtEl>
                                          <p:spTgt spid="102"/>
                                        </p:tgtEl>
                                        <p:attrNameLst>
                                          <p:attrName>style.visibility</p:attrName>
                                        </p:attrNameLst>
                                      </p:cBhvr>
                                      <p:to>
                                        <p:strVal val="visible"/>
                                      </p:to>
                                    </p:set>
                                    <p:anim calcmode="lin" valueType="num">
                                      <p:cBhvr>
                                        <p:cTn id="195" dur="1000" fill="hold"/>
                                        <p:tgtEl>
                                          <p:spTgt spid="102"/>
                                        </p:tgtEl>
                                        <p:attrNameLst>
                                          <p:attrName>ppt_w</p:attrName>
                                        </p:attrNameLst>
                                      </p:cBhvr>
                                      <p:tavLst>
                                        <p:tav tm="0">
                                          <p:val>
                                            <p:fltVal val="0"/>
                                          </p:val>
                                        </p:tav>
                                        <p:tav tm="100000">
                                          <p:val>
                                            <p:strVal val="#ppt_w"/>
                                          </p:val>
                                        </p:tav>
                                      </p:tavLst>
                                    </p:anim>
                                    <p:anim calcmode="lin" valueType="num">
                                      <p:cBhvr>
                                        <p:cTn id="196" dur="1000" fill="hold"/>
                                        <p:tgtEl>
                                          <p:spTgt spid="102"/>
                                        </p:tgtEl>
                                        <p:attrNameLst>
                                          <p:attrName>ppt_h</p:attrName>
                                        </p:attrNameLst>
                                      </p:cBhvr>
                                      <p:tavLst>
                                        <p:tav tm="0">
                                          <p:val>
                                            <p:strVal val="#ppt_h"/>
                                          </p:val>
                                        </p:tav>
                                        <p:tav tm="100000">
                                          <p:val>
                                            <p:strVal val="#ppt_h"/>
                                          </p:val>
                                        </p:tav>
                                      </p:tavLst>
                                    </p:anim>
                                  </p:childTnLst>
                                </p:cTn>
                              </p:par>
                              <p:par>
                                <p:cTn id="197" presetID="17" presetClass="entr" presetSubtype="10" fill="hold" grpId="0" nodeType="withEffect">
                                  <p:stCondLst>
                                    <p:cond delay="0"/>
                                  </p:stCondLst>
                                  <p:childTnLst>
                                    <p:set>
                                      <p:cBhvr>
                                        <p:cTn id="198" dur="1" fill="hold">
                                          <p:stCondLst>
                                            <p:cond delay="0"/>
                                          </p:stCondLst>
                                        </p:cTn>
                                        <p:tgtEl>
                                          <p:spTgt spid="103"/>
                                        </p:tgtEl>
                                        <p:attrNameLst>
                                          <p:attrName>style.visibility</p:attrName>
                                        </p:attrNameLst>
                                      </p:cBhvr>
                                      <p:to>
                                        <p:strVal val="visible"/>
                                      </p:to>
                                    </p:set>
                                    <p:anim calcmode="lin" valueType="num">
                                      <p:cBhvr>
                                        <p:cTn id="199" dur="1000" fill="hold"/>
                                        <p:tgtEl>
                                          <p:spTgt spid="103"/>
                                        </p:tgtEl>
                                        <p:attrNameLst>
                                          <p:attrName>ppt_w</p:attrName>
                                        </p:attrNameLst>
                                      </p:cBhvr>
                                      <p:tavLst>
                                        <p:tav tm="0">
                                          <p:val>
                                            <p:fltVal val="0"/>
                                          </p:val>
                                        </p:tav>
                                        <p:tav tm="100000">
                                          <p:val>
                                            <p:strVal val="#ppt_w"/>
                                          </p:val>
                                        </p:tav>
                                      </p:tavLst>
                                    </p:anim>
                                    <p:anim calcmode="lin" valueType="num">
                                      <p:cBhvr>
                                        <p:cTn id="200" dur="1000" fill="hold"/>
                                        <p:tgtEl>
                                          <p:spTgt spid="103"/>
                                        </p:tgtEl>
                                        <p:attrNameLst>
                                          <p:attrName>ppt_h</p:attrName>
                                        </p:attrNameLst>
                                      </p:cBhvr>
                                      <p:tavLst>
                                        <p:tav tm="0">
                                          <p:val>
                                            <p:strVal val="#ppt_h"/>
                                          </p:val>
                                        </p:tav>
                                        <p:tav tm="100000">
                                          <p:val>
                                            <p:strVal val="#ppt_h"/>
                                          </p:val>
                                        </p:tav>
                                      </p:tavLst>
                                    </p:anim>
                                  </p:childTnLst>
                                </p:cTn>
                              </p:par>
                              <p:par>
                                <p:cTn id="201" presetID="17" presetClass="entr" presetSubtype="10" fill="hold" nodeType="withEffect">
                                  <p:stCondLst>
                                    <p:cond delay="0"/>
                                  </p:stCondLst>
                                  <p:childTnLst>
                                    <p:set>
                                      <p:cBhvr>
                                        <p:cTn id="202" dur="1" fill="hold">
                                          <p:stCondLst>
                                            <p:cond delay="0"/>
                                          </p:stCondLst>
                                        </p:cTn>
                                        <p:tgtEl>
                                          <p:spTgt spid="105"/>
                                        </p:tgtEl>
                                        <p:attrNameLst>
                                          <p:attrName>style.visibility</p:attrName>
                                        </p:attrNameLst>
                                      </p:cBhvr>
                                      <p:to>
                                        <p:strVal val="visible"/>
                                      </p:to>
                                    </p:set>
                                    <p:anim calcmode="lin" valueType="num">
                                      <p:cBhvr>
                                        <p:cTn id="203" dur="1000" fill="hold"/>
                                        <p:tgtEl>
                                          <p:spTgt spid="105"/>
                                        </p:tgtEl>
                                        <p:attrNameLst>
                                          <p:attrName>ppt_w</p:attrName>
                                        </p:attrNameLst>
                                      </p:cBhvr>
                                      <p:tavLst>
                                        <p:tav tm="0">
                                          <p:val>
                                            <p:fltVal val="0"/>
                                          </p:val>
                                        </p:tav>
                                        <p:tav tm="100000">
                                          <p:val>
                                            <p:strVal val="#ppt_w"/>
                                          </p:val>
                                        </p:tav>
                                      </p:tavLst>
                                    </p:anim>
                                    <p:anim calcmode="lin" valueType="num">
                                      <p:cBhvr>
                                        <p:cTn id="204" dur="1000" fill="hold"/>
                                        <p:tgtEl>
                                          <p:spTgt spid="105"/>
                                        </p:tgtEl>
                                        <p:attrNameLst>
                                          <p:attrName>ppt_h</p:attrName>
                                        </p:attrNameLst>
                                      </p:cBhvr>
                                      <p:tavLst>
                                        <p:tav tm="0">
                                          <p:val>
                                            <p:strVal val="#ppt_h"/>
                                          </p:val>
                                        </p:tav>
                                        <p:tav tm="100000">
                                          <p:val>
                                            <p:strVal val="#ppt_h"/>
                                          </p:val>
                                        </p:tav>
                                      </p:tavLst>
                                    </p:anim>
                                  </p:childTnLst>
                                </p:cTn>
                              </p:par>
                              <p:par>
                                <p:cTn id="205" presetID="17" presetClass="entr" presetSubtype="10" fill="hold" grpId="0" nodeType="withEffect">
                                  <p:stCondLst>
                                    <p:cond delay="0"/>
                                  </p:stCondLst>
                                  <p:childTnLst>
                                    <p:set>
                                      <p:cBhvr>
                                        <p:cTn id="206" dur="1" fill="hold">
                                          <p:stCondLst>
                                            <p:cond delay="0"/>
                                          </p:stCondLst>
                                        </p:cTn>
                                        <p:tgtEl>
                                          <p:spTgt spid="108"/>
                                        </p:tgtEl>
                                        <p:attrNameLst>
                                          <p:attrName>style.visibility</p:attrName>
                                        </p:attrNameLst>
                                      </p:cBhvr>
                                      <p:to>
                                        <p:strVal val="visible"/>
                                      </p:to>
                                    </p:set>
                                    <p:anim calcmode="lin" valueType="num">
                                      <p:cBhvr>
                                        <p:cTn id="207" dur="1000" fill="hold"/>
                                        <p:tgtEl>
                                          <p:spTgt spid="108"/>
                                        </p:tgtEl>
                                        <p:attrNameLst>
                                          <p:attrName>ppt_w</p:attrName>
                                        </p:attrNameLst>
                                      </p:cBhvr>
                                      <p:tavLst>
                                        <p:tav tm="0">
                                          <p:val>
                                            <p:fltVal val="0"/>
                                          </p:val>
                                        </p:tav>
                                        <p:tav tm="100000">
                                          <p:val>
                                            <p:strVal val="#ppt_w"/>
                                          </p:val>
                                        </p:tav>
                                      </p:tavLst>
                                    </p:anim>
                                    <p:anim calcmode="lin" valueType="num">
                                      <p:cBhvr>
                                        <p:cTn id="208" dur="1000" fill="hold"/>
                                        <p:tgtEl>
                                          <p:spTgt spid="108"/>
                                        </p:tgtEl>
                                        <p:attrNameLst>
                                          <p:attrName>ppt_h</p:attrName>
                                        </p:attrNameLst>
                                      </p:cBhvr>
                                      <p:tavLst>
                                        <p:tav tm="0">
                                          <p:val>
                                            <p:strVal val="#ppt_h"/>
                                          </p:val>
                                        </p:tav>
                                        <p:tav tm="100000">
                                          <p:val>
                                            <p:strVal val="#ppt_h"/>
                                          </p:val>
                                        </p:tav>
                                      </p:tavLst>
                                    </p:anim>
                                  </p:childTnLst>
                                </p:cTn>
                              </p:par>
                              <p:par>
                                <p:cTn id="209" presetID="17" presetClass="entr" presetSubtype="10" fill="hold" grpId="0" nodeType="withEffect">
                                  <p:stCondLst>
                                    <p:cond delay="0"/>
                                  </p:stCondLst>
                                  <p:childTnLst>
                                    <p:set>
                                      <p:cBhvr>
                                        <p:cTn id="210" dur="1" fill="hold">
                                          <p:stCondLst>
                                            <p:cond delay="0"/>
                                          </p:stCondLst>
                                        </p:cTn>
                                        <p:tgtEl>
                                          <p:spTgt spid="109"/>
                                        </p:tgtEl>
                                        <p:attrNameLst>
                                          <p:attrName>style.visibility</p:attrName>
                                        </p:attrNameLst>
                                      </p:cBhvr>
                                      <p:to>
                                        <p:strVal val="visible"/>
                                      </p:to>
                                    </p:set>
                                    <p:anim calcmode="lin" valueType="num">
                                      <p:cBhvr>
                                        <p:cTn id="211" dur="1000" fill="hold"/>
                                        <p:tgtEl>
                                          <p:spTgt spid="109"/>
                                        </p:tgtEl>
                                        <p:attrNameLst>
                                          <p:attrName>ppt_w</p:attrName>
                                        </p:attrNameLst>
                                      </p:cBhvr>
                                      <p:tavLst>
                                        <p:tav tm="0">
                                          <p:val>
                                            <p:fltVal val="0"/>
                                          </p:val>
                                        </p:tav>
                                        <p:tav tm="100000">
                                          <p:val>
                                            <p:strVal val="#ppt_w"/>
                                          </p:val>
                                        </p:tav>
                                      </p:tavLst>
                                    </p:anim>
                                    <p:anim calcmode="lin" valueType="num">
                                      <p:cBhvr>
                                        <p:cTn id="212" dur="1000" fill="hold"/>
                                        <p:tgtEl>
                                          <p:spTgt spid="109"/>
                                        </p:tgtEl>
                                        <p:attrNameLst>
                                          <p:attrName>ppt_h</p:attrName>
                                        </p:attrNameLst>
                                      </p:cBhvr>
                                      <p:tavLst>
                                        <p:tav tm="0">
                                          <p:val>
                                            <p:strVal val="#ppt_h"/>
                                          </p:val>
                                        </p:tav>
                                        <p:tav tm="100000">
                                          <p:val>
                                            <p:strVal val="#ppt_h"/>
                                          </p:val>
                                        </p:tav>
                                      </p:tavLst>
                                    </p:anim>
                                  </p:childTnLst>
                                </p:cTn>
                              </p:par>
                              <p:par>
                                <p:cTn id="213" presetID="17" presetClass="entr" presetSubtype="10" fill="hold" grpId="0" nodeType="withEffect">
                                  <p:stCondLst>
                                    <p:cond delay="0"/>
                                  </p:stCondLst>
                                  <p:childTnLst>
                                    <p:set>
                                      <p:cBhvr>
                                        <p:cTn id="214" dur="1" fill="hold">
                                          <p:stCondLst>
                                            <p:cond delay="0"/>
                                          </p:stCondLst>
                                        </p:cTn>
                                        <p:tgtEl>
                                          <p:spTgt spid="110"/>
                                        </p:tgtEl>
                                        <p:attrNameLst>
                                          <p:attrName>style.visibility</p:attrName>
                                        </p:attrNameLst>
                                      </p:cBhvr>
                                      <p:to>
                                        <p:strVal val="visible"/>
                                      </p:to>
                                    </p:set>
                                    <p:anim calcmode="lin" valueType="num">
                                      <p:cBhvr>
                                        <p:cTn id="215" dur="1000" fill="hold"/>
                                        <p:tgtEl>
                                          <p:spTgt spid="110"/>
                                        </p:tgtEl>
                                        <p:attrNameLst>
                                          <p:attrName>ppt_w</p:attrName>
                                        </p:attrNameLst>
                                      </p:cBhvr>
                                      <p:tavLst>
                                        <p:tav tm="0">
                                          <p:val>
                                            <p:fltVal val="0"/>
                                          </p:val>
                                        </p:tav>
                                        <p:tav tm="100000">
                                          <p:val>
                                            <p:strVal val="#ppt_w"/>
                                          </p:val>
                                        </p:tav>
                                      </p:tavLst>
                                    </p:anim>
                                    <p:anim calcmode="lin" valueType="num">
                                      <p:cBhvr>
                                        <p:cTn id="216" dur="1000" fill="hold"/>
                                        <p:tgtEl>
                                          <p:spTgt spid="110"/>
                                        </p:tgtEl>
                                        <p:attrNameLst>
                                          <p:attrName>ppt_h</p:attrName>
                                        </p:attrNameLst>
                                      </p:cBhvr>
                                      <p:tavLst>
                                        <p:tav tm="0">
                                          <p:val>
                                            <p:strVal val="#ppt_h"/>
                                          </p:val>
                                        </p:tav>
                                        <p:tav tm="100000">
                                          <p:val>
                                            <p:strVal val="#ppt_h"/>
                                          </p:val>
                                        </p:tav>
                                      </p:tavLst>
                                    </p:anim>
                                  </p:childTnLst>
                                </p:cTn>
                              </p:par>
                              <p:par>
                                <p:cTn id="217" presetID="17" presetClass="entr" presetSubtype="10" fill="hold" grpId="0" nodeType="withEffect">
                                  <p:stCondLst>
                                    <p:cond delay="0"/>
                                  </p:stCondLst>
                                  <p:childTnLst>
                                    <p:set>
                                      <p:cBhvr>
                                        <p:cTn id="218" dur="1" fill="hold">
                                          <p:stCondLst>
                                            <p:cond delay="0"/>
                                          </p:stCondLst>
                                        </p:cTn>
                                        <p:tgtEl>
                                          <p:spTgt spid="111"/>
                                        </p:tgtEl>
                                        <p:attrNameLst>
                                          <p:attrName>style.visibility</p:attrName>
                                        </p:attrNameLst>
                                      </p:cBhvr>
                                      <p:to>
                                        <p:strVal val="visible"/>
                                      </p:to>
                                    </p:set>
                                    <p:anim calcmode="lin" valueType="num">
                                      <p:cBhvr>
                                        <p:cTn id="219" dur="1000" fill="hold"/>
                                        <p:tgtEl>
                                          <p:spTgt spid="111"/>
                                        </p:tgtEl>
                                        <p:attrNameLst>
                                          <p:attrName>ppt_w</p:attrName>
                                        </p:attrNameLst>
                                      </p:cBhvr>
                                      <p:tavLst>
                                        <p:tav tm="0">
                                          <p:val>
                                            <p:fltVal val="0"/>
                                          </p:val>
                                        </p:tav>
                                        <p:tav tm="100000">
                                          <p:val>
                                            <p:strVal val="#ppt_w"/>
                                          </p:val>
                                        </p:tav>
                                      </p:tavLst>
                                    </p:anim>
                                    <p:anim calcmode="lin" valueType="num">
                                      <p:cBhvr>
                                        <p:cTn id="220" dur="1000" fill="hold"/>
                                        <p:tgtEl>
                                          <p:spTgt spid="111"/>
                                        </p:tgtEl>
                                        <p:attrNameLst>
                                          <p:attrName>ppt_h</p:attrName>
                                        </p:attrNameLst>
                                      </p:cBhvr>
                                      <p:tavLst>
                                        <p:tav tm="0">
                                          <p:val>
                                            <p:strVal val="#ppt_h"/>
                                          </p:val>
                                        </p:tav>
                                        <p:tav tm="100000">
                                          <p:val>
                                            <p:strVal val="#ppt_h"/>
                                          </p:val>
                                        </p:tav>
                                      </p:tavLst>
                                    </p:anim>
                                  </p:childTnLst>
                                </p:cTn>
                              </p:par>
                              <p:par>
                                <p:cTn id="221" presetID="17" presetClass="entr" presetSubtype="10" fill="hold" nodeType="withEffect">
                                  <p:stCondLst>
                                    <p:cond delay="0"/>
                                  </p:stCondLst>
                                  <p:childTnLst>
                                    <p:set>
                                      <p:cBhvr>
                                        <p:cTn id="222" dur="1" fill="hold">
                                          <p:stCondLst>
                                            <p:cond delay="0"/>
                                          </p:stCondLst>
                                        </p:cTn>
                                        <p:tgtEl>
                                          <p:spTgt spid="113"/>
                                        </p:tgtEl>
                                        <p:attrNameLst>
                                          <p:attrName>style.visibility</p:attrName>
                                        </p:attrNameLst>
                                      </p:cBhvr>
                                      <p:to>
                                        <p:strVal val="visible"/>
                                      </p:to>
                                    </p:set>
                                    <p:anim calcmode="lin" valueType="num">
                                      <p:cBhvr>
                                        <p:cTn id="223" dur="1000" fill="hold"/>
                                        <p:tgtEl>
                                          <p:spTgt spid="113"/>
                                        </p:tgtEl>
                                        <p:attrNameLst>
                                          <p:attrName>ppt_w</p:attrName>
                                        </p:attrNameLst>
                                      </p:cBhvr>
                                      <p:tavLst>
                                        <p:tav tm="0">
                                          <p:val>
                                            <p:fltVal val="0"/>
                                          </p:val>
                                        </p:tav>
                                        <p:tav tm="100000">
                                          <p:val>
                                            <p:strVal val="#ppt_w"/>
                                          </p:val>
                                        </p:tav>
                                      </p:tavLst>
                                    </p:anim>
                                    <p:anim calcmode="lin" valueType="num">
                                      <p:cBhvr>
                                        <p:cTn id="224" dur="1000" fill="hold"/>
                                        <p:tgtEl>
                                          <p:spTgt spid="113"/>
                                        </p:tgtEl>
                                        <p:attrNameLst>
                                          <p:attrName>ppt_h</p:attrName>
                                        </p:attrNameLst>
                                      </p:cBhvr>
                                      <p:tavLst>
                                        <p:tav tm="0">
                                          <p:val>
                                            <p:strVal val="#ppt_h"/>
                                          </p:val>
                                        </p:tav>
                                        <p:tav tm="100000">
                                          <p:val>
                                            <p:strVal val="#ppt_h"/>
                                          </p:val>
                                        </p:tav>
                                      </p:tavLst>
                                    </p:anim>
                                  </p:childTnLst>
                                </p:cTn>
                              </p:par>
                              <p:par>
                                <p:cTn id="225" presetID="17" presetClass="entr" presetSubtype="10" fill="hold" nodeType="withEffect">
                                  <p:stCondLst>
                                    <p:cond delay="0"/>
                                  </p:stCondLst>
                                  <p:childTnLst>
                                    <p:set>
                                      <p:cBhvr>
                                        <p:cTn id="226" dur="1" fill="hold">
                                          <p:stCondLst>
                                            <p:cond delay="0"/>
                                          </p:stCondLst>
                                        </p:cTn>
                                        <p:tgtEl>
                                          <p:spTgt spid="115"/>
                                        </p:tgtEl>
                                        <p:attrNameLst>
                                          <p:attrName>style.visibility</p:attrName>
                                        </p:attrNameLst>
                                      </p:cBhvr>
                                      <p:to>
                                        <p:strVal val="visible"/>
                                      </p:to>
                                    </p:set>
                                    <p:anim calcmode="lin" valueType="num">
                                      <p:cBhvr>
                                        <p:cTn id="227" dur="1000" fill="hold"/>
                                        <p:tgtEl>
                                          <p:spTgt spid="115"/>
                                        </p:tgtEl>
                                        <p:attrNameLst>
                                          <p:attrName>ppt_w</p:attrName>
                                        </p:attrNameLst>
                                      </p:cBhvr>
                                      <p:tavLst>
                                        <p:tav tm="0">
                                          <p:val>
                                            <p:fltVal val="0"/>
                                          </p:val>
                                        </p:tav>
                                        <p:tav tm="100000">
                                          <p:val>
                                            <p:strVal val="#ppt_w"/>
                                          </p:val>
                                        </p:tav>
                                      </p:tavLst>
                                    </p:anim>
                                    <p:anim calcmode="lin" valueType="num">
                                      <p:cBhvr>
                                        <p:cTn id="228" dur="1000" fill="hold"/>
                                        <p:tgtEl>
                                          <p:spTgt spid="115"/>
                                        </p:tgtEl>
                                        <p:attrNameLst>
                                          <p:attrName>ppt_h</p:attrName>
                                        </p:attrNameLst>
                                      </p:cBhvr>
                                      <p:tavLst>
                                        <p:tav tm="0">
                                          <p:val>
                                            <p:strVal val="#ppt_h"/>
                                          </p:val>
                                        </p:tav>
                                        <p:tav tm="100000">
                                          <p:val>
                                            <p:strVal val="#ppt_h"/>
                                          </p:val>
                                        </p:tav>
                                      </p:tavLst>
                                    </p:anim>
                                  </p:childTnLst>
                                </p:cTn>
                              </p:par>
                              <p:par>
                                <p:cTn id="229" presetID="17" presetClass="entr" presetSubtype="10" fill="hold" grpId="0" nodeType="withEffect">
                                  <p:stCondLst>
                                    <p:cond delay="0"/>
                                  </p:stCondLst>
                                  <p:childTnLst>
                                    <p:set>
                                      <p:cBhvr>
                                        <p:cTn id="230" dur="1" fill="hold">
                                          <p:stCondLst>
                                            <p:cond delay="0"/>
                                          </p:stCondLst>
                                        </p:cTn>
                                        <p:tgtEl>
                                          <p:spTgt spid="117"/>
                                        </p:tgtEl>
                                        <p:attrNameLst>
                                          <p:attrName>style.visibility</p:attrName>
                                        </p:attrNameLst>
                                      </p:cBhvr>
                                      <p:to>
                                        <p:strVal val="visible"/>
                                      </p:to>
                                    </p:set>
                                    <p:anim calcmode="lin" valueType="num">
                                      <p:cBhvr>
                                        <p:cTn id="231" dur="1000" fill="hold"/>
                                        <p:tgtEl>
                                          <p:spTgt spid="117"/>
                                        </p:tgtEl>
                                        <p:attrNameLst>
                                          <p:attrName>ppt_w</p:attrName>
                                        </p:attrNameLst>
                                      </p:cBhvr>
                                      <p:tavLst>
                                        <p:tav tm="0">
                                          <p:val>
                                            <p:fltVal val="0"/>
                                          </p:val>
                                        </p:tav>
                                        <p:tav tm="100000">
                                          <p:val>
                                            <p:strVal val="#ppt_w"/>
                                          </p:val>
                                        </p:tav>
                                      </p:tavLst>
                                    </p:anim>
                                    <p:anim calcmode="lin" valueType="num">
                                      <p:cBhvr>
                                        <p:cTn id="232" dur="1000" fill="hold"/>
                                        <p:tgtEl>
                                          <p:spTgt spid="117"/>
                                        </p:tgtEl>
                                        <p:attrNameLst>
                                          <p:attrName>ppt_h</p:attrName>
                                        </p:attrNameLst>
                                      </p:cBhvr>
                                      <p:tavLst>
                                        <p:tav tm="0">
                                          <p:val>
                                            <p:strVal val="#ppt_h"/>
                                          </p:val>
                                        </p:tav>
                                        <p:tav tm="100000">
                                          <p:val>
                                            <p:strVal val="#ppt_h"/>
                                          </p:val>
                                        </p:tav>
                                      </p:tavLst>
                                    </p:anim>
                                  </p:childTnLst>
                                </p:cTn>
                              </p:par>
                              <p:par>
                                <p:cTn id="233" presetID="17" presetClass="entr" presetSubtype="10" fill="hold" nodeType="withEffect">
                                  <p:stCondLst>
                                    <p:cond delay="0"/>
                                  </p:stCondLst>
                                  <p:childTnLst>
                                    <p:set>
                                      <p:cBhvr>
                                        <p:cTn id="234" dur="1" fill="hold">
                                          <p:stCondLst>
                                            <p:cond delay="0"/>
                                          </p:stCondLst>
                                        </p:cTn>
                                        <p:tgtEl>
                                          <p:spTgt spid="122"/>
                                        </p:tgtEl>
                                        <p:attrNameLst>
                                          <p:attrName>style.visibility</p:attrName>
                                        </p:attrNameLst>
                                      </p:cBhvr>
                                      <p:to>
                                        <p:strVal val="visible"/>
                                      </p:to>
                                    </p:set>
                                    <p:anim calcmode="lin" valueType="num">
                                      <p:cBhvr>
                                        <p:cTn id="235" dur="1000" fill="hold"/>
                                        <p:tgtEl>
                                          <p:spTgt spid="122"/>
                                        </p:tgtEl>
                                        <p:attrNameLst>
                                          <p:attrName>ppt_w</p:attrName>
                                        </p:attrNameLst>
                                      </p:cBhvr>
                                      <p:tavLst>
                                        <p:tav tm="0">
                                          <p:val>
                                            <p:fltVal val="0"/>
                                          </p:val>
                                        </p:tav>
                                        <p:tav tm="100000">
                                          <p:val>
                                            <p:strVal val="#ppt_w"/>
                                          </p:val>
                                        </p:tav>
                                      </p:tavLst>
                                    </p:anim>
                                    <p:anim calcmode="lin" valueType="num">
                                      <p:cBhvr>
                                        <p:cTn id="236" dur="1000" fill="hold"/>
                                        <p:tgtEl>
                                          <p:spTgt spid="122"/>
                                        </p:tgtEl>
                                        <p:attrNameLst>
                                          <p:attrName>ppt_h</p:attrName>
                                        </p:attrNameLst>
                                      </p:cBhvr>
                                      <p:tavLst>
                                        <p:tav tm="0">
                                          <p:val>
                                            <p:strVal val="#ppt_h"/>
                                          </p:val>
                                        </p:tav>
                                        <p:tav tm="100000">
                                          <p:val>
                                            <p:strVal val="#ppt_h"/>
                                          </p:val>
                                        </p:tav>
                                      </p:tavLst>
                                    </p:anim>
                                  </p:childTnLst>
                                </p:cTn>
                              </p:par>
                              <p:par>
                                <p:cTn id="237" presetID="17" presetClass="entr" presetSubtype="10" fill="hold" grpId="0" nodeType="withEffect">
                                  <p:stCondLst>
                                    <p:cond delay="0"/>
                                  </p:stCondLst>
                                  <p:childTnLst>
                                    <p:set>
                                      <p:cBhvr>
                                        <p:cTn id="238" dur="1" fill="hold">
                                          <p:stCondLst>
                                            <p:cond delay="0"/>
                                          </p:stCondLst>
                                        </p:cTn>
                                        <p:tgtEl>
                                          <p:spTgt spid="124"/>
                                        </p:tgtEl>
                                        <p:attrNameLst>
                                          <p:attrName>style.visibility</p:attrName>
                                        </p:attrNameLst>
                                      </p:cBhvr>
                                      <p:to>
                                        <p:strVal val="visible"/>
                                      </p:to>
                                    </p:set>
                                    <p:anim calcmode="lin" valueType="num">
                                      <p:cBhvr>
                                        <p:cTn id="239" dur="1000" fill="hold"/>
                                        <p:tgtEl>
                                          <p:spTgt spid="124"/>
                                        </p:tgtEl>
                                        <p:attrNameLst>
                                          <p:attrName>ppt_w</p:attrName>
                                        </p:attrNameLst>
                                      </p:cBhvr>
                                      <p:tavLst>
                                        <p:tav tm="0">
                                          <p:val>
                                            <p:fltVal val="0"/>
                                          </p:val>
                                        </p:tav>
                                        <p:tav tm="100000">
                                          <p:val>
                                            <p:strVal val="#ppt_w"/>
                                          </p:val>
                                        </p:tav>
                                      </p:tavLst>
                                    </p:anim>
                                    <p:anim calcmode="lin" valueType="num">
                                      <p:cBhvr>
                                        <p:cTn id="240" dur="1000" fill="hold"/>
                                        <p:tgtEl>
                                          <p:spTgt spid="124"/>
                                        </p:tgtEl>
                                        <p:attrNameLst>
                                          <p:attrName>ppt_h</p:attrName>
                                        </p:attrNameLst>
                                      </p:cBhvr>
                                      <p:tavLst>
                                        <p:tav tm="0">
                                          <p:val>
                                            <p:strVal val="#ppt_h"/>
                                          </p:val>
                                        </p:tav>
                                        <p:tav tm="100000">
                                          <p:val>
                                            <p:strVal val="#ppt_h"/>
                                          </p:val>
                                        </p:tav>
                                      </p:tavLst>
                                    </p:anim>
                                  </p:childTnLst>
                                </p:cTn>
                              </p:par>
                              <p:par>
                                <p:cTn id="241" presetID="17" presetClass="entr" presetSubtype="10" fill="hold" nodeType="withEffect">
                                  <p:stCondLst>
                                    <p:cond delay="0"/>
                                  </p:stCondLst>
                                  <p:childTnLst>
                                    <p:set>
                                      <p:cBhvr>
                                        <p:cTn id="242" dur="1" fill="hold">
                                          <p:stCondLst>
                                            <p:cond delay="0"/>
                                          </p:stCondLst>
                                        </p:cTn>
                                        <p:tgtEl>
                                          <p:spTgt spid="126"/>
                                        </p:tgtEl>
                                        <p:attrNameLst>
                                          <p:attrName>style.visibility</p:attrName>
                                        </p:attrNameLst>
                                      </p:cBhvr>
                                      <p:to>
                                        <p:strVal val="visible"/>
                                      </p:to>
                                    </p:set>
                                    <p:anim calcmode="lin" valueType="num">
                                      <p:cBhvr>
                                        <p:cTn id="243" dur="1000" fill="hold"/>
                                        <p:tgtEl>
                                          <p:spTgt spid="126"/>
                                        </p:tgtEl>
                                        <p:attrNameLst>
                                          <p:attrName>ppt_w</p:attrName>
                                        </p:attrNameLst>
                                      </p:cBhvr>
                                      <p:tavLst>
                                        <p:tav tm="0">
                                          <p:val>
                                            <p:fltVal val="0"/>
                                          </p:val>
                                        </p:tav>
                                        <p:tav tm="100000">
                                          <p:val>
                                            <p:strVal val="#ppt_w"/>
                                          </p:val>
                                        </p:tav>
                                      </p:tavLst>
                                    </p:anim>
                                    <p:anim calcmode="lin" valueType="num">
                                      <p:cBhvr>
                                        <p:cTn id="244" dur="1000" fill="hold"/>
                                        <p:tgtEl>
                                          <p:spTgt spid="126"/>
                                        </p:tgtEl>
                                        <p:attrNameLst>
                                          <p:attrName>ppt_h</p:attrName>
                                        </p:attrNameLst>
                                      </p:cBhvr>
                                      <p:tavLst>
                                        <p:tav tm="0">
                                          <p:val>
                                            <p:strVal val="#ppt_h"/>
                                          </p:val>
                                        </p:tav>
                                        <p:tav tm="100000">
                                          <p:val>
                                            <p:strVal val="#ppt_h"/>
                                          </p:val>
                                        </p:tav>
                                      </p:tavLst>
                                    </p:anim>
                                  </p:childTnLst>
                                </p:cTn>
                              </p:par>
                              <p:par>
                                <p:cTn id="245" presetID="17" presetClass="entr" presetSubtype="10"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1000" fill="hold"/>
                                        <p:tgtEl>
                                          <p:spTgt spid="130"/>
                                        </p:tgtEl>
                                        <p:attrNameLst>
                                          <p:attrName>ppt_w</p:attrName>
                                        </p:attrNameLst>
                                      </p:cBhvr>
                                      <p:tavLst>
                                        <p:tav tm="0">
                                          <p:val>
                                            <p:fltVal val="0"/>
                                          </p:val>
                                        </p:tav>
                                        <p:tav tm="100000">
                                          <p:val>
                                            <p:strVal val="#ppt_w"/>
                                          </p:val>
                                        </p:tav>
                                      </p:tavLst>
                                    </p:anim>
                                    <p:anim calcmode="lin" valueType="num">
                                      <p:cBhvr>
                                        <p:cTn id="248" dur="1000" fill="hold"/>
                                        <p:tgtEl>
                                          <p:spTgt spid="130"/>
                                        </p:tgtEl>
                                        <p:attrNameLst>
                                          <p:attrName>ppt_h</p:attrName>
                                        </p:attrNameLst>
                                      </p:cBhvr>
                                      <p:tavLst>
                                        <p:tav tm="0">
                                          <p:val>
                                            <p:strVal val="#ppt_h"/>
                                          </p:val>
                                        </p:tav>
                                        <p:tav tm="100000">
                                          <p:val>
                                            <p:strVal val="#ppt_h"/>
                                          </p:val>
                                        </p:tav>
                                      </p:tavLst>
                                    </p:anim>
                                  </p:childTnLst>
                                </p:cTn>
                              </p:par>
                              <p:par>
                                <p:cTn id="249" presetID="17" presetClass="entr" presetSubtype="10" fill="hold" nodeType="withEffect">
                                  <p:stCondLst>
                                    <p:cond delay="0"/>
                                  </p:stCondLst>
                                  <p:childTnLst>
                                    <p:set>
                                      <p:cBhvr>
                                        <p:cTn id="250" dur="1" fill="hold">
                                          <p:stCondLst>
                                            <p:cond delay="0"/>
                                          </p:stCondLst>
                                        </p:cTn>
                                        <p:tgtEl>
                                          <p:spTgt spid="132"/>
                                        </p:tgtEl>
                                        <p:attrNameLst>
                                          <p:attrName>style.visibility</p:attrName>
                                        </p:attrNameLst>
                                      </p:cBhvr>
                                      <p:to>
                                        <p:strVal val="visible"/>
                                      </p:to>
                                    </p:set>
                                    <p:anim calcmode="lin" valueType="num">
                                      <p:cBhvr>
                                        <p:cTn id="251" dur="1000" fill="hold"/>
                                        <p:tgtEl>
                                          <p:spTgt spid="132"/>
                                        </p:tgtEl>
                                        <p:attrNameLst>
                                          <p:attrName>ppt_w</p:attrName>
                                        </p:attrNameLst>
                                      </p:cBhvr>
                                      <p:tavLst>
                                        <p:tav tm="0">
                                          <p:val>
                                            <p:fltVal val="0"/>
                                          </p:val>
                                        </p:tav>
                                        <p:tav tm="100000">
                                          <p:val>
                                            <p:strVal val="#ppt_w"/>
                                          </p:val>
                                        </p:tav>
                                      </p:tavLst>
                                    </p:anim>
                                    <p:anim calcmode="lin" valueType="num">
                                      <p:cBhvr>
                                        <p:cTn id="252" dur="1000" fill="hold"/>
                                        <p:tgtEl>
                                          <p:spTgt spid="132"/>
                                        </p:tgtEl>
                                        <p:attrNameLst>
                                          <p:attrName>ppt_h</p:attrName>
                                        </p:attrNameLst>
                                      </p:cBhvr>
                                      <p:tavLst>
                                        <p:tav tm="0">
                                          <p:val>
                                            <p:strVal val="#ppt_h"/>
                                          </p:val>
                                        </p:tav>
                                        <p:tav tm="100000">
                                          <p:val>
                                            <p:strVal val="#ppt_h"/>
                                          </p:val>
                                        </p:tav>
                                      </p:tavLst>
                                    </p:anim>
                                  </p:childTnLst>
                                </p:cTn>
                              </p:par>
                              <p:par>
                                <p:cTn id="253" presetID="17" presetClass="entr" presetSubtype="10" fill="hold" nodeType="withEffect">
                                  <p:stCondLst>
                                    <p:cond delay="0"/>
                                  </p:stCondLst>
                                  <p:childTnLst>
                                    <p:set>
                                      <p:cBhvr>
                                        <p:cTn id="254" dur="1" fill="hold">
                                          <p:stCondLst>
                                            <p:cond delay="0"/>
                                          </p:stCondLst>
                                        </p:cTn>
                                        <p:tgtEl>
                                          <p:spTgt spid="133"/>
                                        </p:tgtEl>
                                        <p:attrNameLst>
                                          <p:attrName>style.visibility</p:attrName>
                                        </p:attrNameLst>
                                      </p:cBhvr>
                                      <p:to>
                                        <p:strVal val="visible"/>
                                      </p:to>
                                    </p:set>
                                    <p:anim calcmode="lin" valueType="num">
                                      <p:cBhvr>
                                        <p:cTn id="255" dur="1000" fill="hold"/>
                                        <p:tgtEl>
                                          <p:spTgt spid="133"/>
                                        </p:tgtEl>
                                        <p:attrNameLst>
                                          <p:attrName>ppt_w</p:attrName>
                                        </p:attrNameLst>
                                      </p:cBhvr>
                                      <p:tavLst>
                                        <p:tav tm="0">
                                          <p:val>
                                            <p:fltVal val="0"/>
                                          </p:val>
                                        </p:tav>
                                        <p:tav tm="100000">
                                          <p:val>
                                            <p:strVal val="#ppt_w"/>
                                          </p:val>
                                        </p:tav>
                                      </p:tavLst>
                                    </p:anim>
                                    <p:anim calcmode="lin" valueType="num">
                                      <p:cBhvr>
                                        <p:cTn id="256" dur="1000" fill="hold"/>
                                        <p:tgtEl>
                                          <p:spTgt spid="133"/>
                                        </p:tgtEl>
                                        <p:attrNameLst>
                                          <p:attrName>ppt_h</p:attrName>
                                        </p:attrNameLst>
                                      </p:cBhvr>
                                      <p:tavLst>
                                        <p:tav tm="0">
                                          <p:val>
                                            <p:strVal val="#ppt_h"/>
                                          </p:val>
                                        </p:tav>
                                        <p:tav tm="100000">
                                          <p:val>
                                            <p:strVal val="#ppt_h"/>
                                          </p:val>
                                        </p:tav>
                                      </p:tavLst>
                                    </p:anim>
                                  </p:childTnLst>
                                </p:cTn>
                              </p:par>
                              <p:par>
                                <p:cTn id="257" presetID="17" presetClass="entr" presetSubtype="10" fill="hold" nodeType="withEffect">
                                  <p:stCondLst>
                                    <p:cond delay="0"/>
                                  </p:stCondLst>
                                  <p:childTnLst>
                                    <p:set>
                                      <p:cBhvr>
                                        <p:cTn id="258" dur="1" fill="hold">
                                          <p:stCondLst>
                                            <p:cond delay="0"/>
                                          </p:stCondLst>
                                        </p:cTn>
                                        <p:tgtEl>
                                          <p:spTgt spid="134"/>
                                        </p:tgtEl>
                                        <p:attrNameLst>
                                          <p:attrName>style.visibility</p:attrName>
                                        </p:attrNameLst>
                                      </p:cBhvr>
                                      <p:to>
                                        <p:strVal val="visible"/>
                                      </p:to>
                                    </p:set>
                                    <p:anim calcmode="lin" valueType="num">
                                      <p:cBhvr>
                                        <p:cTn id="259" dur="1000" fill="hold"/>
                                        <p:tgtEl>
                                          <p:spTgt spid="134"/>
                                        </p:tgtEl>
                                        <p:attrNameLst>
                                          <p:attrName>ppt_w</p:attrName>
                                        </p:attrNameLst>
                                      </p:cBhvr>
                                      <p:tavLst>
                                        <p:tav tm="0">
                                          <p:val>
                                            <p:fltVal val="0"/>
                                          </p:val>
                                        </p:tav>
                                        <p:tav tm="100000">
                                          <p:val>
                                            <p:strVal val="#ppt_w"/>
                                          </p:val>
                                        </p:tav>
                                      </p:tavLst>
                                    </p:anim>
                                    <p:anim calcmode="lin" valueType="num">
                                      <p:cBhvr>
                                        <p:cTn id="260" dur="1000" fill="hold"/>
                                        <p:tgtEl>
                                          <p:spTgt spid="134"/>
                                        </p:tgtEl>
                                        <p:attrNameLst>
                                          <p:attrName>ppt_h</p:attrName>
                                        </p:attrNameLst>
                                      </p:cBhvr>
                                      <p:tavLst>
                                        <p:tav tm="0">
                                          <p:val>
                                            <p:strVal val="#ppt_h"/>
                                          </p:val>
                                        </p:tav>
                                        <p:tav tm="100000">
                                          <p:val>
                                            <p:strVal val="#ppt_h"/>
                                          </p:val>
                                        </p:tav>
                                      </p:tavLst>
                                    </p:anim>
                                  </p:childTnLst>
                                </p:cTn>
                              </p:par>
                              <p:par>
                                <p:cTn id="261" presetID="17" presetClass="entr" presetSubtype="10" fill="hold" nodeType="withEffect">
                                  <p:stCondLst>
                                    <p:cond delay="0"/>
                                  </p:stCondLst>
                                  <p:childTnLst>
                                    <p:set>
                                      <p:cBhvr>
                                        <p:cTn id="262" dur="1" fill="hold">
                                          <p:stCondLst>
                                            <p:cond delay="0"/>
                                          </p:stCondLst>
                                        </p:cTn>
                                        <p:tgtEl>
                                          <p:spTgt spid="135"/>
                                        </p:tgtEl>
                                        <p:attrNameLst>
                                          <p:attrName>style.visibility</p:attrName>
                                        </p:attrNameLst>
                                      </p:cBhvr>
                                      <p:to>
                                        <p:strVal val="visible"/>
                                      </p:to>
                                    </p:set>
                                    <p:anim calcmode="lin" valueType="num">
                                      <p:cBhvr>
                                        <p:cTn id="263" dur="1000" fill="hold"/>
                                        <p:tgtEl>
                                          <p:spTgt spid="135"/>
                                        </p:tgtEl>
                                        <p:attrNameLst>
                                          <p:attrName>ppt_w</p:attrName>
                                        </p:attrNameLst>
                                      </p:cBhvr>
                                      <p:tavLst>
                                        <p:tav tm="0">
                                          <p:val>
                                            <p:fltVal val="0"/>
                                          </p:val>
                                        </p:tav>
                                        <p:tav tm="100000">
                                          <p:val>
                                            <p:strVal val="#ppt_w"/>
                                          </p:val>
                                        </p:tav>
                                      </p:tavLst>
                                    </p:anim>
                                    <p:anim calcmode="lin" valueType="num">
                                      <p:cBhvr>
                                        <p:cTn id="264" dur="1000" fill="hold"/>
                                        <p:tgtEl>
                                          <p:spTgt spid="135"/>
                                        </p:tgtEl>
                                        <p:attrNameLst>
                                          <p:attrName>ppt_h</p:attrName>
                                        </p:attrNameLst>
                                      </p:cBhvr>
                                      <p:tavLst>
                                        <p:tav tm="0">
                                          <p:val>
                                            <p:strVal val="#ppt_h"/>
                                          </p:val>
                                        </p:tav>
                                        <p:tav tm="100000">
                                          <p:val>
                                            <p:strVal val="#ppt_h"/>
                                          </p:val>
                                        </p:tav>
                                      </p:tavLst>
                                    </p:anim>
                                  </p:childTnLst>
                                </p:cTn>
                              </p:par>
                              <p:par>
                                <p:cTn id="265" presetID="17" presetClass="entr" presetSubtype="10" fill="hold" grpId="0" nodeType="withEffect">
                                  <p:stCondLst>
                                    <p:cond delay="0"/>
                                  </p:stCondLst>
                                  <p:childTnLst>
                                    <p:set>
                                      <p:cBhvr>
                                        <p:cTn id="266" dur="1" fill="hold">
                                          <p:stCondLst>
                                            <p:cond delay="0"/>
                                          </p:stCondLst>
                                        </p:cTn>
                                        <p:tgtEl>
                                          <p:spTgt spid="136"/>
                                        </p:tgtEl>
                                        <p:attrNameLst>
                                          <p:attrName>style.visibility</p:attrName>
                                        </p:attrNameLst>
                                      </p:cBhvr>
                                      <p:to>
                                        <p:strVal val="visible"/>
                                      </p:to>
                                    </p:set>
                                    <p:anim calcmode="lin" valueType="num">
                                      <p:cBhvr>
                                        <p:cTn id="267" dur="1000" fill="hold"/>
                                        <p:tgtEl>
                                          <p:spTgt spid="136"/>
                                        </p:tgtEl>
                                        <p:attrNameLst>
                                          <p:attrName>ppt_w</p:attrName>
                                        </p:attrNameLst>
                                      </p:cBhvr>
                                      <p:tavLst>
                                        <p:tav tm="0">
                                          <p:val>
                                            <p:fltVal val="0"/>
                                          </p:val>
                                        </p:tav>
                                        <p:tav tm="100000">
                                          <p:val>
                                            <p:strVal val="#ppt_w"/>
                                          </p:val>
                                        </p:tav>
                                      </p:tavLst>
                                    </p:anim>
                                    <p:anim calcmode="lin" valueType="num">
                                      <p:cBhvr>
                                        <p:cTn id="268" dur="1000" fill="hold"/>
                                        <p:tgtEl>
                                          <p:spTgt spid="136"/>
                                        </p:tgtEl>
                                        <p:attrNameLst>
                                          <p:attrName>ppt_h</p:attrName>
                                        </p:attrNameLst>
                                      </p:cBhvr>
                                      <p:tavLst>
                                        <p:tav tm="0">
                                          <p:val>
                                            <p:strVal val="#ppt_h"/>
                                          </p:val>
                                        </p:tav>
                                        <p:tav tm="100000">
                                          <p:val>
                                            <p:strVal val="#ppt_h"/>
                                          </p:val>
                                        </p:tav>
                                      </p:tavLst>
                                    </p:anim>
                                  </p:childTnLst>
                                </p:cTn>
                              </p:par>
                              <p:par>
                                <p:cTn id="269" presetID="17" presetClass="entr" presetSubtype="10" fill="hold" grpId="0" nodeType="withEffect">
                                  <p:stCondLst>
                                    <p:cond delay="0"/>
                                  </p:stCondLst>
                                  <p:childTnLst>
                                    <p:set>
                                      <p:cBhvr>
                                        <p:cTn id="270" dur="1" fill="hold">
                                          <p:stCondLst>
                                            <p:cond delay="0"/>
                                          </p:stCondLst>
                                        </p:cTn>
                                        <p:tgtEl>
                                          <p:spTgt spid="137"/>
                                        </p:tgtEl>
                                        <p:attrNameLst>
                                          <p:attrName>style.visibility</p:attrName>
                                        </p:attrNameLst>
                                      </p:cBhvr>
                                      <p:to>
                                        <p:strVal val="visible"/>
                                      </p:to>
                                    </p:set>
                                    <p:anim calcmode="lin" valueType="num">
                                      <p:cBhvr>
                                        <p:cTn id="271" dur="1000" fill="hold"/>
                                        <p:tgtEl>
                                          <p:spTgt spid="137"/>
                                        </p:tgtEl>
                                        <p:attrNameLst>
                                          <p:attrName>ppt_w</p:attrName>
                                        </p:attrNameLst>
                                      </p:cBhvr>
                                      <p:tavLst>
                                        <p:tav tm="0">
                                          <p:val>
                                            <p:fltVal val="0"/>
                                          </p:val>
                                        </p:tav>
                                        <p:tav tm="100000">
                                          <p:val>
                                            <p:strVal val="#ppt_w"/>
                                          </p:val>
                                        </p:tav>
                                      </p:tavLst>
                                    </p:anim>
                                    <p:anim calcmode="lin" valueType="num">
                                      <p:cBhvr>
                                        <p:cTn id="272" dur="1000" fill="hold"/>
                                        <p:tgtEl>
                                          <p:spTgt spid="137"/>
                                        </p:tgtEl>
                                        <p:attrNameLst>
                                          <p:attrName>ppt_h</p:attrName>
                                        </p:attrNameLst>
                                      </p:cBhvr>
                                      <p:tavLst>
                                        <p:tav tm="0">
                                          <p:val>
                                            <p:strVal val="#ppt_h"/>
                                          </p:val>
                                        </p:tav>
                                        <p:tav tm="100000">
                                          <p:val>
                                            <p:strVal val="#ppt_h"/>
                                          </p:val>
                                        </p:tav>
                                      </p:tavLst>
                                    </p:anim>
                                  </p:childTnLst>
                                </p:cTn>
                              </p:par>
                              <p:par>
                                <p:cTn id="273" presetID="17" presetClass="entr" presetSubtype="10" fill="hold" nodeType="withEffect">
                                  <p:stCondLst>
                                    <p:cond delay="0"/>
                                  </p:stCondLst>
                                  <p:childTnLst>
                                    <p:set>
                                      <p:cBhvr>
                                        <p:cTn id="274" dur="1" fill="hold">
                                          <p:stCondLst>
                                            <p:cond delay="0"/>
                                          </p:stCondLst>
                                        </p:cTn>
                                        <p:tgtEl>
                                          <p:spTgt spid="142"/>
                                        </p:tgtEl>
                                        <p:attrNameLst>
                                          <p:attrName>style.visibility</p:attrName>
                                        </p:attrNameLst>
                                      </p:cBhvr>
                                      <p:to>
                                        <p:strVal val="visible"/>
                                      </p:to>
                                    </p:set>
                                    <p:anim calcmode="lin" valueType="num">
                                      <p:cBhvr>
                                        <p:cTn id="275" dur="1000" fill="hold"/>
                                        <p:tgtEl>
                                          <p:spTgt spid="142"/>
                                        </p:tgtEl>
                                        <p:attrNameLst>
                                          <p:attrName>ppt_w</p:attrName>
                                        </p:attrNameLst>
                                      </p:cBhvr>
                                      <p:tavLst>
                                        <p:tav tm="0">
                                          <p:val>
                                            <p:fltVal val="0"/>
                                          </p:val>
                                        </p:tav>
                                        <p:tav tm="100000">
                                          <p:val>
                                            <p:strVal val="#ppt_w"/>
                                          </p:val>
                                        </p:tav>
                                      </p:tavLst>
                                    </p:anim>
                                    <p:anim calcmode="lin" valueType="num">
                                      <p:cBhvr>
                                        <p:cTn id="276" dur="1000" fill="hold"/>
                                        <p:tgtEl>
                                          <p:spTgt spid="142"/>
                                        </p:tgtEl>
                                        <p:attrNameLst>
                                          <p:attrName>ppt_h</p:attrName>
                                        </p:attrNameLst>
                                      </p:cBhvr>
                                      <p:tavLst>
                                        <p:tav tm="0">
                                          <p:val>
                                            <p:strVal val="#ppt_h"/>
                                          </p:val>
                                        </p:tav>
                                        <p:tav tm="100000">
                                          <p:val>
                                            <p:strVal val="#ppt_h"/>
                                          </p:val>
                                        </p:tav>
                                      </p:tavLst>
                                    </p:anim>
                                  </p:childTnLst>
                                </p:cTn>
                              </p:par>
                              <p:par>
                                <p:cTn id="277" presetID="17" presetClass="entr" presetSubtype="10" fill="hold" nodeType="withEffect">
                                  <p:stCondLst>
                                    <p:cond delay="0"/>
                                  </p:stCondLst>
                                  <p:childTnLst>
                                    <p:set>
                                      <p:cBhvr>
                                        <p:cTn id="278" dur="1" fill="hold">
                                          <p:stCondLst>
                                            <p:cond delay="0"/>
                                          </p:stCondLst>
                                        </p:cTn>
                                        <p:tgtEl>
                                          <p:spTgt spid="144"/>
                                        </p:tgtEl>
                                        <p:attrNameLst>
                                          <p:attrName>style.visibility</p:attrName>
                                        </p:attrNameLst>
                                      </p:cBhvr>
                                      <p:to>
                                        <p:strVal val="visible"/>
                                      </p:to>
                                    </p:set>
                                    <p:anim calcmode="lin" valueType="num">
                                      <p:cBhvr>
                                        <p:cTn id="279" dur="1000" fill="hold"/>
                                        <p:tgtEl>
                                          <p:spTgt spid="144"/>
                                        </p:tgtEl>
                                        <p:attrNameLst>
                                          <p:attrName>ppt_w</p:attrName>
                                        </p:attrNameLst>
                                      </p:cBhvr>
                                      <p:tavLst>
                                        <p:tav tm="0">
                                          <p:val>
                                            <p:fltVal val="0"/>
                                          </p:val>
                                        </p:tav>
                                        <p:tav tm="100000">
                                          <p:val>
                                            <p:strVal val="#ppt_w"/>
                                          </p:val>
                                        </p:tav>
                                      </p:tavLst>
                                    </p:anim>
                                    <p:anim calcmode="lin" valueType="num">
                                      <p:cBhvr>
                                        <p:cTn id="280" dur="1000" fill="hold"/>
                                        <p:tgtEl>
                                          <p:spTgt spid="144"/>
                                        </p:tgtEl>
                                        <p:attrNameLst>
                                          <p:attrName>ppt_h</p:attrName>
                                        </p:attrNameLst>
                                      </p:cBhvr>
                                      <p:tavLst>
                                        <p:tav tm="0">
                                          <p:val>
                                            <p:strVal val="#ppt_h"/>
                                          </p:val>
                                        </p:tav>
                                        <p:tav tm="100000">
                                          <p:val>
                                            <p:strVal val="#ppt_h"/>
                                          </p:val>
                                        </p:tav>
                                      </p:tavLst>
                                    </p:anim>
                                  </p:childTnLst>
                                </p:cTn>
                              </p:par>
                              <p:par>
                                <p:cTn id="281" presetID="17" presetClass="entr" presetSubtype="10" fill="hold" nodeType="withEffect">
                                  <p:stCondLst>
                                    <p:cond delay="0"/>
                                  </p:stCondLst>
                                  <p:childTnLst>
                                    <p:set>
                                      <p:cBhvr>
                                        <p:cTn id="282" dur="1" fill="hold">
                                          <p:stCondLst>
                                            <p:cond delay="0"/>
                                          </p:stCondLst>
                                        </p:cTn>
                                        <p:tgtEl>
                                          <p:spTgt spid="145"/>
                                        </p:tgtEl>
                                        <p:attrNameLst>
                                          <p:attrName>style.visibility</p:attrName>
                                        </p:attrNameLst>
                                      </p:cBhvr>
                                      <p:to>
                                        <p:strVal val="visible"/>
                                      </p:to>
                                    </p:set>
                                    <p:anim calcmode="lin" valueType="num">
                                      <p:cBhvr>
                                        <p:cTn id="283" dur="1000" fill="hold"/>
                                        <p:tgtEl>
                                          <p:spTgt spid="145"/>
                                        </p:tgtEl>
                                        <p:attrNameLst>
                                          <p:attrName>ppt_w</p:attrName>
                                        </p:attrNameLst>
                                      </p:cBhvr>
                                      <p:tavLst>
                                        <p:tav tm="0">
                                          <p:val>
                                            <p:fltVal val="0"/>
                                          </p:val>
                                        </p:tav>
                                        <p:tav tm="100000">
                                          <p:val>
                                            <p:strVal val="#ppt_w"/>
                                          </p:val>
                                        </p:tav>
                                      </p:tavLst>
                                    </p:anim>
                                    <p:anim calcmode="lin" valueType="num">
                                      <p:cBhvr>
                                        <p:cTn id="284" dur="1000" fill="hold"/>
                                        <p:tgtEl>
                                          <p:spTgt spid="145"/>
                                        </p:tgtEl>
                                        <p:attrNameLst>
                                          <p:attrName>ppt_h</p:attrName>
                                        </p:attrNameLst>
                                      </p:cBhvr>
                                      <p:tavLst>
                                        <p:tav tm="0">
                                          <p:val>
                                            <p:strVal val="#ppt_h"/>
                                          </p:val>
                                        </p:tav>
                                        <p:tav tm="100000">
                                          <p:val>
                                            <p:strVal val="#ppt_h"/>
                                          </p:val>
                                        </p:tav>
                                      </p:tavLst>
                                    </p:anim>
                                  </p:childTnLst>
                                </p:cTn>
                              </p:par>
                              <p:par>
                                <p:cTn id="285" presetID="17" presetClass="entr" presetSubtype="10" fill="hold" nodeType="withEffect">
                                  <p:stCondLst>
                                    <p:cond delay="0"/>
                                  </p:stCondLst>
                                  <p:childTnLst>
                                    <p:set>
                                      <p:cBhvr>
                                        <p:cTn id="286" dur="1" fill="hold">
                                          <p:stCondLst>
                                            <p:cond delay="0"/>
                                          </p:stCondLst>
                                        </p:cTn>
                                        <p:tgtEl>
                                          <p:spTgt spid="147"/>
                                        </p:tgtEl>
                                        <p:attrNameLst>
                                          <p:attrName>style.visibility</p:attrName>
                                        </p:attrNameLst>
                                      </p:cBhvr>
                                      <p:to>
                                        <p:strVal val="visible"/>
                                      </p:to>
                                    </p:set>
                                    <p:anim calcmode="lin" valueType="num">
                                      <p:cBhvr>
                                        <p:cTn id="287" dur="1000" fill="hold"/>
                                        <p:tgtEl>
                                          <p:spTgt spid="147"/>
                                        </p:tgtEl>
                                        <p:attrNameLst>
                                          <p:attrName>ppt_w</p:attrName>
                                        </p:attrNameLst>
                                      </p:cBhvr>
                                      <p:tavLst>
                                        <p:tav tm="0">
                                          <p:val>
                                            <p:fltVal val="0"/>
                                          </p:val>
                                        </p:tav>
                                        <p:tav tm="100000">
                                          <p:val>
                                            <p:strVal val="#ppt_w"/>
                                          </p:val>
                                        </p:tav>
                                      </p:tavLst>
                                    </p:anim>
                                    <p:anim calcmode="lin" valueType="num">
                                      <p:cBhvr>
                                        <p:cTn id="288" dur="1000" fill="hold"/>
                                        <p:tgtEl>
                                          <p:spTgt spid="147"/>
                                        </p:tgtEl>
                                        <p:attrNameLst>
                                          <p:attrName>ppt_h</p:attrName>
                                        </p:attrNameLst>
                                      </p:cBhvr>
                                      <p:tavLst>
                                        <p:tav tm="0">
                                          <p:val>
                                            <p:strVal val="#ppt_h"/>
                                          </p:val>
                                        </p:tav>
                                        <p:tav tm="100000">
                                          <p:val>
                                            <p:strVal val="#ppt_h"/>
                                          </p:val>
                                        </p:tav>
                                      </p:tavLst>
                                    </p:anim>
                                  </p:childTnLst>
                                </p:cTn>
                              </p:par>
                              <p:par>
                                <p:cTn id="289" presetID="17" presetClass="entr" presetSubtype="10" fill="hold" grpId="0" nodeType="withEffect">
                                  <p:stCondLst>
                                    <p:cond delay="0"/>
                                  </p:stCondLst>
                                  <p:childTnLst>
                                    <p:set>
                                      <p:cBhvr>
                                        <p:cTn id="290" dur="1" fill="hold">
                                          <p:stCondLst>
                                            <p:cond delay="0"/>
                                          </p:stCondLst>
                                        </p:cTn>
                                        <p:tgtEl>
                                          <p:spTgt spid="3"/>
                                        </p:tgtEl>
                                        <p:attrNameLst>
                                          <p:attrName>style.visibility</p:attrName>
                                        </p:attrNameLst>
                                      </p:cBhvr>
                                      <p:to>
                                        <p:strVal val="visible"/>
                                      </p:to>
                                    </p:set>
                                    <p:anim calcmode="lin" valueType="num">
                                      <p:cBhvr>
                                        <p:cTn id="291" dur="1000" fill="hold"/>
                                        <p:tgtEl>
                                          <p:spTgt spid="3"/>
                                        </p:tgtEl>
                                        <p:attrNameLst>
                                          <p:attrName>ppt_w</p:attrName>
                                        </p:attrNameLst>
                                      </p:cBhvr>
                                      <p:tavLst>
                                        <p:tav tm="0">
                                          <p:val>
                                            <p:fltVal val="0"/>
                                          </p:val>
                                        </p:tav>
                                        <p:tav tm="100000">
                                          <p:val>
                                            <p:strVal val="#ppt_w"/>
                                          </p:val>
                                        </p:tav>
                                      </p:tavLst>
                                    </p:anim>
                                    <p:anim calcmode="lin" valueType="num">
                                      <p:cBhvr>
                                        <p:cTn id="292" dur="1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7" grpId="0" animBg="1"/>
      <p:bldP spid="18" grpId="0"/>
      <p:bldP spid="19" grpId="0"/>
      <p:bldP spid="20" grpId="0"/>
      <p:bldP spid="21" grpId="0"/>
      <p:bldP spid="22" grpId="0"/>
      <p:bldP spid="23" grpId="0" animBg="1"/>
      <p:bldP spid="24" grpId="0"/>
      <p:bldP spid="31" grpId="0" animBg="1"/>
      <p:bldP spid="33" grpId="0" animBg="1"/>
      <p:bldP spid="34" grpId="0"/>
      <p:bldP spid="35" grpId="0"/>
      <p:bldP spid="37" grpId="0" animBg="1"/>
      <p:bldP spid="38" grpId="0"/>
      <p:bldP spid="41" grpId="0"/>
      <p:bldP spid="45" grpId="0" animBg="1"/>
      <p:bldP spid="46" grpId="0"/>
      <p:bldP spid="47" grpId="0"/>
      <p:bldP spid="51" grpId="0" animBg="1"/>
      <p:bldP spid="52" grpId="0"/>
      <p:bldP spid="53" grpId="0"/>
      <p:bldP spid="69" grpId="0"/>
      <p:bldP spid="73" grpId="0" animBg="1"/>
      <p:bldP spid="76" grpId="0" animBg="1"/>
      <p:bldP spid="78" grpId="0"/>
      <p:bldP spid="92" grpId="0" animBg="1"/>
      <p:bldP spid="93" grpId="0"/>
      <p:bldP spid="94" grpId="0"/>
      <p:bldP spid="95" grpId="0"/>
      <p:bldP spid="96" grpId="0"/>
      <p:bldP spid="97" grpId="0"/>
      <p:bldP spid="98" grpId="0"/>
      <p:bldP spid="102" grpId="0"/>
      <p:bldP spid="103" grpId="0"/>
      <p:bldP spid="108" grpId="0" animBg="1"/>
      <p:bldP spid="109" grpId="0"/>
      <p:bldP spid="110" grpId="0"/>
      <p:bldP spid="111" grpId="0"/>
      <p:bldP spid="117" grpId="0"/>
      <p:bldP spid="124" grpId="0"/>
      <p:bldP spid="130" grpId="0"/>
      <p:bldP spid="136" grpId="0"/>
      <p:bldP spid="137" grpId="0" animBg="1"/>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2</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图片包含 图示&#10;&#10;描述已自动生成"/>
          <p:cNvPicPr>
            <a:picLocks noChangeAspect="1"/>
          </p:cNvPicPr>
          <p:nvPr/>
        </p:nvPicPr>
        <p:blipFill rotWithShape="1">
          <a:blip r:embed="rId4"/>
          <a:srcRect b="51477"/>
          <a:stretch>
            <a:fillRect/>
          </a:stretch>
        </p:blipFill>
        <p:spPr>
          <a:xfrm>
            <a:off x="1323163" y="1050072"/>
            <a:ext cx="4772837" cy="4975676"/>
          </a:xfrm>
          <a:prstGeom prst="rect">
            <a:avLst/>
          </a:prstGeom>
        </p:spPr>
      </p:pic>
      <p:pic>
        <p:nvPicPr>
          <p:cNvPr id="7" name="图片 6" descr="图片包含 图示&#10;&#10;描述已自动生成"/>
          <p:cNvPicPr>
            <a:picLocks noChangeAspect="1"/>
          </p:cNvPicPr>
          <p:nvPr/>
        </p:nvPicPr>
        <p:blipFill rotWithShape="1">
          <a:blip r:embed="rId4"/>
          <a:srcRect l="2847" t="48774"/>
          <a:stretch>
            <a:fillRect/>
          </a:stretch>
        </p:blipFill>
        <p:spPr>
          <a:xfrm>
            <a:off x="6096000" y="1050072"/>
            <a:ext cx="4392278" cy="4975676"/>
          </a:xfrm>
          <a:prstGeom prst="rect">
            <a:avLst/>
          </a:prstGeom>
        </p:spPr>
      </p:pic>
      <p:sp>
        <p:nvSpPr>
          <p:cNvPr id="3" name="灯片编号占位符 2">
            <a:extLst>
              <a:ext uri="{FF2B5EF4-FFF2-40B4-BE49-F238E27FC236}">
                <a16:creationId xmlns:a16="http://schemas.microsoft.com/office/drawing/2014/main" id="{0A0B738D-18D4-8C43-B795-B20A0AD9607D}"/>
              </a:ext>
            </a:extLst>
          </p:cNvPr>
          <p:cNvSpPr>
            <a:spLocks noGrp="1"/>
          </p:cNvSpPr>
          <p:nvPr>
            <p:ph type="sldNum" sz="quarter" idx="12"/>
          </p:nvPr>
        </p:nvSpPr>
        <p:spPr/>
        <p:txBody>
          <a:bodyPr/>
          <a:lstStyle/>
          <a:p>
            <a:fld id="{5E76B1EE-AE3B-394A-A436-A181DB799049}" type="slidenum">
              <a:rPr kumimoji="1" lang="zh-CN" altLang="en-US" smtClean="0"/>
              <a:t>74</a:t>
            </a:fld>
            <a:endParaRPr kumimoji="1" lang="zh-CN" altLang="en-US"/>
          </a:p>
        </p:txBody>
      </p:sp>
    </p:spTree>
    <p:extLst>
      <p:ext uri="{BB962C8B-B14F-4D97-AF65-F5344CB8AC3E}">
        <p14:creationId xmlns:p14="http://schemas.microsoft.com/office/powerpoint/2010/main" val="130838879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3</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6" name="图片 5" descr="图示&#10;&#10;描述已自动生成"/>
          <p:cNvPicPr>
            <a:picLocks noChangeAspect="1"/>
          </p:cNvPicPr>
          <p:nvPr/>
        </p:nvPicPr>
        <p:blipFill rotWithShape="1">
          <a:blip r:embed="rId4"/>
          <a:srcRect t="53755"/>
          <a:stretch>
            <a:fillRect/>
          </a:stretch>
        </p:blipFill>
        <p:spPr>
          <a:xfrm>
            <a:off x="5787041" y="1244338"/>
            <a:ext cx="6372637" cy="3657600"/>
          </a:xfrm>
          <a:prstGeom prst="rect">
            <a:avLst/>
          </a:prstGeom>
        </p:spPr>
      </p:pic>
      <p:pic>
        <p:nvPicPr>
          <p:cNvPr id="5" name="图片 4" descr="图示&#10;&#10;描述已自动生成"/>
          <p:cNvPicPr>
            <a:picLocks noChangeAspect="1"/>
          </p:cNvPicPr>
          <p:nvPr/>
        </p:nvPicPr>
        <p:blipFill rotWithShape="1">
          <a:blip r:embed="rId4"/>
          <a:srcRect b="45430"/>
          <a:stretch>
            <a:fillRect/>
          </a:stretch>
        </p:blipFill>
        <p:spPr>
          <a:xfrm>
            <a:off x="259230" y="1008669"/>
            <a:ext cx="6019022" cy="4076568"/>
          </a:xfrm>
          <a:prstGeom prst="rect">
            <a:avLst/>
          </a:prstGeom>
        </p:spPr>
      </p:pic>
      <p:sp>
        <p:nvSpPr>
          <p:cNvPr id="3" name="灯片编号占位符 2">
            <a:extLst>
              <a:ext uri="{FF2B5EF4-FFF2-40B4-BE49-F238E27FC236}">
                <a16:creationId xmlns:a16="http://schemas.microsoft.com/office/drawing/2014/main" id="{F5A96424-39F1-8D4C-AF5D-D4B692FC424F}"/>
              </a:ext>
            </a:extLst>
          </p:cNvPr>
          <p:cNvSpPr>
            <a:spLocks noGrp="1"/>
          </p:cNvSpPr>
          <p:nvPr>
            <p:ph type="sldNum" sz="quarter" idx="12"/>
          </p:nvPr>
        </p:nvSpPr>
        <p:spPr/>
        <p:txBody>
          <a:bodyPr/>
          <a:lstStyle/>
          <a:p>
            <a:fld id="{5E76B1EE-AE3B-394A-A436-A181DB799049}" type="slidenum">
              <a:rPr kumimoji="1" lang="zh-CN" altLang="en-US" smtClean="0"/>
              <a:t>75</a:t>
            </a:fld>
            <a:endParaRPr kumimoji="1" lang="zh-CN" altLang="en-US"/>
          </a:p>
        </p:txBody>
      </p:sp>
    </p:spTree>
    <p:extLst>
      <p:ext uri="{BB962C8B-B14F-4D97-AF65-F5344CB8AC3E}">
        <p14:creationId xmlns:p14="http://schemas.microsoft.com/office/powerpoint/2010/main" val="173959087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3568506" y="256330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4</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地图&#10;&#10;描述已自动生成"/>
          <p:cNvPicPr>
            <a:picLocks noChangeAspect="1"/>
          </p:cNvPicPr>
          <p:nvPr/>
        </p:nvPicPr>
        <p:blipFill>
          <a:blip r:embed="rId4"/>
          <a:stretch>
            <a:fillRect/>
          </a:stretch>
        </p:blipFill>
        <p:spPr>
          <a:xfrm>
            <a:off x="4147480" y="0"/>
            <a:ext cx="5927815" cy="6858000"/>
          </a:xfrm>
          <a:prstGeom prst="rect">
            <a:avLst/>
          </a:prstGeom>
        </p:spPr>
      </p:pic>
      <p:sp>
        <p:nvSpPr>
          <p:cNvPr id="3" name="灯片编号占位符 2">
            <a:extLst>
              <a:ext uri="{FF2B5EF4-FFF2-40B4-BE49-F238E27FC236}">
                <a16:creationId xmlns:a16="http://schemas.microsoft.com/office/drawing/2014/main" id="{0527F88B-83E3-5142-8B16-66017B13D893}"/>
              </a:ext>
            </a:extLst>
          </p:cNvPr>
          <p:cNvSpPr>
            <a:spLocks noGrp="1"/>
          </p:cNvSpPr>
          <p:nvPr>
            <p:ph type="sldNum" sz="quarter" idx="12"/>
          </p:nvPr>
        </p:nvSpPr>
        <p:spPr/>
        <p:txBody>
          <a:bodyPr/>
          <a:lstStyle/>
          <a:p>
            <a:fld id="{5E76B1EE-AE3B-394A-A436-A181DB799049}" type="slidenum">
              <a:rPr kumimoji="1" lang="zh-CN" altLang="en-US" smtClean="0"/>
              <a:t>76</a:t>
            </a:fld>
            <a:endParaRPr kumimoji="1" lang="zh-CN" altLang="en-US"/>
          </a:p>
        </p:txBody>
      </p:sp>
    </p:spTree>
    <p:extLst>
      <p:ext uri="{BB962C8B-B14F-4D97-AF65-F5344CB8AC3E}">
        <p14:creationId xmlns:p14="http://schemas.microsoft.com/office/powerpoint/2010/main" val="118888681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p:cNvPicPr>
            <a:picLocks noChangeAspect="1"/>
          </p:cNvPicPr>
          <p:nvPr/>
        </p:nvPicPr>
        <p:blipFill>
          <a:blip r:embed="rId3"/>
          <a:stretch>
            <a:fillRect/>
          </a:stretch>
        </p:blipFill>
        <p:spPr>
          <a:xfrm>
            <a:off x="5797484" y="636600"/>
            <a:ext cx="6058891" cy="6009228"/>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HMG-CoA reductase </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5" name="矩形 7"/>
          <p:cNvSpPr/>
          <p:nvPr/>
        </p:nvSpPr>
        <p:spPr>
          <a:xfrm>
            <a:off x="493544" y="876220"/>
            <a:ext cx="5831842" cy="3970318"/>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HMG-CoA reductase: </a:t>
            </a:r>
            <a:r>
              <a:rPr lang="en-US" altLang="zh-CN" b="1" dirty="0">
                <a:latin typeface="Times New Roman" panose="02020503050405090304" pitchFamily="18" charset="0"/>
                <a:cs typeface="Times New Roman" panose="02020503050405090304" pitchFamily="18" charset="0"/>
              </a:rPr>
              <a:t>an integral membrane protein of the smooth ER, the major point of regulation on the pathway to cholesterol. It catalyzes the rate-limiting step of the </a:t>
            </a:r>
            <a:r>
              <a:rPr lang="en-US" altLang="zh-CN" b="1" i="1" dirty="0">
                <a:latin typeface="Times New Roman" panose="02020503050405090304" pitchFamily="18" charset="0"/>
                <a:cs typeface="Times New Roman" panose="02020503050405090304" pitchFamily="18" charset="0"/>
              </a:rPr>
              <a:t>de novo </a:t>
            </a:r>
            <a:r>
              <a:rPr lang="en-US" altLang="zh-CN" b="1" dirty="0">
                <a:latin typeface="Times New Roman" panose="02020503050405090304" pitchFamily="18" charset="0"/>
                <a:cs typeface="Times New Roman" panose="02020503050405090304" pitchFamily="18" charset="0"/>
              </a:rPr>
              <a:t>cholesterol synthesis.</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Expression regulation: </a:t>
            </a:r>
          </a:p>
          <a:p>
            <a:r>
              <a:rPr lang="en-US" altLang="zh-CN" b="1" dirty="0">
                <a:latin typeface="Times New Roman" panose="02020503050405090304" pitchFamily="18" charset="0"/>
                <a:cs typeface="Times New Roman" panose="02020503050405090304" pitchFamily="18" charset="0"/>
              </a:rPr>
              <a:t>by sterol regulatory element-binding proteins (SREBPS).</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Hormone regulation: insulin activation</a:t>
            </a:r>
          </a:p>
          <a:p>
            <a:r>
              <a:rPr lang="en-US" altLang="zh-CN" b="1" dirty="0">
                <a:latin typeface="Times New Roman" panose="02020503050405090304" pitchFamily="18" charset="0"/>
                <a:cs typeface="Times New Roman" panose="02020503050405090304" pitchFamily="18" charset="0"/>
              </a:rPr>
              <a:t>                                     glucagon inactivation</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solidFill>
                <a:srgbClr val="FF0000"/>
              </a:solidFill>
              <a:latin typeface="Times New Roman" panose="02020503050405090304" pitchFamily="18" charset="0"/>
              <a:cs typeface="Times New Roman" panose="02020503050405090304" pitchFamily="18" charset="0"/>
            </a:endParaRPr>
          </a:p>
          <a:p>
            <a:endParaRPr lang="en-US" altLang="zh-CN" b="1" baseline="0" dirty="0">
              <a:latin typeface="Times New Roman" panose="02020503050405090304" pitchFamily="18" charset="0"/>
              <a:cs typeface="Times New Roman" panose="02020503050405090304" pitchFamily="18" charset="0"/>
            </a:endParaRPr>
          </a:p>
        </p:txBody>
      </p:sp>
      <p:sp>
        <p:nvSpPr>
          <p:cNvPr id="3" name="灯片编号占位符 2">
            <a:extLst>
              <a:ext uri="{FF2B5EF4-FFF2-40B4-BE49-F238E27FC236}">
                <a16:creationId xmlns:a16="http://schemas.microsoft.com/office/drawing/2014/main" id="{96026B07-7336-764D-8087-D404F7E3A49D}"/>
              </a:ext>
            </a:extLst>
          </p:cNvPr>
          <p:cNvSpPr>
            <a:spLocks noGrp="1"/>
          </p:cNvSpPr>
          <p:nvPr>
            <p:ph type="sldNum" sz="quarter" idx="12"/>
          </p:nvPr>
        </p:nvSpPr>
        <p:spPr/>
        <p:txBody>
          <a:bodyPr/>
          <a:lstStyle/>
          <a:p>
            <a:fld id="{5E76B1EE-AE3B-394A-A436-A181DB799049}" type="slidenum">
              <a:rPr kumimoji="1" lang="zh-CN" altLang="en-US" smtClean="0"/>
              <a:t>77</a:t>
            </a:fld>
            <a:endParaRPr kumimoji="1" lang="zh-CN" altLang="en-US"/>
          </a:p>
        </p:txBody>
      </p:sp>
    </p:spTree>
    <p:extLst>
      <p:ext uri="{BB962C8B-B14F-4D97-AF65-F5344CB8AC3E}">
        <p14:creationId xmlns:p14="http://schemas.microsoft.com/office/powerpoint/2010/main" val="13783387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hlinkClick r:id="rId3" action="ppaction://hlinksldjump"/>
          </p:cNvPr>
          <p:cNvSpPr txBox="1"/>
          <p:nvPr/>
        </p:nvSpPr>
        <p:spPr>
          <a:xfrm>
            <a:off x="300355" y="1838960"/>
            <a:ext cx="1888490" cy="521970"/>
          </a:xfrm>
          <a:prstGeom prst="rect">
            <a:avLst/>
          </a:prstGeom>
          <a:noFill/>
          <a:ln>
            <a:solidFill>
              <a:schemeClr val="accent5"/>
            </a:solidFill>
          </a:ln>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amino acid</a:t>
            </a:r>
          </a:p>
        </p:txBody>
      </p:sp>
      <p:sp>
        <p:nvSpPr>
          <p:cNvPr id="5" name="文本框 4"/>
          <p:cNvSpPr txBox="1"/>
          <p:nvPr/>
        </p:nvSpPr>
        <p:spPr>
          <a:xfrm>
            <a:off x="5628898" y="1837055"/>
            <a:ext cx="1095751" cy="52322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TCA</a:t>
            </a:r>
          </a:p>
        </p:txBody>
      </p:sp>
      <p:sp>
        <p:nvSpPr>
          <p:cNvPr id="6" name="文本框 5"/>
          <p:cNvSpPr txBox="1"/>
          <p:nvPr/>
        </p:nvSpPr>
        <p:spPr>
          <a:xfrm>
            <a:off x="5187691" y="661035"/>
            <a:ext cx="1967865" cy="52197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glycolysis</a:t>
            </a:r>
          </a:p>
        </p:txBody>
      </p:sp>
      <p:sp>
        <p:nvSpPr>
          <p:cNvPr id="7" name="文本框 6"/>
          <p:cNvSpPr txBox="1"/>
          <p:nvPr/>
        </p:nvSpPr>
        <p:spPr>
          <a:xfrm>
            <a:off x="4850130" y="2891155"/>
            <a:ext cx="2489835" cy="521970"/>
          </a:xfrm>
          <a:prstGeom prst="rect">
            <a:avLst/>
          </a:prstGeom>
          <a:noFill/>
        </p:spPr>
        <p:txBody>
          <a:bodyPr wrap="square" rtlCol="0">
            <a:spAutoFit/>
          </a:bodyPr>
          <a:lstStyle/>
          <a:p>
            <a:pPr algn="ctr"/>
            <a:r>
              <a:rPr lang="en-US" altLang="zh-CN" sz="2800" b="1">
                <a:latin typeface="Times New Roman" panose="02020603050405020304" pitchFamily="18" charset="0"/>
                <a:cs typeface="Times New Roman" panose="02020603050405020304" pitchFamily="18" charset="0"/>
              </a:rPr>
              <a:t>PRPP</a:t>
            </a:r>
          </a:p>
        </p:txBody>
      </p:sp>
      <p:sp>
        <p:nvSpPr>
          <p:cNvPr id="8" name="文本框 7">
            <a:hlinkClick r:id="rId4" action="ppaction://hlinksldjump"/>
          </p:cNvPr>
          <p:cNvSpPr txBox="1"/>
          <p:nvPr/>
        </p:nvSpPr>
        <p:spPr>
          <a:xfrm>
            <a:off x="10205344" y="1682183"/>
            <a:ext cx="1050623" cy="954107"/>
          </a:xfrm>
          <a:prstGeom prst="rect">
            <a:avLst/>
          </a:prstGeom>
          <a:noFill/>
          <a:ln>
            <a:solidFill>
              <a:schemeClr val="accent5"/>
            </a:solidFill>
          </a:ln>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ATP</a:t>
            </a:r>
          </a:p>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GTP</a:t>
            </a:r>
          </a:p>
        </p:txBody>
      </p:sp>
      <p:sp>
        <p:nvSpPr>
          <p:cNvPr id="9" name="文本框 8">
            <a:hlinkClick r:id="rId5" action="ppaction://hlinksldjump"/>
          </p:cNvPr>
          <p:cNvSpPr txBox="1"/>
          <p:nvPr/>
        </p:nvSpPr>
        <p:spPr>
          <a:xfrm>
            <a:off x="10125408" y="3641090"/>
            <a:ext cx="1208405" cy="523220"/>
          </a:xfrm>
          <a:prstGeom prst="rect">
            <a:avLst/>
          </a:prstGeom>
          <a:noFill/>
          <a:ln>
            <a:solidFill>
              <a:schemeClr val="accent5"/>
            </a:solidFill>
          </a:ln>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dNTP</a:t>
            </a:r>
          </a:p>
        </p:txBody>
      </p:sp>
      <p:cxnSp>
        <p:nvCxnSpPr>
          <p:cNvPr id="60" name="肘形连接符 59"/>
          <p:cNvCxnSpPr>
            <a:cxnSpLocks/>
            <a:stCxn id="6" idx="2"/>
            <a:endCxn id="5" idx="0"/>
          </p:cNvCxnSpPr>
          <p:nvPr/>
        </p:nvCxnSpPr>
        <p:spPr>
          <a:xfrm rot="16200000" flipH="1">
            <a:off x="5847174" y="1507455"/>
            <a:ext cx="654050" cy="51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7" idx="2"/>
            <a:endCxn id="4" idx="2"/>
          </p:cNvCxnSpPr>
          <p:nvPr/>
        </p:nvCxnSpPr>
        <p:spPr>
          <a:xfrm rot="5400000" flipH="1">
            <a:off x="3143726" y="461804"/>
            <a:ext cx="1052195" cy="4850448"/>
          </a:xfrm>
          <a:prstGeom prst="bentConnector3">
            <a:avLst>
              <a:gd name="adj1" fmla="val -217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7" idx="3"/>
          </p:cNvCxnSpPr>
          <p:nvPr/>
        </p:nvCxnSpPr>
        <p:spPr>
          <a:xfrm flipV="1">
            <a:off x="7339965" y="2082800"/>
            <a:ext cx="2680970" cy="1069340"/>
          </a:xfrm>
          <a:prstGeom prst="bentConnector3">
            <a:avLst>
              <a:gd name="adj1" fmla="val 753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cxnSpLocks/>
            <a:stCxn id="8" idx="2"/>
            <a:endCxn id="9" idx="0"/>
          </p:cNvCxnSpPr>
          <p:nvPr/>
        </p:nvCxnSpPr>
        <p:spPr>
          <a:xfrm rot="5400000">
            <a:off x="10227734" y="3138168"/>
            <a:ext cx="1004800" cy="10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hlinkClick r:id="rId6" action="ppaction://hlinksldjump"/>
          </p:cNvPr>
          <p:cNvSpPr txBox="1"/>
          <p:nvPr/>
        </p:nvSpPr>
        <p:spPr>
          <a:xfrm>
            <a:off x="10282555" y="5187950"/>
            <a:ext cx="894080" cy="953135"/>
          </a:xfrm>
          <a:prstGeom prst="rect">
            <a:avLst/>
          </a:prstGeom>
          <a:noFill/>
          <a:ln>
            <a:solidFill>
              <a:schemeClr val="accent5"/>
            </a:solidFill>
          </a:ln>
        </p:spPr>
        <p:txBody>
          <a:bodyPr wrap="square" rtlCol="0">
            <a:spAutoFit/>
          </a:bodyPr>
          <a:lstStyle/>
          <a:p>
            <a:r>
              <a:rPr lang="en-US" altLang="zh-CN" sz="2800" b="1" u="sng">
                <a:solidFill>
                  <a:schemeClr val="accent1">
                    <a:lumMod val="75000"/>
                  </a:schemeClr>
                </a:solidFill>
                <a:latin typeface="Times New Roman" panose="02020603050405020304" pitchFamily="18" charset="0"/>
                <a:cs typeface="Times New Roman" panose="02020603050405020304" pitchFamily="18" charset="0"/>
              </a:rPr>
              <a:t>CTP</a:t>
            </a:r>
          </a:p>
          <a:p>
            <a:r>
              <a:rPr lang="en-US" altLang="zh-CN" sz="2800" b="1" u="sng">
                <a:solidFill>
                  <a:schemeClr val="accent1">
                    <a:lumMod val="75000"/>
                  </a:schemeClr>
                </a:solidFill>
                <a:latin typeface="Times New Roman" panose="02020603050405020304" pitchFamily="18" charset="0"/>
                <a:cs typeface="Times New Roman" panose="02020603050405020304" pitchFamily="18" charset="0"/>
              </a:rPr>
              <a:t>UTP</a:t>
            </a:r>
          </a:p>
        </p:txBody>
      </p:sp>
      <p:cxnSp>
        <p:nvCxnSpPr>
          <p:cNvPr id="22" name="肘形连接符 21"/>
          <p:cNvCxnSpPr>
            <a:endCxn id="21" idx="1"/>
          </p:cNvCxnSpPr>
          <p:nvPr/>
        </p:nvCxnSpPr>
        <p:spPr>
          <a:xfrm>
            <a:off x="7339965" y="3152140"/>
            <a:ext cx="2942590" cy="2512695"/>
          </a:xfrm>
          <a:prstGeom prst="bentConnector3">
            <a:avLst>
              <a:gd name="adj1" fmla="val 68968"/>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6" idx="3"/>
            <a:endCxn id="7" idx="0"/>
          </p:cNvCxnSpPr>
          <p:nvPr/>
        </p:nvCxnSpPr>
        <p:spPr>
          <a:xfrm flipH="1">
            <a:off x="6095048" y="922020"/>
            <a:ext cx="1060508" cy="1969135"/>
          </a:xfrm>
          <a:prstGeom prst="bentConnector4">
            <a:avLst>
              <a:gd name="adj1" fmla="val -21556"/>
              <a:gd name="adj2" fmla="val 5662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21" idx="0"/>
          </p:cNvCxnSpPr>
          <p:nvPr/>
        </p:nvCxnSpPr>
        <p:spPr>
          <a:xfrm rot="16200000" flipV="1">
            <a:off x="10206355" y="4665345"/>
            <a:ext cx="1041400" cy="4445"/>
          </a:xfrm>
          <a:prstGeom prst="bentConnector3">
            <a:avLst>
              <a:gd name="adj1" fmla="val 4997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6" idx="1"/>
            <a:endCxn id="4" idx="0"/>
          </p:cNvCxnSpPr>
          <p:nvPr/>
        </p:nvCxnSpPr>
        <p:spPr>
          <a:xfrm rot="10800000" flipV="1">
            <a:off x="1244601" y="922020"/>
            <a:ext cx="3943091" cy="9169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cxnSpLocks/>
            <a:stCxn id="5" idx="1"/>
            <a:endCxn id="4" idx="3"/>
          </p:cNvCxnSpPr>
          <p:nvPr/>
        </p:nvCxnSpPr>
        <p:spPr>
          <a:xfrm rot="10800000" flipV="1">
            <a:off x="2188846" y="2098665"/>
            <a:ext cx="3440053" cy="128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4" idx="1"/>
            <a:endCxn id="10" idx="1"/>
          </p:cNvCxnSpPr>
          <p:nvPr/>
        </p:nvCxnSpPr>
        <p:spPr>
          <a:xfrm rot="10800000" flipH="1" flipV="1">
            <a:off x="300355" y="2099945"/>
            <a:ext cx="4810760" cy="2896870"/>
          </a:xfrm>
          <a:prstGeom prst="bentConnector3">
            <a:avLst>
              <a:gd name="adj1" fmla="val -475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p:cNvCxnSpPr>
            <a:endCxn id="21" idx="1"/>
          </p:cNvCxnSpPr>
          <p:nvPr/>
        </p:nvCxnSpPr>
        <p:spPr>
          <a:xfrm>
            <a:off x="1656715" y="2891155"/>
            <a:ext cx="8625840" cy="2773680"/>
          </a:xfrm>
          <a:prstGeom prst="bentConnector3">
            <a:avLst>
              <a:gd name="adj1" fmla="val 5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43"/>
          <p:cNvCxnSpPr>
            <a:cxnSpLocks/>
            <a:stCxn id="10" idx="0"/>
            <a:endCxn id="5" idx="3"/>
          </p:cNvCxnSpPr>
          <p:nvPr/>
        </p:nvCxnSpPr>
        <p:spPr>
          <a:xfrm rot="5400000" flipH="1" flipV="1">
            <a:off x="5091266" y="3102448"/>
            <a:ext cx="2637165" cy="629601"/>
          </a:xfrm>
          <a:prstGeom prst="bentConnector4">
            <a:avLst>
              <a:gd name="adj1" fmla="val 45040"/>
              <a:gd name="adj2" fmla="val 13630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528945" y="6195060"/>
            <a:ext cx="1134745" cy="521970"/>
          </a:xfrm>
          <a:prstGeom prst="rect">
            <a:avLst/>
          </a:prstGeom>
          <a:noFill/>
        </p:spPr>
        <p:txBody>
          <a:bodyPr wrap="square" rtlCol="0">
            <a:spAutoFit/>
          </a:bodyPr>
          <a:lstStyle/>
          <a:p>
            <a:pPr algn="ctr"/>
            <a:r>
              <a:rPr lang="en-US" altLang="zh-CN" sz="2800" b="1">
                <a:latin typeface="Times New Roman" panose="02020603050405020304" pitchFamily="18" charset="0"/>
                <a:cs typeface="Times New Roman" panose="02020603050405020304" pitchFamily="18" charset="0"/>
              </a:rPr>
              <a:t>urea</a:t>
            </a:r>
          </a:p>
        </p:txBody>
      </p:sp>
      <p:cxnSp>
        <p:nvCxnSpPr>
          <p:cNvPr id="46" name="肘形连接符 45"/>
          <p:cNvCxnSpPr>
            <a:stCxn id="10" idx="2"/>
            <a:endCxn id="45" idx="0"/>
          </p:cNvCxnSpPr>
          <p:nvPr/>
        </p:nvCxnSpPr>
        <p:spPr>
          <a:xfrm rot="5400000" flipV="1">
            <a:off x="5627370" y="5725795"/>
            <a:ext cx="937260" cy="12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p:cNvCxnSpPr>
            <a:cxnSpLocks/>
            <a:stCxn id="21" idx="2"/>
            <a:endCxn id="5" idx="3"/>
          </p:cNvCxnSpPr>
          <p:nvPr/>
        </p:nvCxnSpPr>
        <p:spPr>
          <a:xfrm rot="5400000" flipH="1">
            <a:off x="6705912" y="2117402"/>
            <a:ext cx="4042420" cy="4004946"/>
          </a:xfrm>
          <a:prstGeom prst="bentConnector4">
            <a:avLst>
              <a:gd name="adj1" fmla="val -5655"/>
              <a:gd name="adj2" fmla="val 555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hlinkClick r:id="rId7" action="ppaction://hlinksldjump"/>
          </p:cNvPr>
          <p:cNvSpPr txBox="1"/>
          <p:nvPr/>
        </p:nvSpPr>
        <p:spPr>
          <a:xfrm>
            <a:off x="9890095" y="424825"/>
            <a:ext cx="1669473" cy="523220"/>
          </a:xfrm>
          <a:prstGeom prst="rect">
            <a:avLst/>
          </a:prstGeom>
          <a:noFill/>
          <a:ln>
            <a:solidFill>
              <a:schemeClr val="accent5"/>
            </a:solidFill>
          </a:ln>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uric acid</a:t>
            </a:r>
          </a:p>
        </p:txBody>
      </p:sp>
      <p:cxnSp>
        <p:nvCxnSpPr>
          <p:cNvPr id="49" name="肘形连接符 48"/>
          <p:cNvCxnSpPr>
            <a:cxnSpLocks/>
            <a:stCxn id="8" idx="0"/>
            <a:endCxn id="48" idx="2"/>
          </p:cNvCxnSpPr>
          <p:nvPr/>
        </p:nvCxnSpPr>
        <p:spPr>
          <a:xfrm rot="16200000" flipV="1">
            <a:off x="10360675" y="1312202"/>
            <a:ext cx="734138" cy="582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p:cNvCxnSpPr/>
          <p:nvPr/>
        </p:nvCxnSpPr>
        <p:spPr>
          <a:xfrm rot="10800000" flipV="1">
            <a:off x="2255520" y="2165985"/>
            <a:ext cx="3515360" cy="521970"/>
          </a:xfrm>
          <a:prstGeom prst="bentConnector3">
            <a:avLst>
              <a:gd name="adj1" fmla="val 7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文本框 52">
            <a:hlinkClick r:id="rId8" action="ppaction://hlinksldjump"/>
          </p:cNvPr>
          <p:cNvSpPr txBox="1"/>
          <p:nvPr/>
        </p:nvSpPr>
        <p:spPr>
          <a:xfrm>
            <a:off x="300355" y="6195060"/>
            <a:ext cx="2339975" cy="521970"/>
          </a:xfrm>
          <a:prstGeom prst="rect">
            <a:avLst/>
          </a:prstGeom>
          <a:noFill/>
          <a:ln>
            <a:solidFill>
              <a:schemeClr val="accent5"/>
            </a:solidFill>
          </a:ln>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ketone body</a:t>
            </a:r>
          </a:p>
        </p:txBody>
      </p:sp>
      <p:cxnSp>
        <p:nvCxnSpPr>
          <p:cNvPr id="54" name="肘形连接符 53"/>
          <p:cNvCxnSpPr/>
          <p:nvPr/>
        </p:nvCxnSpPr>
        <p:spPr>
          <a:xfrm rot="5400000">
            <a:off x="-934085" y="4598035"/>
            <a:ext cx="3394075" cy="317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07465" y="502285"/>
            <a:ext cx="3834130"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pyruvate,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3-phosphoglycerate,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PEP</a:t>
            </a:r>
          </a:p>
        </p:txBody>
      </p:sp>
      <p:sp>
        <p:nvSpPr>
          <p:cNvPr id="3" name="文本框 2"/>
          <p:cNvSpPr txBox="1"/>
          <p:nvPr/>
        </p:nvSpPr>
        <p:spPr>
          <a:xfrm>
            <a:off x="3914775" y="1739265"/>
            <a:ext cx="163258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oxaloacetate</a:t>
            </a:r>
          </a:p>
        </p:txBody>
      </p:sp>
      <p:sp>
        <p:nvSpPr>
          <p:cNvPr id="71" name="文本框 70"/>
          <p:cNvSpPr txBox="1"/>
          <p:nvPr/>
        </p:nvSpPr>
        <p:spPr>
          <a:xfrm>
            <a:off x="2327910" y="2242820"/>
            <a:ext cx="1699260"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α-ketoglutarate</a:t>
            </a:r>
          </a:p>
        </p:txBody>
      </p:sp>
      <p:sp>
        <p:nvSpPr>
          <p:cNvPr id="14" name="文本框 13"/>
          <p:cNvSpPr txBox="1"/>
          <p:nvPr/>
        </p:nvSpPr>
        <p:spPr>
          <a:xfrm>
            <a:off x="7667625" y="1292860"/>
            <a:ext cx="84201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PPP</a:t>
            </a:r>
          </a:p>
        </p:txBody>
      </p:sp>
      <p:sp>
        <p:nvSpPr>
          <p:cNvPr id="15" name="文本框 14"/>
          <p:cNvSpPr txBox="1"/>
          <p:nvPr/>
        </p:nvSpPr>
        <p:spPr>
          <a:xfrm>
            <a:off x="6358890" y="4147185"/>
            <a:ext cx="161290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fumarate</a:t>
            </a:r>
          </a:p>
        </p:txBody>
      </p:sp>
      <p:sp>
        <p:nvSpPr>
          <p:cNvPr id="16" name="文本框 15"/>
          <p:cNvSpPr txBox="1"/>
          <p:nvPr/>
        </p:nvSpPr>
        <p:spPr>
          <a:xfrm>
            <a:off x="1988184" y="4628515"/>
            <a:ext cx="338391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glutamate,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glutamine,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aspartate</a:t>
            </a:r>
          </a:p>
        </p:txBody>
      </p:sp>
      <p:sp>
        <p:nvSpPr>
          <p:cNvPr id="25" name="文本框 24">
            <a:hlinkClick r:id="rId8" action="ppaction://hlinksldjump"/>
          </p:cNvPr>
          <p:cNvSpPr txBox="1"/>
          <p:nvPr/>
        </p:nvSpPr>
        <p:spPr>
          <a:xfrm>
            <a:off x="1927860" y="2620010"/>
            <a:ext cx="4248785" cy="368300"/>
          </a:xfrm>
          <a:prstGeom prst="rect">
            <a:avLst/>
          </a:prstGeom>
          <a:noFill/>
          <a:ln>
            <a:solidFill>
              <a:schemeClr val="accent5"/>
            </a:solidFill>
          </a:ln>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carbon skeleton of glucogenic amino acid</a:t>
            </a:r>
            <a:endParaRPr lang="en-US" altLang="zh-CN" b="1" u="sng"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6" name="文本框 25">
            <a:hlinkClick r:id="rId9" action="ppaction://hlinksldjump"/>
          </p:cNvPr>
          <p:cNvSpPr txBox="1"/>
          <p:nvPr/>
        </p:nvSpPr>
        <p:spPr>
          <a:xfrm>
            <a:off x="2597785" y="3717925"/>
            <a:ext cx="2830195" cy="368300"/>
          </a:xfrm>
          <a:prstGeom prst="rect">
            <a:avLst/>
          </a:prstGeom>
          <a:noFill/>
          <a:ln>
            <a:solidFill>
              <a:schemeClr val="accent5"/>
            </a:solidFill>
          </a:ln>
        </p:spPr>
        <p:txBody>
          <a:bodyPr wrap="square" rtlCol="0">
            <a:spAutoFit/>
          </a:bodyPr>
          <a:lstStyle/>
          <a:p>
            <a:r>
              <a:rPr lang="en-US" altLang="zh-CN" b="1">
                <a:latin typeface="Times New Roman" panose="02020603050405020304" pitchFamily="18" charset="0"/>
                <a:cs typeface="Times New Roman" panose="02020603050405020304" pitchFamily="18" charset="0"/>
              </a:rPr>
              <a:t>for:</a:t>
            </a:r>
            <a:r>
              <a:rPr lang="en-US" altLang="zh-CN" b="1" u="sng">
                <a:solidFill>
                  <a:schemeClr val="accent1">
                    <a:lumMod val="75000"/>
                  </a:schemeClr>
                </a:solidFill>
                <a:latin typeface="Times New Roman" panose="02020603050405020304" pitchFamily="18" charset="0"/>
                <a:cs typeface="Times New Roman" panose="02020603050405020304" pitchFamily="18" charset="0"/>
              </a:rPr>
              <a:t>histidine</a:t>
            </a:r>
          </a:p>
        </p:txBody>
      </p:sp>
      <p:sp>
        <p:nvSpPr>
          <p:cNvPr id="27" name="文本框 26"/>
          <p:cNvSpPr txBox="1"/>
          <p:nvPr/>
        </p:nvSpPr>
        <p:spPr>
          <a:xfrm>
            <a:off x="0" y="5187950"/>
            <a:ext cx="1118870" cy="82994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ketogenic amino acid</a:t>
            </a:r>
          </a:p>
        </p:txBody>
      </p:sp>
      <p:sp>
        <p:nvSpPr>
          <p:cNvPr id="28" name="文本框 27"/>
          <p:cNvSpPr txBox="1"/>
          <p:nvPr/>
        </p:nvSpPr>
        <p:spPr>
          <a:xfrm>
            <a:off x="2332355" y="5796915"/>
            <a:ext cx="360045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aspartate,glutamate,glycine</a:t>
            </a:r>
          </a:p>
        </p:txBody>
      </p:sp>
      <p:sp>
        <p:nvSpPr>
          <p:cNvPr id="10" name="文本框 9">
            <a:hlinkClick r:id="rId10" action="ppaction://hlinksldjump"/>
          </p:cNvPr>
          <p:cNvSpPr txBox="1"/>
          <p:nvPr/>
        </p:nvSpPr>
        <p:spPr>
          <a:xfrm>
            <a:off x="5111115" y="4735830"/>
            <a:ext cx="1967865" cy="521970"/>
          </a:xfrm>
          <a:prstGeom prst="rect">
            <a:avLst/>
          </a:prstGeom>
          <a:noFill/>
          <a:ln>
            <a:solidFill>
              <a:schemeClr val="accent5"/>
            </a:solidFill>
          </a:ln>
        </p:spPr>
        <p:txBody>
          <a:bodyPr wrap="square" rtlCol="0">
            <a:spAutoFit/>
          </a:bodyPr>
          <a:lstStyle/>
          <a:p>
            <a:pPr algn="ctr"/>
            <a:r>
              <a:rPr lang="en-US" altLang="zh-CN" sz="2800" b="1" u="sng">
                <a:solidFill>
                  <a:schemeClr val="accent1">
                    <a:lumMod val="75000"/>
                  </a:schemeClr>
                </a:solidFill>
                <a:latin typeface="Times New Roman" panose="02020603050405020304" pitchFamily="18" charset="0"/>
                <a:cs typeface="Times New Roman" panose="02020603050405020304" pitchFamily="18" charset="0"/>
              </a:rPr>
              <a:t>urea cycle</a:t>
            </a:r>
          </a:p>
        </p:txBody>
      </p:sp>
      <p:sp>
        <p:nvSpPr>
          <p:cNvPr id="50" name="操作按钮: 后退或上一个 49">
            <a:hlinkClick r:id="rId11" action="ppaction://hlinksldjump" highlightClick="1"/>
            <a:extLst>
              <a:ext uri="{FF2B5EF4-FFF2-40B4-BE49-F238E27FC236}">
                <a16:creationId xmlns:a16="http://schemas.microsoft.com/office/drawing/2014/main" id="{4784DDB3-ABD5-874C-96A2-3797AE347BC0}"/>
              </a:ext>
            </a:extLst>
          </p:cNvPr>
          <p:cNvSpPr/>
          <p:nvPr/>
        </p:nvSpPr>
        <p:spPr>
          <a:xfrm>
            <a:off x="67794" y="142011"/>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11" name="灯片编号占位符 10">
            <a:extLst>
              <a:ext uri="{FF2B5EF4-FFF2-40B4-BE49-F238E27FC236}">
                <a16:creationId xmlns:a16="http://schemas.microsoft.com/office/drawing/2014/main" id="{574D3C21-BCA4-6748-836C-41D98460716C}"/>
              </a:ext>
            </a:extLst>
          </p:cNvPr>
          <p:cNvSpPr>
            <a:spLocks noGrp="1"/>
          </p:cNvSpPr>
          <p:nvPr>
            <p:ph type="sldNum" sz="quarter" idx="12"/>
          </p:nvPr>
        </p:nvSpPr>
        <p:spPr/>
        <p:txBody>
          <a:bodyPr/>
          <a:lstStyle/>
          <a:p>
            <a:fld id="{5E76B1EE-AE3B-394A-A436-A181DB799049}" type="slidenum">
              <a:rPr kumimoji="1" lang="zh-CN" altLang="en-US" smtClean="0"/>
              <a:t>78</a:t>
            </a:fld>
            <a:endParaRPr kumimoji="1" lang="zh-CN" altLang="en-US"/>
          </a:p>
        </p:txBody>
      </p:sp>
    </p:spTree>
    <p:extLst>
      <p:ext uri="{BB962C8B-B14F-4D97-AF65-F5344CB8AC3E}">
        <p14:creationId xmlns:p14="http://schemas.microsoft.com/office/powerpoint/2010/main" val="5784496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6"/>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7"/>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8"/>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fltVal val="0"/>
                                          </p:val>
                                        </p:tav>
                                        <p:tav tm="100000">
                                          <p:val>
                                            <p:strVal val="#ppt_w"/>
                                          </p:val>
                                        </p:tav>
                                      </p:tavLst>
                                    </p:anim>
                                    <p:anim calcmode="lin" valueType="num">
                                      <p:cBhvr>
                                        <p:cTn id="38" dur="1000" fill="hold"/>
                                        <p:tgtEl>
                                          <p:spTgt spid="9"/>
                                        </p:tgtEl>
                                        <p:attrNameLst>
                                          <p:attrName>ppt_h</p:attrName>
                                        </p:attrNameLst>
                                      </p:cBhvr>
                                      <p:tavLst>
                                        <p:tav tm="0">
                                          <p:val>
                                            <p:fltVal val="0"/>
                                          </p:val>
                                        </p:tav>
                                        <p:tav tm="100000">
                                          <p:val>
                                            <p:strVal val="#ppt_h"/>
                                          </p:val>
                                        </p:tav>
                                      </p:tavLst>
                                    </p:anim>
                                    <p:anim calcmode="lin" valueType="num">
                                      <p:cBhvr>
                                        <p:cTn id="3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9"/>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p:cTn id="43" dur="1000" fill="hold"/>
                                        <p:tgtEl>
                                          <p:spTgt spid="60"/>
                                        </p:tgtEl>
                                        <p:attrNameLst>
                                          <p:attrName>ppt_w</p:attrName>
                                        </p:attrNameLst>
                                      </p:cBhvr>
                                      <p:tavLst>
                                        <p:tav tm="0">
                                          <p:val>
                                            <p:fltVal val="0"/>
                                          </p:val>
                                        </p:tav>
                                        <p:tav tm="100000">
                                          <p:val>
                                            <p:strVal val="#ppt_w"/>
                                          </p:val>
                                        </p:tav>
                                      </p:tavLst>
                                    </p:anim>
                                    <p:anim calcmode="lin" valueType="num">
                                      <p:cBhvr>
                                        <p:cTn id="44" dur="1000" fill="hold"/>
                                        <p:tgtEl>
                                          <p:spTgt spid="60"/>
                                        </p:tgtEl>
                                        <p:attrNameLst>
                                          <p:attrName>ppt_h</p:attrName>
                                        </p:attrNameLst>
                                      </p:cBhvr>
                                      <p:tavLst>
                                        <p:tav tm="0">
                                          <p:val>
                                            <p:fltVal val="0"/>
                                          </p:val>
                                        </p:tav>
                                        <p:tav tm="100000">
                                          <p:val>
                                            <p:strVal val="#ppt_h"/>
                                          </p:val>
                                        </p:tav>
                                      </p:tavLst>
                                    </p:anim>
                                    <p:anim calcmode="lin" valueType="num">
                                      <p:cBhvr>
                                        <p:cTn id="45"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60"/>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ppt_w</p:attrName>
                                        </p:attrNameLst>
                                      </p:cBhvr>
                                      <p:tavLst>
                                        <p:tav tm="0">
                                          <p:val>
                                            <p:fltVal val="0"/>
                                          </p:val>
                                        </p:tav>
                                        <p:tav tm="100000">
                                          <p:val>
                                            <p:strVal val="#ppt_w"/>
                                          </p:val>
                                        </p:tav>
                                      </p:tavLst>
                                    </p:anim>
                                    <p:anim calcmode="lin" valueType="num">
                                      <p:cBhvr>
                                        <p:cTn id="50" dur="1000" fill="hold"/>
                                        <p:tgtEl>
                                          <p:spTgt spid="17"/>
                                        </p:tgtEl>
                                        <p:attrNameLst>
                                          <p:attrName>ppt_h</p:attrName>
                                        </p:attrNameLst>
                                      </p:cBhvr>
                                      <p:tavLst>
                                        <p:tav tm="0">
                                          <p:val>
                                            <p:fltVal val="0"/>
                                          </p:val>
                                        </p:tav>
                                        <p:tav tm="100000">
                                          <p:val>
                                            <p:strVal val="#ppt_h"/>
                                          </p:val>
                                        </p:tav>
                                      </p:tavLst>
                                    </p:anim>
                                    <p:anim calcmode="lin" valueType="num">
                                      <p:cBhvr>
                                        <p:cTn id="51"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17"/>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1000" fill="hold"/>
                                        <p:tgtEl>
                                          <p:spTgt spid="19"/>
                                        </p:tgtEl>
                                        <p:attrNameLst>
                                          <p:attrName>ppt_w</p:attrName>
                                        </p:attrNameLst>
                                      </p:cBhvr>
                                      <p:tavLst>
                                        <p:tav tm="0">
                                          <p:val>
                                            <p:fltVal val="0"/>
                                          </p:val>
                                        </p:tav>
                                        <p:tav tm="100000">
                                          <p:val>
                                            <p:strVal val="#ppt_w"/>
                                          </p:val>
                                        </p:tav>
                                      </p:tavLst>
                                    </p:anim>
                                    <p:anim calcmode="lin" valueType="num">
                                      <p:cBhvr>
                                        <p:cTn id="56" dur="1000" fill="hold"/>
                                        <p:tgtEl>
                                          <p:spTgt spid="19"/>
                                        </p:tgtEl>
                                        <p:attrNameLst>
                                          <p:attrName>ppt_h</p:attrName>
                                        </p:attrNameLst>
                                      </p:cBhvr>
                                      <p:tavLst>
                                        <p:tav tm="0">
                                          <p:val>
                                            <p:fltVal val="0"/>
                                          </p:val>
                                        </p:tav>
                                        <p:tav tm="100000">
                                          <p:val>
                                            <p:strVal val="#ppt_h"/>
                                          </p:val>
                                        </p:tav>
                                      </p:tavLst>
                                    </p:anim>
                                    <p:anim calcmode="lin" valueType="num">
                                      <p:cBhvr>
                                        <p:cTn id="57"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19"/>
                                        </p:tgtEl>
                                        <p:attrNameLst>
                                          <p:attrName>ppt_y</p:attrName>
                                        </p:attrNameLst>
                                      </p:cBhvr>
                                      <p:tavLst>
                                        <p:tav tm="0" fmla="#ppt_y+(sin(-2*pi*(1-$))*-#ppt_x+cos(-2*pi*(1-$))*(1-#ppt_y))*(1-$)">
                                          <p:val>
                                            <p:fltVal val="0"/>
                                          </p:val>
                                        </p:tav>
                                        <p:tav tm="100000">
                                          <p:val>
                                            <p:fltVal val="1"/>
                                          </p:val>
                                        </p:tav>
                                      </p:tavLst>
                                    </p:anim>
                                  </p:childTnLst>
                                </p:cTn>
                              </p:par>
                              <p:par>
                                <p:cTn id="59" presetID="15"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1000" fill="hold"/>
                                        <p:tgtEl>
                                          <p:spTgt spid="20"/>
                                        </p:tgtEl>
                                        <p:attrNameLst>
                                          <p:attrName>ppt_w</p:attrName>
                                        </p:attrNameLst>
                                      </p:cBhvr>
                                      <p:tavLst>
                                        <p:tav tm="0">
                                          <p:val>
                                            <p:fltVal val="0"/>
                                          </p:val>
                                        </p:tav>
                                        <p:tav tm="100000">
                                          <p:val>
                                            <p:strVal val="#ppt_w"/>
                                          </p:val>
                                        </p:tav>
                                      </p:tavLst>
                                    </p:anim>
                                    <p:anim calcmode="lin" valueType="num">
                                      <p:cBhvr>
                                        <p:cTn id="62" dur="1000" fill="hold"/>
                                        <p:tgtEl>
                                          <p:spTgt spid="20"/>
                                        </p:tgtEl>
                                        <p:attrNameLst>
                                          <p:attrName>ppt_h</p:attrName>
                                        </p:attrNameLst>
                                      </p:cBhvr>
                                      <p:tavLst>
                                        <p:tav tm="0">
                                          <p:val>
                                            <p:fltVal val="0"/>
                                          </p:val>
                                        </p:tav>
                                        <p:tav tm="100000">
                                          <p:val>
                                            <p:strVal val="#ppt_h"/>
                                          </p:val>
                                        </p:tav>
                                      </p:tavLst>
                                    </p:anim>
                                    <p:anim calcmode="lin" valueType="num">
                                      <p:cBhvr>
                                        <p:cTn id="63"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20"/>
                                        </p:tgtEl>
                                        <p:attrNameLst>
                                          <p:attrName>ppt_y</p:attrName>
                                        </p:attrNameLst>
                                      </p:cBhvr>
                                      <p:tavLst>
                                        <p:tav tm="0" fmla="#ppt_y+(sin(-2*pi*(1-$))*-#ppt_x+cos(-2*pi*(1-$))*(1-#ppt_y))*(1-$)">
                                          <p:val>
                                            <p:fltVal val="0"/>
                                          </p:val>
                                        </p:tav>
                                        <p:tav tm="100000">
                                          <p:val>
                                            <p:fltVal val="1"/>
                                          </p:val>
                                        </p:tav>
                                      </p:tavLst>
                                    </p:anim>
                                  </p:childTnLst>
                                </p:cTn>
                              </p:par>
                              <p:par>
                                <p:cTn id="65" presetID="15"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1000" fill="hold"/>
                                        <p:tgtEl>
                                          <p:spTgt spid="21"/>
                                        </p:tgtEl>
                                        <p:attrNameLst>
                                          <p:attrName>ppt_w</p:attrName>
                                        </p:attrNameLst>
                                      </p:cBhvr>
                                      <p:tavLst>
                                        <p:tav tm="0">
                                          <p:val>
                                            <p:fltVal val="0"/>
                                          </p:val>
                                        </p:tav>
                                        <p:tav tm="100000">
                                          <p:val>
                                            <p:strVal val="#ppt_w"/>
                                          </p:val>
                                        </p:tav>
                                      </p:tavLst>
                                    </p:anim>
                                    <p:anim calcmode="lin" valueType="num">
                                      <p:cBhvr>
                                        <p:cTn id="68" dur="1000" fill="hold"/>
                                        <p:tgtEl>
                                          <p:spTgt spid="21"/>
                                        </p:tgtEl>
                                        <p:attrNameLst>
                                          <p:attrName>ppt_h</p:attrName>
                                        </p:attrNameLst>
                                      </p:cBhvr>
                                      <p:tavLst>
                                        <p:tav tm="0">
                                          <p:val>
                                            <p:fltVal val="0"/>
                                          </p:val>
                                        </p:tav>
                                        <p:tav tm="100000">
                                          <p:val>
                                            <p:strVal val="#ppt_h"/>
                                          </p:val>
                                        </p:tav>
                                      </p:tavLst>
                                    </p:anim>
                                    <p:anim calcmode="lin" valueType="num">
                                      <p:cBhvr>
                                        <p:cTn id="69"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21"/>
                                        </p:tgtEl>
                                        <p:attrNameLst>
                                          <p:attrName>ppt_y</p:attrName>
                                        </p:attrNameLst>
                                      </p:cBhvr>
                                      <p:tavLst>
                                        <p:tav tm="0" fmla="#ppt_y+(sin(-2*pi*(1-$))*-#ppt_x+cos(-2*pi*(1-$))*(1-#ppt_y))*(1-$)">
                                          <p:val>
                                            <p:fltVal val="0"/>
                                          </p:val>
                                        </p:tav>
                                        <p:tav tm="100000">
                                          <p:val>
                                            <p:fltVal val="1"/>
                                          </p:val>
                                        </p:tav>
                                      </p:tavLst>
                                    </p:anim>
                                  </p:childTnLst>
                                </p:cTn>
                              </p:par>
                              <p:par>
                                <p:cTn id="71" presetID="15"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1000" fill="hold"/>
                                        <p:tgtEl>
                                          <p:spTgt spid="22"/>
                                        </p:tgtEl>
                                        <p:attrNameLst>
                                          <p:attrName>ppt_w</p:attrName>
                                        </p:attrNameLst>
                                      </p:cBhvr>
                                      <p:tavLst>
                                        <p:tav tm="0">
                                          <p:val>
                                            <p:fltVal val="0"/>
                                          </p:val>
                                        </p:tav>
                                        <p:tav tm="100000">
                                          <p:val>
                                            <p:strVal val="#ppt_w"/>
                                          </p:val>
                                        </p:tav>
                                      </p:tavLst>
                                    </p:anim>
                                    <p:anim calcmode="lin" valueType="num">
                                      <p:cBhvr>
                                        <p:cTn id="74" dur="1000" fill="hold"/>
                                        <p:tgtEl>
                                          <p:spTgt spid="22"/>
                                        </p:tgtEl>
                                        <p:attrNameLst>
                                          <p:attrName>ppt_h</p:attrName>
                                        </p:attrNameLst>
                                      </p:cBhvr>
                                      <p:tavLst>
                                        <p:tav tm="0">
                                          <p:val>
                                            <p:fltVal val="0"/>
                                          </p:val>
                                        </p:tav>
                                        <p:tav tm="100000">
                                          <p:val>
                                            <p:strVal val="#ppt_h"/>
                                          </p:val>
                                        </p:tav>
                                      </p:tavLst>
                                    </p:anim>
                                    <p:anim calcmode="lin" valueType="num">
                                      <p:cBhvr>
                                        <p:cTn id="75"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22"/>
                                        </p:tgtEl>
                                        <p:attrNameLst>
                                          <p:attrName>ppt_y</p:attrName>
                                        </p:attrNameLst>
                                      </p:cBhvr>
                                      <p:tavLst>
                                        <p:tav tm="0" fmla="#ppt_y+(sin(-2*pi*(1-$))*-#ppt_x+cos(-2*pi*(1-$))*(1-#ppt_y))*(1-$)">
                                          <p:val>
                                            <p:fltVal val="0"/>
                                          </p:val>
                                        </p:tav>
                                        <p:tav tm="100000">
                                          <p:val>
                                            <p:fltVal val="1"/>
                                          </p:val>
                                        </p:tav>
                                      </p:tavLst>
                                    </p:anim>
                                  </p:childTnLst>
                                </p:cTn>
                              </p:par>
                              <p:par>
                                <p:cTn id="77" presetID="15"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p:cTn id="79" dur="1000" fill="hold"/>
                                        <p:tgtEl>
                                          <p:spTgt spid="38"/>
                                        </p:tgtEl>
                                        <p:attrNameLst>
                                          <p:attrName>ppt_w</p:attrName>
                                        </p:attrNameLst>
                                      </p:cBhvr>
                                      <p:tavLst>
                                        <p:tav tm="0">
                                          <p:val>
                                            <p:fltVal val="0"/>
                                          </p:val>
                                        </p:tav>
                                        <p:tav tm="100000">
                                          <p:val>
                                            <p:strVal val="#ppt_w"/>
                                          </p:val>
                                        </p:tav>
                                      </p:tavLst>
                                    </p:anim>
                                    <p:anim calcmode="lin" valueType="num">
                                      <p:cBhvr>
                                        <p:cTn id="80" dur="1000" fill="hold"/>
                                        <p:tgtEl>
                                          <p:spTgt spid="38"/>
                                        </p:tgtEl>
                                        <p:attrNameLst>
                                          <p:attrName>ppt_h</p:attrName>
                                        </p:attrNameLst>
                                      </p:cBhvr>
                                      <p:tavLst>
                                        <p:tav tm="0">
                                          <p:val>
                                            <p:fltVal val="0"/>
                                          </p:val>
                                        </p:tav>
                                        <p:tav tm="100000">
                                          <p:val>
                                            <p:strVal val="#ppt_h"/>
                                          </p:val>
                                        </p:tav>
                                      </p:tavLst>
                                    </p:anim>
                                    <p:anim calcmode="lin" valueType="num">
                                      <p:cBhvr>
                                        <p:cTn id="81" dur="1000" fill="hold"/>
                                        <p:tgtEl>
                                          <p:spTgt spid="38"/>
                                        </p:tgtEl>
                                        <p:attrNameLst>
                                          <p:attrName>ppt_x</p:attrName>
                                        </p:attrNameLst>
                                      </p:cBhvr>
                                      <p:tavLst>
                                        <p:tav tm="0" fmla="#ppt_x+(cos(-2*pi*(1-$))*-#ppt_x-sin(-2*pi*(1-$))*(1-#ppt_y))*(1-$)">
                                          <p:val>
                                            <p:fltVal val="0"/>
                                          </p:val>
                                        </p:tav>
                                        <p:tav tm="100000">
                                          <p:val>
                                            <p:fltVal val="1"/>
                                          </p:val>
                                        </p:tav>
                                      </p:tavLst>
                                    </p:anim>
                                    <p:anim calcmode="lin" valueType="num">
                                      <p:cBhvr>
                                        <p:cTn id="82" dur="1000" fill="hold"/>
                                        <p:tgtEl>
                                          <p:spTgt spid="38"/>
                                        </p:tgtEl>
                                        <p:attrNameLst>
                                          <p:attrName>ppt_y</p:attrName>
                                        </p:attrNameLst>
                                      </p:cBhvr>
                                      <p:tavLst>
                                        <p:tav tm="0" fmla="#ppt_y+(sin(-2*pi*(1-$))*-#ppt_x+cos(-2*pi*(1-$))*(1-#ppt_y))*(1-$)">
                                          <p:val>
                                            <p:fltVal val="0"/>
                                          </p:val>
                                        </p:tav>
                                        <p:tav tm="100000">
                                          <p:val>
                                            <p:fltVal val="1"/>
                                          </p:val>
                                        </p:tav>
                                      </p:tavLst>
                                    </p:anim>
                                  </p:childTnLst>
                                </p:cTn>
                              </p:par>
                              <p:par>
                                <p:cTn id="83" presetID="15"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p:cTn id="85" dur="1000" fill="hold"/>
                                        <p:tgtEl>
                                          <p:spTgt spid="39"/>
                                        </p:tgtEl>
                                        <p:attrNameLst>
                                          <p:attrName>ppt_w</p:attrName>
                                        </p:attrNameLst>
                                      </p:cBhvr>
                                      <p:tavLst>
                                        <p:tav tm="0">
                                          <p:val>
                                            <p:fltVal val="0"/>
                                          </p:val>
                                        </p:tav>
                                        <p:tav tm="100000">
                                          <p:val>
                                            <p:strVal val="#ppt_w"/>
                                          </p:val>
                                        </p:tav>
                                      </p:tavLst>
                                    </p:anim>
                                    <p:anim calcmode="lin" valueType="num">
                                      <p:cBhvr>
                                        <p:cTn id="86" dur="1000" fill="hold"/>
                                        <p:tgtEl>
                                          <p:spTgt spid="39"/>
                                        </p:tgtEl>
                                        <p:attrNameLst>
                                          <p:attrName>ppt_h</p:attrName>
                                        </p:attrNameLst>
                                      </p:cBhvr>
                                      <p:tavLst>
                                        <p:tav tm="0">
                                          <p:val>
                                            <p:fltVal val="0"/>
                                          </p:val>
                                        </p:tav>
                                        <p:tav tm="100000">
                                          <p:val>
                                            <p:strVal val="#ppt_h"/>
                                          </p:val>
                                        </p:tav>
                                      </p:tavLst>
                                    </p:anim>
                                    <p:anim calcmode="lin" valueType="num">
                                      <p:cBhvr>
                                        <p:cTn id="87"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88" dur="1000" fill="hold"/>
                                        <p:tgtEl>
                                          <p:spTgt spid="39"/>
                                        </p:tgtEl>
                                        <p:attrNameLst>
                                          <p:attrName>ppt_y</p:attrName>
                                        </p:attrNameLst>
                                      </p:cBhvr>
                                      <p:tavLst>
                                        <p:tav tm="0" fmla="#ppt_y+(sin(-2*pi*(1-$))*-#ppt_x+cos(-2*pi*(1-$))*(1-#ppt_y))*(1-$)">
                                          <p:val>
                                            <p:fltVal val="0"/>
                                          </p:val>
                                        </p:tav>
                                        <p:tav tm="100000">
                                          <p:val>
                                            <p:fltVal val="1"/>
                                          </p:val>
                                        </p:tav>
                                      </p:tavLst>
                                    </p:anim>
                                  </p:childTnLst>
                                </p:cTn>
                              </p:par>
                              <p:par>
                                <p:cTn id="89" presetID="15" presetClass="entr" presetSubtype="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p:cTn id="91" dur="1000" fill="hold"/>
                                        <p:tgtEl>
                                          <p:spTgt spid="40"/>
                                        </p:tgtEl>
                                        <p:attrNameLst>
                                          <p:attrName>ppt_w</p:attrName>
                                        </p:attrNameLst>
                                      </p:cBhvr>
                                      <p:tavLst>
                                        <p:tav tm="0">
                                          <p:val>
                                            <p:fltVal val="0"/>
                                          </p:val>
                                        </p:tav>
                                        <p:tav tm="100000">
                                          <p:val>
                                            <p:strVal val="#ppt_w"/>
                                          </p:val>
                                        </p:tav>
                                      </p:tavLst>
                                    </p:anim>
                                    <p:anim calcmode="lin" valueType="num">
                                      <p:cBhvr>
                                        <p:cTn id="92" dur="1000" fill="hold"/>
                                        <p:tgtEl>
                                          <p:spTgt spid="40"/>
                                        </p:tgtEl>
                                        <p:attrNameLst>
                                          <p:attrName>ppt_h</p:attrName>
                                        </p:attrNameLst>
                                      </p:cBhvr>
                                      <p:tavLst>
                                        <p:tav tm="0">
                                          <p:val>
                                            <p:fltVal val="0"/>
                                          </p:val>
                                        </p:tav>
                                        <p:tav tm="100000">
                                          <p:val>
                                            <p:strVal val="#ppt_h"/>
                                          </p:val>
                                        </p:tav>
                                      </p:tavLst>
                                    </p:anim>
                                    <p:anim calcmode="lin" valueType="num">
                                      <p:cBhvr>
                                        <p:cTn id="93"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40"/>
                                        </p:tgtEl>
                                        <p:attrNameLst>
                                          <p:attrName>ppt_y</p:attrName>
                                        </p:attrNameLst>
                                      </p:cBhvr>
                                      <p:tavLst>
                                        <p:tav tm="0" fmla="#ppt_y+(sin(-2*pi*(1-$))*-#ppt_x+cos(-2*pi*(1-$))*(1-#ppt_y))*(1-$)">
                                          <p:val>
                                            <p:fltVal val="0"/>
                                          </p:val>
                                        </p:tav>
                                        <p:tav tm="100000">
                                          <p:val>
                                            <p:fltVal val="1"/>
                                          </p:val>
                                        </p:tav>
                                      </p:tavLst>
                                    </p:anim>
                                  </p:childTnLst>
                                </p:cTn>
                              </p:par>
                              <p:par>
                                <p:cTn id="95" presetID="15" presetClass="entr" presetSubtype="0"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p:cTn id="97" dur="1000" fill="hold"/>
                                        <p:tgtEl>
                                          <p:spTgt spid="41"/>
                                        </p:tgtEl>
                                        <p:attrNameLst>
                                          <p:attrName>ppt_w</p:attrName>
                                        </p:attrNameLst>
                                      </p:cBhvr>
                                      <p:tavLst>
                                        <p:tav tm="0">
                                          <p:val>
                                            <p:fltVal val="0"/>
                                          </p:val>
                                        </p:tav>
                                        <p:tav tm="100000">
                                          <p:val>
                                            <p:strVal val="#ppt_w"/>
                                          </p:val>
                                        </p:tav>
                                      </p:tavLst>
                                    </p:anim>
                                    <p:anim calcmode="lin" valueType="num">
                                      <p:cBhvr>
                                        <p:cTn id="98" dur="1000" fill="hold"/>
                                        <p:tgtEl>
                                          <p:spTgt spid="41"/>
                                        </p:tgtEl>
                                        <p:attrNameLst>
                                          <p:attrName>ppt_h</p:attrName>
                                        </p:attrNameLst>
                                      </p:cBhvr>
                                      <p:tavLst>
                                        <p:tav tm="0">
                                          <p:val>
                                            <p:fltVal val="0"/>
                                          </p:val>
                                        </p:tav>
                                        <p:tav tm="100000">
                                          <p:val>
                                            <p:strVal val="#ppt_h"/>
                                          </p:val>
                                        </p:tav>
                                      </p:tavLst>
                                    </p:anim>
                                    <p:anim calcmode="lin" valueType="num">
                                      <p:cBhvr>
                                        <p:cTn id="99"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100" dur="1000" fill="hold"/>
                                        <p:tgtEl>
                                          <p:spTgt spid="41"/>
                                        </p:tgtEl>
                                        <p:attrNameLst>
                                          <p:attrName>ppt_y</p:attrName>
                                        </p:attrNameLst>
                                      </p:cBhvr>
                                      <p:tavLst>
                                        <p:tav tm="0" fmla="#ppt_y+(sin(-2*pi*(1-$))*-#ppt_x+cos(-2*pi*(1-$))*(1-#ppt_y))*(1-$)">
                                          <p:val>
                                            <p:fltVal val="0"/>
                                          </p:val>
                                        </p:tav>
                                        <p:tav tm="100000">
                                          <p:val>
                                            <p:fltVal val="1"/>
                                          </p:val>
                                        </p:tav>
                                      </p:tavLst>
                                    </p:anim>
                                  </p:childTnLst>
                                </p:cTn>
                              </p:par>
                              <p:par>
                                <p:cTn id="101" presetID="15" presetClass="entr" presetSubtype="0" fill="hold" nodeType="with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p:cTn id="103" dur="1000" fill="hold"/>
                                        <p:tgtEl>
                                          <p:spTgt spid="42"/>
                                        </p:tgtEl>
                                        <p:attrNameLst>
                                          <p:attrName>ppt_w</p:attrName>
                                        </p:attrNameLst>
                                      </p:cBhvr>
                                      <p:tavLst>
                                        <p:tav tm="0">
                                          <p:val>
                                            <p:fltVal val="0"/>
                                          </p:val>
                                        </p:tav>
                                        <p:tav tm="100000">
                                          <p:val>
                                            <p:strVal val="#ppt_w"/>
                                          </p:val>
                                        </p:tav>
                                      </p:tavLst>
                                    </p:anim>
                                    <p:anim calcmode="lin" valueType="num">
                                      <p:cBhvr>
                                        <p:cTn id="104" dur="1000" fill="hold"/>
                                        <p:tgtEl>
                                          <p:spTgt spid="42"/>
                                        </p:tgtEl>
                                        <p:attrNameLst>
                                          <p:attrName>ppt_h</p:attrName>
                                        </p:attrNameLst>
                                      </p:cBhvr>
                                      <p:tavLst>
                                        <p:tav tm="0">
                                          <p:val>
                                            <p:fltVal val="0"/>
                                          </p:val>
                                        </p:tav>
                                        <p:tav tm="100000">
                                          <p:val>
                                            <p:strVal val="#ppt_h"/>
                                          </p:val>
                                        </p:tav>
                                      </p:tavLst>
                                    </p:anim>
                                    <p:anim calcmode="lin" valueType="num">
                                      <p:cBhvr>
                                        <p:cTn id="105"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106" dur="1000" fill="hold"/>
                                        <p:tgtEl>
                                          <p:spTgt spid="42"/>
                                        </p:tgtEl>
                                        <p:attrNameLst>
                                          <p:attrName>ppt_y</p:attrName>
                                        </p:attrNameLst>
                                      </p:cBhvr>
                                      <p:tavLst>
                                        <p:tav tm="0" fmla="#ppt_y+(sin(-2*pi*(1-$))*-#ppt_x+cos(-2*pi*(1-$))*(1-#ppt_y))*(1-$)">
                                          <p:val>
                                            <p:fltVal val="0"/>
                                          </p:val>
                                        </p:tav>
                                        <p:tav tm="100000">
                                          <p:val>
                                            <p:fltVal val="1"/>
                                          </p:val>
                                        </p:tav>
                                      </p:tavLst>
                                    </p:anim>
                                  </p:childTnLst>
                                </p:cTn>
                              </p:par>
                              <p:par>
                                <p:cTn id="107" presetID="15" presetClass="entr" presetSubtype="0" fill="hold" nodeType="with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p:cTn id="109" dur="1000" fill="hold"/>
                                        <p:tgtEl>
                                          <p:spTgt spid="43"/>
                                        </p:tgtEl>
                                        <p:attrNameLst>
                                          <p:attrName>ppt_w</p:attrName>
                                        </p:attrNameLst>
                                      </p:cBhvr>
                                      <p:tavLst>
                                        <p:tav tm="0">
                                          <p:val>
                                            <p:fltVal val="0"/>
                                          </p:val>
                                        </p:tav>
                                        <p:tav tm="100000">
                                          <p:val>
                                            <p:strVal val="#ppt_w"/>
                                          </p:val>
                                        </p:tav>
                                      </p:tavLst>
                                    </p:anim>
                                    <p:anim calcmode="lin" valueType="num">
                                      <p:cBhvr>
                                        <p:cTn id="110" dur="1000" fill="hold"/>
                                        <p:tgtEl>
                                          <p:spTgt spid="43"/>
                                        </p:tgtEl>
                                        <p:attrNameLst>
                                          <p:attrName>ppt_h</p:attrName>
                                        </p:attrNameLst>
                                      </p:cBhvr>
                                      <p:tavLst>
                                        <p:tav tm="0">
                                          <p:val>
                                            <p:fltVal val="0"/>
                                          </p:val>
                                        </p:tav>
                                        <p:tav tm="100000">
                                          <p:val>
                                            <p:strVal val="#ppt_h"/>
                                          </p:val>
                                        </p:tav>
                                      </p:tavLst>
                                    </p:anim>
                                    <p:anim calcmode="lin" valueType="num">
                                      <p:cBhvr>
                                        <p:cTn id="111" dur="1000" fill="hold"/>
                                        <p:tgtEl>
                                          <p:spTgt spid="43"/>
                                        </p:tgtEl>
                                        <p:attrNameLst>
                                          <p:attrName>ppt_x</p:attrName>
                                        </p:attrNameLst>
                                      </p:cBhvr>
                                      <p:tavLst>
                                        <p:tav tm="0" fmla="#ppt_x+(cos(-2*pi*(1-$))*-#ppt_x-sin(-2*pi*(1-$))*(1-#ppt_y))*(1-$)">
                                          <p:val>
                                            <p:fltVal val="0"/>
                                          </p:val>
                                        </p:tav>
                                        <p:tav tm="100000">
                                          <p:val>
                                            <p:fltVal val="1"/>
                                          </p:val>
                                        </p:tav>
                                      </p:tavLst>
                                    </p:anim>
                                    <p:anim calcmode="lin" valueType="num">
                                      <p:cBhvr>
                                        <p:cTn id="112" dur="1000" fill="hold"/>
                                        <p:tgtEl>
                                          <p:spTgt spid="43"/>
                                        </p:tgtEl>
                                        <p:attrNameLst>
                                          <p:attrName>ppt_y</p:attrName>
                                        </p:attrNameLst>
                                      </p:cBhvr>
                                      <p:tavLst>
                                        <p:tav tm="0" fmla="#ppt_y+(sin(-2*pi*(1-$))*-#ppt_x+cos(-2*pi*(1-$))*(1-#ppt_y))*(1-$)">
                                          <p:val>
                                            <p:fltVal val="0"/>
                                          </p:val>
                                        </p:tav>
                                        <p:tav tm="100000">
                                          <p:val>
                                            <p:fltVal val="1"/>
                                          </p:val>
                                        </p:tav>
                                      </p:tavLst>
                                    </p:anim>
                                  </p:childTnLst>
                                </p:cTn>
                              </p:par>
                              <p:par>
                                <p:cTn id="113" presetID="15" presetClass="entr" presetSubtype="0" fill="hold" nodeType="with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p:cTn id="115" dur="1000" fill="hold"/>
                                        <p:tgtEl>
                                          <p:spTgt spid="44"/>
                                        </p:tgtEl>
                                        <p:attrNameLst>
                                          <p:attrName>ppt_w</p:attrName>
                                        </p:attrNameLst>
                                      </p:cBhvr>
                                      <p:tavLst>
                                        <p:tav tm="0">
                                          <p:val>
                                            <p:fltVal val="0"/>
                                          </p:val>
                                        </p:tav>
                                        <p:tav tm="100000">
                                          <p:val>
                                            <p:strVal val="#ppt_w"/>
                                          </p:val>
                                        </p:tav>
                                      </p:tavLst>
                                    </p:anim>
                                    <p:anim calcmode="lin" valueType="num">
                                      <p:cBhvr>
                                        <p:cTn id="116" dur="1000" fill="hold"/>
                                        <p:tgtEl>
                                          <p:spTgt spid="44"/>
                                        </p:tgtEl>
                                        <p:attrNameLst>
                                          <p:attrName>ppt_h</p:attrName>
                                        </p:attrNameLst>
                                      </p:cBhvr>
                                      <p:tavLst>
                                        <p:tav tm="0">
                                          <p:val>
                                            <p:fltVal val="0"/>
                                          </p:val>
                                        </p:tav>
                                        <p:tav tm="100000">
                                          <p:val>
                                            <p:strVal val="#ppt_h"/>
                                          </p:val>
                                        </p:tav>
                                      </p:tavLst>
                                    </p:anim>
                                    <p:anim calcmode="lin" valueType="num">
                                      <p:cBhvr>
                                        <p:cTn id="117" dur="1000" fill="hold"/>
                                        <p:tgtEl>
                                          <p:spTgt spid="44"/>
                                        </p:tgtEl>
                                        <p:attrNameLst>
                                          <p:attrName>ppt_x</p:attrName>
                                        </p:attrNameLst>
                                      </p:cBhvr>
                                      <p:tavLst>
                                        <p:tav tm="0" fmla="#ppt_x+(cos(-2*pi*(1-$))*-#ppt_x-sin(-2*pi*(1-$))*(1-#ppt_y))*(1-$)">
                                          <p:val>
                                            <p:fltVal val="0"/>
                                          </p:val>
                                        </p:tav>
                                        <p:tav tm="100000">
                                          <p:val>
                                            <p:fltVal val="1"/>
                                          </p:val>
                                        </p:tav>
                                      </p:tavLst>
                                    </p:anim>
                                    <p:anim calcmode="lin" valueType="num">
                                      <p:cBhvr>
                                        <p:cTn id="118" dur="1000" fill="hold"/>
                                        <p:tgtEl>
                                          <p:spTgt spid="44"/>
                                        </p:tgtEl>
                                        <p:attrNameLst>
                                          <p:attrName>ppt_y</p:attrName>
                                        </p:attrNameLst>
                                      </p:cBhvr>
                                      <p:tavLst>
                                        <p:tav tm="0" fmla="#ppt_y+(sin(-2*pi*(1-$))*-#ppt_x+cos(-2*pi*(1-$))*(1-#ppt_y))*(1-$)">
                                          <p:val>
                                            <p:fltVal val="0"/>
                                          </p:val>
                                        </p:tav>
                                        <p:tav tm="100000">
                                          <p:val>
                                            <p:fltVal val="1"/>
                                          </p:val>
                                        </p:tav>
                                      </p:tavLst>
                                    </p:anim>
                                  </p:childTnLst>
                                </p:cTn>
                              </p:par>
                              <p:par>
                                <p:cTn id="119" presetID="15"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 calcmode="lin" valueType="num">
                                      <p:cBhvr>
                                        <p:cTn id="121" dur="1000" fill="hold"/>
                                        <p:tgtEl>
                                          <p:spTgt spid="45"/>
                                        </p:tgtEl>
                                        <p:attrNameLst>
                                          <p:attrName>ppt_w</p:attrName>
                                        </p:attrNameLst>
                                      </p:cBhvr>
                                      <p:tavLst>
                                        <p:tav tm="0">
                                          <p:val>
                                            <p:fltVal val="0"/>
                                          </p:val>
                                        </p:tav>
                                        <p:tav tm="100000">
                                          <p:val>
                                            <p:strVal val="#ppt_w"/>
                                          </p:val>
                                        </p:tav>
                                      </p:tavLst>
                                    </p:anim>
                                    <p:anim calcmode="lin" valueType="num">
                                      <p:cBhvr>
                                        <p:cTn id="122" dur="1000" fill="hold"/>
                                        <p:tgtEl>
                                          <p:spTgt spid="45"/>
                                        </p:tgtEl>
                                        <p:attrNameLst>
                                          <p:attrName>ppt_h</p:attrName>
                                        </p:attrNameLst>
                                      </p:cBhvr>
                                      <p:tavLst>
                                        <p:tav tm="0">
                                          <p:val>
                                            <p:fltVal val="0"/>
                                          </p:val>
                                        </p:tav>
                                        <p:tav tm="100000">
                                          <p:val>
                                            <p:strVal val="#ppt_h"/>
                                          </p:val>
                                        </p:tav>
                                      </p:tavLst>
                                    </p:anim>
                                    <p:anim calcmode="lin" valueType="num">
                                      <p:cBhvr>
                                        <p:cTn id="123" dur="1000" fill="hold"/>
                                        <p:tgtEl>
                                          <p:spTgt spid="45"/>
                                        </p:tgtEl>
                                        <p:attrNameLst>
                                          <p:attrName>ppt_x</p:attrName>
                                        </p:attrNameLst>
                                      </p:cBhvr>
                                      <p:tavLst>
                                        <p:tav tm="0" fmla="#ppt_x+(cos(-2*pi*(1-$))*-#ppt_x-sin(-2*pi*(1-$))*(1-#ppt_y))*(1-$)">
                                          <p:val>
                                            <p:fltVal val="0"/>
                                          </p:val>
                                        </p:tav>
                                        <p:tav tm="100000">
                                          <p:val>
                                            <p:fltVal val="1"/>
                                          </p:val>
                                        </p:tav>
                                      </p:tavLst>
                                    </p:anim>
                                    <p:anim calcmode="lin" valueType="num">
                                      <p:cBhvr>
                                        <p:cTn id="124" dur="1000" fill="hold"/>
                                        <p:tgtEl>
                                          <p:spTgt spid="45"/>
                                        </p:tgtEl>
                                        <p:attrNameLst>
                                          <p:attrName>ppt_y</p:attrName>
                                        </p:attrNameLst>
                                      </p:cBhvr>
                                      <p:tavLst>
                                        <p:tav tm="0" fmla="#ppt_y+(sin(-2*pi*(1-$))*-#ppt_x+cos(-2*pi*(1-$))*(1-#ppt_y))*(1-$)">
                                          <p:val>
                                            <p:fltVal val="0"/>
                                          </p:val>
                                        </p:tav>
                                        <p:tav tm="100000">
                                          <p:val>
                                            <p:fltVal val="1"/>
                                          </p:val>
                                        </p:tav>
                                      </p:tavLst>
                                    </p:anim>
                                  </p:childTnLst>
                                </p:cTn>
                              </p:par>
                              <p:par>
                                <p:cTn id="125" presetID="15" presetClass="entr" presetSubtype="0"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anim calcmode="lin" valueType="num">
                                      <p:cBhvr>
                                        <p:cTn id="127" dur="1000" fill="hold"/>
                                        <p:tgtEl>
                                          <p:spTgt spid="46"/>
                                        </p:tgtEl>
                                        <p:attrNameLst>
                                          <p:attrName>ppt_w</p:attrName>
                                        </p:attrNameLst>
                                      </p:cBhvr>
                                      <p:tavLst>
                                        <p:tav tm="0">
                                          <p:val>
                                            <p:fltVal val="0"/>
                                          </p:val>
                                        </p:tav>
                                        <p:tav tm="100000">
                                          <p:val>
                                            <p:strVal val="#ppt_w"/>
                                          </p:val>
                                        </p:tav>
                                      </p:tavLst>
                                    </p:anim>
                                    <p:anim calcmode="lin" valueType="num">
                                      <p:cBhvr>
                                        <p:cTn id="128" dur="1000" fill="hold"/>
                                        <p:tgtEl>
                                          <p:spTgt spid="46"/>
                                        </p:tgtEl>
                                        <p:attrNameLst>
                                          <p:attrName>ppt_h</p:attrName>
                                        </p:attrNameLst>
                                      </p:cBhvr>
                                      <p:tavLst>
                                        <p:tav tm="0">
                                          <p:val>
                                            <p:fltVal val="0"/>
                                          </p:val>
                                        </p:tav>
                                        <p:tav tm="100000">
                                          <p:val>
                                            <p:strVal val="#ppt_h"/>
                                          </p:val>
                                        </p:tav>
                                      </p:tavLst>
                                    </p:anim>
                                    <p:anim calcmode="lin" valueType="num">
                                      <p:cBhvr>
                                        <p:cTn id="129" dur="1000" fill="hold"/>
                                        <p:tgtEl>
                                          <p:spTgt spid="46"/>
                                        </p:tgtEl>
                                        <p:attrNameLst>
                                          <p:attrName>ppt_x</p:attrName>
                                        </p:attrNameLst>
                                      </p:cBhvr>
                                      <p:tavLst>
                                        <p:tav tm="0" fmla="#ppt_x+(cos(-2*pi*(1-$))*-#ppt_x-sin(-2*pi*(1-$))*(1-#ppt_y))*(1-$)">
                                          <p:val>
                                            <p:fltVal val="0"/>
                                          </p:val>
                                        </p:tav>
                                        <p:tav tm="100000">
                                          <p:val>
                                            <p:fltVal val="1"/>
                                          </p:val>
                                        </p:tav>
                                      </p:tavLst>
                                    </p:anim>
                                    <p:anim calcmode="lin" valueType="num">
                                      <p:cBhvr>
                                        <p:cTn id="130" dur="1000" fill="hold"/>
                                        <p:tgtEl>
                                          <p:spTgt spid="46"/>
                                        </p:tgtEl>
                                        <p:attrNameLst>
                                          <p:attrName>ppt_y</p:attrName>
                                        </p:attrNameLst>
                                      </p:cBhvr>
                                      <p:tavLst>
                                        <p:tav tm="0" fmla="#ppt_y+(sin(-2*pi*(1-$))*-#ppt_x+cos(-2*pi*(1-$))*(1-#ppt_y))*(1-$)">
                                          <p:val>
                                            <p:fltVal val="0"/>
                                          </p:val>
                                        </p:tav>
                                        <p:tav tm="100000">
                                          <p:val>
                                            <p:fltVal val="1"/>
                                          </p:val>
                                        </p:tav>
                                      </p:tavLst>
                                    </p:anim>
                                  </p:childTnLst>
                                </p:cTn>
                              </p:par>
                              <p:par>
                                <p:cTn id="131" presetID="15" presetClass="entr" presetSubtype="0" fill="hold" nodeType="withEffect">
                                  <p:stCondLst>
                                    <p:cond delay="0"/>
                                  </p:stCondLst>
                                  <p:childTnLst>
                                    <p:set>
                                      <p:cBhvr>
                                        <p:cTn id="132" dur="1" fill="hold">
                                          <p:stCondLst>
                                            <p:cond delay="0"/>
                                          </p:stCondLst>
                                        </p:cTn>
                                        <p:tgtEl>
                                          <p:spTgt spid="47"/>
                                        </p:tgtEl>
                                        <p:attrNameLst>
                                          <p:attrName>style.visibility</p:attrName>
                                        </p:attrNameLst>
                                      </p:cBhvr>
                                      <p:to>
                                        <p:strVal val="visible"/>
                                      </p:to>
                                    </p:set>
                                    <p:anim calcmode="lin" valueType="num">
                                      <p:cBhvr>
                                        <p:cTn id="133" dur="1000" fill="hold"/>
                                        <p:tgtEl>
                                          <p:spTgt spid="47"/>
                                        </p:tgtEl>
                                        <p:attrNameLst>
                                          <p:attrName>ppt_w</p:attrName>
                                        </p:attrNameLst>
                                      </p:cBhvr>
                                      <p:tavLst>
                                        <p:tav tm="0">
                                          <p:val>
                                            <p:fltVal val="0"/>
                                          </p:val>
                                        </p:tav>
                                        <p:tav tm="100000">
                                          <p:val>
                                            <p:strVal val="#ppt_w"/>
                                          </p:val>
                                        </p:tav>
                                      </p:tavLst>
                                    </p:anim>
                                    <p:anim calcmode="lin" valueType="num">
                                      <p:cBhvr>
                                        <p:cTn id="134" dur="1000" fill="hold"/>
                                        <p:tgtEl>
                                          <p:spTgt spid="47"/>
                                        </p:tgtEl>
                                        <p:attrNameLst>
                                          <p:attrName>ppt_h</p:attrName>
                                        </p:attrNameLst>
                                      </p:cBhvr>
                                      <p:tavLst>
                                        <p:tav tm="0">
                                          <p:val>
                                            <p:fltVal val="0"/>
                                          </p:val>
                                        </p:tav>
                                        <p:tav tm="100000">
                                          <p:val>
                                            <p:strVal val="#ppt_h"/>
                                          </p:val>
                                        </p:tav>
                                      </p:tavLst>
                                    </p:anim>
                                    <p:anim calcmode="lin" valueType="num">
                                      <p:cBhvr>
                                        <p:cTn id="135" dur="1000" fill="hold"/>
                                        <p:tgtEl>
                                          <p:spTgt spid="47"/>
                                        </p:tgtEl>
                                        <p:attrNameLst>
                                          <p:attrName>ppt_x</p:attrName>
                                        </p:attrNameLst>
                                      </p:cBhvr>
                                      <p:tavLst>
                                        <p:tav tm="0" fmla="#ppt_x+(cos(-2*pi*(1-$))*-#ppt_x-sin(-2*pi*(1-$))*(1-#ppt_y))*(1-$)">
                                          <p:val>
                                            <p:fltVal val="0"/>
                                          </p:val>
                                        </p:tav>
                                        <p:tav tm="100000">
                                          <p:val>
                                            <p:fltVal val="1"/>
                                          </p:val>
                                        </p:tav>
                                      </p:tavLst>
                                    </p:anim>
                                    <p:anim calcmode="lin" valueType="num">
                                      <p:cBhvr>
                                        <p:cTn id="136" dur="1000" fill="hold"/>
                                        <p:tgtEl>
                                          <p:spTgt spid="47"/>
                                        </p:tgtEl>
                                        <p:attrNameLst>
                                          <p:attrName>ppt_y</p:attrName>
                                        </p:attrNameLst>
                                      </p:cBhvr>
                                      <p:tavLst>
                                        <p:tav tm="0" fmla="#ppt_y+(sin(-2*pi*(1-$))*-#ppt_x+cos(-2*pi*(1-$))*(1-#ppt_y))*(1-$)">
                                          <p:val>
                                            <p:fltVal val="0"/>
                                          </p:val>
                                        </p:tav>
                                        <p:tav tm="100000">
                                          <p:val>
                                            <p:fltVal val="1"/>
                                          </p:val>
                                        </p:tav>
                                      </p:tavLst>
                                    </p:anim>
                                  </p:childTnLst>
                                </p:cTn>
                              </p:par>
                              <p:par>
                                <p:cTn id="137" presetID="15"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 calcmode="lin" valueType="num">
                                      <p:cBhvr>
                                        <p:cTn id="139" dur="1000" fill="hold"/>
                                        <p:tgtEl>
                                          <p:spTgt spid="48"/>
                                        </p:tgtEl>
                                        <p:attrNameLst>
                                          <p:attrName>ppt_w</p:attrName>
                                        </p:attrNameLst>
                                      </p:cBhvr>
                                      <p:tavLst>
                                        <p:tav tm="0">
                                          <p:val>
                                            <p:fltVal val="0"/>
                                          </p:val>
                                        </p:tav>
                                        <p:tav tm="100000">
                                          <p:val>
                                            <p:strVal val="#ppt_w"/>
                                          </p:val>
                                        </p:tav>
                                      </p:tavLst>
                                    </p:anim>
                                    <p:anim calcmode="lin" valueType="num">
                                      <p:cBhvr>
                                        <p:cTn id="140" dur="1000" fill="hold"/>
                                        <p:tgtEl>
                                          <p:spTgt spid="48"/>
                                        </p:tgtEl>
                                        <p:attrNameLst>
                                          <p:attrName>ppt_h</p:attrName>
                                        </p:attrNameLst>
                                      </p:cBhvr>
                                      <p:tavLst>
                                        <p:tav tm="0">
                                          <p:val>
                                            <p:fltVal val="0"/>
                                          </p:val>
                                        </p:tav>
                                        <p:tav tm="100000">
                                          <p:val>
                                            <p:strVal val="#ppt_h"/>
                                          </p:val>
                                        </p:tav>
                                      </p:tavLst>
                                    </p:anim>
                                    <p:anim calcmode="lin" valueType="num">
                                      <p:cBhvr>
                                        <p:cTn id="141" dur="1000" fill="hold"/>
                                        <p:tgtEl>
                                          <p:spTgt spid="48"/>
                                        </p:tgtEl>
                                        <p:attrNameLst>
                                          <p:attrName>ppt_x</p:attrName>
                                        </p:attrNameLst>
                                      </p:cBhvr>
                                      <p:tavLst>
                                        <p:tav tm="0" fmla="#ppt_x+(cos(-2*pi*(1-$))*-#ppt_x-sin(-2*pi*(1-$))*(1-#ppt_y))*(1-$)">
                                          <p:val>
                                            <p:fltVal val="0"/>
                                          </p:val>
                                        </p:tav>
                                        <p:tav tm="100000">
                                          <p:val>
                                            <p:fltVal val="1"/>
                                          </p:val>
                                        </p:tav>
                                      </p:tavLst>
                                    </p:anim>
                                    <p:anim calcmode="lin" valueType="num">
                                      <p:cBhvr>
                                        <p:cTn id="142" dur="1000" fill="hold"/>
                                        <p:tgtEl>
                                          <p:spTgt spid="48"/>
                                        </p:tgtEl>
                                        <p:attrNameLst>
                                          <p:attrName>ppt_y</p:attrName>
                                        </p:attrNameLst>
                                      </p:cBhvr>
                                      <p:tavLst>
                                        <p:tav tm="0" fmla="#ppt_y+(sin(-2*pi*(1-$))*-#ppt_x+cos(-2*pi*(1-$))*(1-#ppt_y))*(1-$)">
                                          <p:val>
                                            <p:fltVal val="0"/>
                                          </p:val>
                                        </p:tav>
                                        <p:tav tm="100000">
                                          <p:val>
                                            <p:fltVal val="1"/>
                                          </p:val>
                                        </p:tav>
                                      </p:tavLst>
                                    </p:anim>
                                  </p:childTnLst>
                                </p:cTn>
                              </p:par>
                              <p:par>
                                <p:cTn id="143" presetID="15" presetClass="entr" presetSubtype="0" fill="hold" nodeType="with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1000" fill="hold"/>
                                        <p:tgtEl>
                                          <p:spTgt spid="49"/>
                                        </p:tgtEl>
                                        <p:attrNameLst>
                                          <p:attrName>ppt_w</p:attrName>
                                        </p:attrNameLst>
                                      </p:cBhvr>
                                      <p:tavLst>
                                        <p:tav tm="0">
                                          <p:val>
                                            <p:fltVal val="0"/>
                                          </p:val>
                                        </p:tav>
                                        <p:tav tm="100000">
                                          <p:val>
                                            <p:strVal val="#ppt_w"/>
                                          </p:val>
                                        </p:tav>
                                      </p:tavLst>
                                    </p:anim>
                                    <p:anim calcmode="lin" valueType="num">
                                      <p:cBhvr>
                                        <p:cTn id="146" dur="1000" fill="hold"/>
                                        <p:tgtEl>
                                          <p:spTgt spid="49"/>
                                        </p:tgtEl>
                                        <p:attrNameLst>
                                          <p:attrName>ppt_h</p:attrName>
                                        </p:attrNameLst>
                                      </p:cBhvr>
                                      <p:tavLst>
                                        <p:tav tm="0">
                                          <p:val>
                                            <p:fltVal val="0"/>
                                          </p:val>
                                        </p:tav>
                                        <p:tav tm="100000">
                                          <p:val>
                                            <p:strVal val="#ppt_h"/>
                                          </p:val>
                                        </p:tav>
                                      </p:tavLst>
                                    </p:anim>
                                    <p:anim calcmode="lin" valueType="num">
                                      <p:cBhvr>
                                        <p:cTn id="147" dur="1000" fill="hold"/>
                                        <p:tgtEl>
                                          <p:spTgt spid="49"/>
                                        </p:tgtEl>
                                        <p:attrNameLst>
                                          <p:attrName>ppt_x</p:attrName>
                                        </p:attrNameLst>
                                      </p:cBhvr>
                                      <p:tavLst>
                                        <p:tav tm="0" fmla="#ppt_x+(cos(-2*pi*(1-$))*-#ppt_x-sin(-2*pi*(1-$))*(1-#ppt_y))*(1-$)">
                                          <p:val>
                                            <p:fltVal val="0"/>
                                          </p:val>
                                        </p:tav>
                                        <p:tav tm="100000">
                                          <p:val>
                                            <p:fltVal val="1"/>
                                          </p:val>
                                        </p:tav>
                                      </p:tavLst>
                                    </p:anim>
                                    <p:anim calcmode="lin" valueType="num">
                                      <p:cBhvr>
                                        <p:cTn id="148" dur="1000" fill="hold"/>
                                        <p:tgtEl>
                                          <p:spTgt spid="49"/>
                                        </p:tgtEl>
                                        <p:attrNameLst>
                                          <p:attrName>ppt_y</p:attrName>
                                        </p:attrNameLst>
                                      </p:cBhvr>
                                      <p:tavLst>
                                        <p:tav tm="0" fmla="#ppt_y+(sin(-2*pi*(1-$))*-#ppt_x+cos(-2*pi*(1-$))*(1-#ppt_y))*(1-$)">
                                          <p:val>
                                            <p:fltVal val="0"/>
                                          </p:val>
                                        </p:tav>
                                        <p:tav tm="100000">
                                          <p:val>
                                            <p:fltVal val="1"/>
                                          </p:val>
                                        </p:tav>
                                      </p:tavLst>
                                    </p:anim>
                                  </p:childTnLst>
                                </p:cTn>
                              </p:par>
                              <p:par>
                                <p:cTn id="149" presetID="15" presetClass="entr" presetSubtype="0" fill="hold" nodeType="withEffect">
                                  <p:stCondLst>
                                    <p:cond delay="0"/>
                                  </p:stCondLst>
                                  <p:childTnLst>
                                    <p:set>
                                      <p:cBhvr>
                                        <p:cTn id="150" dur="1" fill="hold">
                                          <p:stCondLst>
                                            <p:cond delay="0"/>
                                          </p:stCondLst>
                                        </p:cTn>
                                        <p:tgtEl>
                                          <p:spTgt spid="51"/>
                                        </p:tgtEl>
                                        <p:attrNameLst>
                                          <p:attrName>style.visibility</p:attrName>
                                        </p:attrNameLst>
                                      </p:cBhvr>
                                      <p:to>
                                        <p:strVal val="visible"/>
                                      </p:to>
                                    </p:set>
                                    <p:anim calcmode="lin" valueType="num">
                                      <p:cBhvr>
                                        <p:cTn id="151" dur="1000" fill="hold"/>
                                        <p:tgtEl>
                                          <p:spTgt spid="51"/>
                                        </p:tgtEl>
                                        <p:attrNameLst>
                                          <p:attrName>ppt_w</p:attrName>
                                        </p:attrNameLst>
                                      </p:cBhvr>
                                      <p:tavLst>
                                        <p:tav tm="0">
                                          <p:val>
                                            <p:fltVal val="0"/>
                                          </p:val>
                                        </p:tav>
                                        <p:tav tm="100000">
                                          <p:val>
                                            <p:strVal val="#ppt_w"/>
                                          </p:val>
                                        </p:tav>
                                      </p:tavLst>
                                    </p:anim>
                                    <p:anim calcmode="lin" valueType="num">
                                      <p:cBhvr>
                                        <p:cTn id="152" dur="1000" fill="hold"/>
                                        <p:tgtEl>
                                          <p:spTgt spid="51"/>
                                        </p:tgtEl>
                                        <p:attrNameLst>
                                          <p:attrName>ppt_h</p:attrName>
                                        </p:attrNameLst>
                                      </p:cBhvr>
                                      <p:tavLst>
                                        <p:tav tm="0">
                                          <p:val>
                                            <p:fltVal val="0"/>
                                          </p:val>
                                        </p:tav>
                                        <p:tav tm="100000">
                                          <p:val>
                                            <p:strVal val="#ppt_h"/>
                                          </p:val>
                                        </p:tav>
                                      </p:tavLst>
                                    </p:anim>
                                    <p:anim calcmode="lin" valueType="num">
                                      <p:cBhvr>
                                        <p:cTn id="153" dur="1000" fill="hold"/>
                                        <p:tgtEl>
                                          <p:spTgt spid="51"/>
                                        </p:tgtEl>
                                        <p:attrNameLst>
                                          <p:attrName>ppt_x</p:attrName>
                                        </p:attrNameLst>
                                      </p:cBhvr>
                                      <p:tavLst>
                                        <p:tav tm="0" fmla="#ppt_x+(cos(-2*pi*(1-$))*-#ppt_x-sin(-2*pi*(1-$))*(1-#ppt_y))*(1-$)">
                                          <p:val>
                                            <p:fltVal val="0"/>
                                          </p:val>
                                        </p:tav>
                                        <p:tav tm="100000">
                                          <p:val>
                                            <p:fltVal val="1"/>
                                          </p:val>
                                        </p:tav>
                                      </p:tavLst>
                                    </p:anim>
                                    <p:anim calcmode="lin" valueType="num">
                                      <p:cBhvr>
                                        <p:cTn id="154" dur="1000" fill="hold"/>
                                        <p:tgtEl>
                                          <p:spTgt spid="51"/>
                                        </p:tgtEl>
                                        <p:attrNameLst>
                                          <p:attrName>ppt_y</p:attrName>
                                        </p:attrNameLst>
                                      </p:cBhvr>
                                      <p:tavLst>
                                        <p:tav tm="0" fmla="#ppt_y+(sin(-2*pi*(1-$))*-#ppt_x+cos(-2*pi*(1-$))*(1-#ppt_y))*(1-$)">
                                          <p:val>
                                            <p:fltVal val="0"/>
                                          </p:val>
                                        </p:tav>
                                        <p:tav tm="100000">
                                          <p:val>
                                            <p:fltVal val="1"/>
                                          </p:val>
                                        </p:tav>
                                      </p:tavLst>
                                    </p:anim>
                                  </p:childTnLst>
                                </p:cTn>
                              </p:par>
                              <p:par>
                                <p:cTn id="155" presetID="15" presetClass="entr" presetSubtype="0" fill="hold" grpId="0" nodeType="withEffect">
                                  <p:stCondLst>
                                    <p:cond delay="0"/>
                                  </p:stCondLst>
                                  <p:childTnLst>
                                    <p:set>
                                      <p:cBhvr>
                                        <p:cTn id="156" dur="1" fill="hold">
                                          <p:stCondLst>
                                            <p:cond delay="0"/>
                                          </p:stCondLst>
                                        </p:cTn>
                                        <p:tgtEl>
                                          <p:spTgt spid="53"/>
                                        </p:tgtEl>
                                        <p:attrNameLst>
                                          <p:attrName>style.visibility</p:attrName>
                                        </p:attrNameLst>
                                      </p:cBhvr>
                                      <p:to>
                                        <p:strVal val="visible"/>
                                      </p:to>
                                    </p:set>
                                    <p:anim calcmode="lin" valueType="num">
                                      <p:cBhvr>
                                        <p:cTn id="157" dur="1000" fill="hold"/>
                                        <p:tgtEl>
                                          <p:spTgt spid="53"/>
                                        </p:tgtEl>
                                        <p:attrNameLst>
                                          <p:attrName>ppt_w</p:attrName>
                                        </p:attrNameLst>
                                      </p:cBhvr>
                                      <p:tavLst>
                                        <p:tav tm="0">
                                          <p:val>
                                            <p:fltVal val="0"/>
                                          </p:val>
                                        </p:tav>
                                        <p:tav tm="100000">
                                          <p:val>
                                            <p:strVal val="#ppt_w"/>
                                          </p:val>
                                        </p:tav>
                                      </p:tavLst>
                                    </p:anim>
                                    <p:anim calcmode="lin" valueType="num">
                                      <p:cBhvr>
                                        <p:cTn id="158" dur="1000" fill="hold"/>
                                        <p:tgtEl>
                                          <p:spTgt spid="53"/>
                                        </p:tgtEl>
                                        <p:attrNameLst>
                                          <p:attrName>ppt_h</p:attrName>
                                        </p:attrNameLst>
                                      </p:cBhvr>
                                      <p:tavLst>
                                        <p:tav tm="0">
                                          <p:val>
                                            <p:fltVal val="0"/>
                                          </p:val>
                                        </p:tav>
                                        <p:tav tm="100000">
                                          <p:val>
                                            <p:strVal val="#ppt_h"/>
                                          </p:val>
                                        </p:tav>
                                      </p:tavLst>
                                    </p:anim>
                                    <p:anim calcmode="lin" valueType="num">
                                      <p:cBhvr>
                                        <p:cTn id="159" dur="1000" fill="hold"/>
                                        <p:tgtEl>
                                          <p:spTgt spid="53"/>
                                        </p:tgtEl>
                                        <p:attrNameLst>
                                          <p:attrName>ppt_x</p:attrName>
                                        </p:attrNameLst>
                                      </p:cBhvr>
                                      <p:tavLst>
                                        <p:tav tm="0" fmla="#ppt_x+(cos(-2*pi*(1-$))*-#ppt_x-sin(-2*pi*(1-$))*(1-#ppt_y))*(1-$)">
                                          <p:val>
                                            <p:fltVal val="0"/>
                                          </p:val>
                                        </p:tav>
                                        <p:tav tm="100000">
                                          <p:val>
                                            <p:fltVal val="1"/>
                                          </p:val>
                                        </p:tav>
                                      </p:tavLst>
                                    </p:anim>
                                    <p:anim calcmode="lin" valueType="num">
                                      <p:cBhvr>
                                        <p:cTn id="160" dur="1000" fill="hold"/>
                                        <p:tgtEl>
                                          <p:spTgt spid="53"/>
                                        </p:tgtEl>
                                        <p:attrNameLst>
                                          <p:attrName>ppt_y</p:attrName>
                                        </p:attrNameLst>
                                      </p:cBhvr>
                                      <p:tavLst>
                                        <p:tav tm="0" fmla="#ppt_y+(sin(-2*pi*(1-$))*-#ppt_x+cos(-2*pi*(1-$))*(1-#ppt_y))*(1-$)">
                                          <p:val>
                                            <p:fltVal val="0"/>
                                          </p:val>
                                        </p:tav>
                                        <p:tav tm="100000">
                                          <p:val>
                                            <p:fltVal val="1"/>
                                          </p:val>
                                        </p:tav>
                                      </p:tavLst>
                                    </p:anim>
                                  </p:childTnLst>
                                </p:cTn>
                              </p:par>
                              <p:par>
                                <p:cTn id="161" presetID="15" presetClass="entr" presetSubtype="0" fill="hold" nodeType="withEffect">
                                  <p:stCondLst>
                                    <p:cond delay="0"/>
                                  </p:stCondLst>
                                  <p:childTnLst>
                                    <p:set>
                                      <p:cBhvr>
                                        <p:cTn id="162" dur="1" fill="hold">
                                          <p:stCondLst>
                                            <p:cond delay="0"/>
                                          </p:stCondLst>
                                        </p:cTn>
                                        <p:tgtEl>
                                          <p:spTgt spid="54"/>
                                        </p:tgtEl>
                                        <p:attrNameLst>
                                          <p:attrName>style.visibility</p:attrName>
                                        </p:attrNameLst>
                                      </p:cBhvr>
                                      <p:to>
                                        <p:strVal val="visible"/>
                                      </p:to>
                                    </p:set>
                                    <p:anim calcmode="lin" valueType="num">
                                      <p:cBhvr>
                                        <p:cTn id="163" dur="1000" fill="hold"/>
                                        <p:tgtEl>
                                          <p:spTgt spid="54"/>
                                        </p:tgtEl>
                                        <p:attrNameLst>
                                          <p:attrName>ppt_w</p:attrName>
                                        </p:attrNameLst>
                                      </p:cBhvr>
                                      <p:tavLst>
                                        <p:tav tm="0">
                                          <p:val>
                                            <p:fltVal val="0"/>
                                          </p:val>
                                        </p:tav>
                                        <p:tav tm="100000">
                                          <p:val>
                                            <p:strVal val="#ppt_w"/>
                                          </p:val>
                                        </p:tav>
                                      </p:tavLst>
                                    </p:anim>
                                    <p:anim calcmode="lin" valueType="num">
                                      <p:cBhvr>
                                        <p:cTn id="164" dur="1000" fill="hold"/>
                                        <p:tgtEl>
                                          <p:spTgt spid="54"/>
                                        </p:tgtEl>
                                        <p:attrNameLst>
                                          <p:attrName>ppt_h</p:attrName>
                                        </p:attrNameLst>
                                      </p:cBhvr>
                                      <p:tavLst>
                                        <p:tav tm="0">
                                          <p:val>
                                            <p:fltVal val="0"/>
                                          </p:val>
                                        </p:tav>
                                        <p:tav tm="100000">
                                          <p:val>
                                            <p:strVal val="#ppt_h"/>
                                          </p:val>
                                        </p:tav>
                                      </p:tavLst>
                                    </p:anim>
                                    <p:anim calcmode="lin" valueType="num">
                                      <p:cBhvr>
                                        <p:cTn id="165"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166" dur="1000" fill="hold"/>
                                        <p:tgtEl>
                                          <p:spTgt spid="54"/>
                                        </p:tgtEl>
                                        <p:attrNameLst>
                                          <p:attrName>ppt_y</p:attrName>
                                        </p:attrNameLst>
                                      </p:cBhvr>
                                      <p:tavLst>
                                        <p:tav tm="0" fmla="#ppt_y+(sin(-2*pi*(1-$))*-#ppt_x+cos(-2*pi*(1-$))*(1-#ppt_y))*(1-$)">
                                          <p:val>
                                            <p:fltVal val="0"/>
                                          </p:val>
                                        </p:tav>
                                        <p:tav tm="100000">
                                          <p:val>
                                            <p:fltVal val="1"/>
                                          </p:val>
                                        </p:tav>
                                      </p:tavLst>
                                    </p:anim>
                                  </p:childTnLst>
                                </p:cTn>
                              </p:par>
                              <p:par>
                                <p:cTn id="167" presetID="15" presetClass="entr" presetSubtype="0" fill="hold" grpId="0" nodeType="withEffect">
                                  <p:stCondLst>
                                    <p:cond delay="0"/>
                                  </p:stCondLst>
                                  <p:childTnLst>
                                    <p:set>
                                      <p:cBhvr>
                                        <p:cTn id="168" dur="1" fill="hold">
                                          <p:stCondLst>
                                            <p:cond delay="0"/>
                                          </p:stCondLst>
                                        </p:cTn>
                                        <p:tgtEl>
                                          <p:spTgt spid="2"/>
                                        </p:tgtEl>
                                        <p:attrNameLst>
                                          <p:attrName>style.visibility</p:attrName>
                                        </p:attrNameLst>
                                      </p:cBhvr>
                                      <p:to>
                                        <p:strVal val="visible"/>
                                      </p:to>
                                    </p:set>
                                    <p:anim calcmode="lin" valueType="num">
                                      <p:cBhvr>
                                        <p:cTn id="169" dur="1000" fill="hold"/>
                                        <p:tgtEl>
                                          <p:spTgt spid="2"/>
                                        </p:tgtEl>
                                        <p:attrNameLst>
                                          <p:attrName>ppt_w</p:attrName>
                                        </p:attrNameLst>
                                      </p:cBhvr>
                                      <p:tavLst>
                                        <p:tav tm="0">
                                          <p:val>
                                            <p:fltVal val="0"/>
                                          </p:val>
                                        </p:tav>
                                        <p:tav tm="100000">
                                          <p:val>
                                            <p:strVal val="#ppt_w"/>
                                          </p:val>
                                        </p:tav>
                                      </p:tavLst>
                                    </p:anim>
                                    <p:anim calcmode="lin" valueType="num">
                                      <p:cBhvr>
                                        <p:cTn id="170" dur="1000" fill="hold"/>
                                        <p:tgtEl>
                                          <p:spTgt spid="2"/>
                                        </p:tgtEl>
                                        <p:attrNameLst>
                                          <p:attrName>ppt_h</p:attrName>
                                        </p:attrNameLst>
                                      </p:cBhvr>
                                      <p:tavLst>
                                        <p:tav tm="0">
                                          <p:val>
                                            <p:fltVal val="0"/>
                                          </p:val>
                                        </p:tav>
                                        <p:tav tm="100000">
                                          <p:val>
                                            <p:strVal val="#ppt_h"/>
                                          </p:val>
                                        </p:tav>
                                      </p:tavLst>
                                    </p:anim>
                                    <p:anim calcmode="lin" valueType="num">
                                      <p:cBhvr>
                                        <p:cTn id="171"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72" dur="1000" fill="hold"/>
                                        <p:tgtEl>
                                          <p:spTgt spid="2"/>
                                        </p:tgtEl>
                                        <p:attrNameLst>
                                          <p:attrName>ppt_y</p:attrName>
                                        </p:attrNameLst>
                                      </p:cBhvr>
                                      <p:tavLst>
                                        <p:tav tm="0" fmla="#ppt_y+(sin(-2*pi*(1-$))*-#ppt_x+cos(-2*pi*(1-$))*(1-#ppt_y))*(1-$)">
                                          <p:val>
                                            <p:fltVal val="0"/>
                                          </p:val>
                                        </p:tav>
                                        <p:tav tm="100000">
                                          <p:val>
                                            <p:fltVal val="1"/>
                                          </p:val>
                                        </p:tav>
                                      </p:tavLst>
                                    </p:anim>
                                  </p:childTnLst>
                                </p:cTn>
                              </p:par>
                              <p:par>
                                <p:cTn id="173" presetID="15" presetClass="entr" presetSubtype="0" fill="hold" grpId="0" nodeType="withEffect">
                                  <p:stCondLst>
                                    <p:cond delay="0"/>
                                  </p:stCondLst>
                                  <p:childTnLst>
                                    <p:set>
                                      <p:cBhvr>
                                        <p:cTn id="174" dur="1" fill="hold">
                                          <p:stCondLst>
                                            <p:cond delay="0"/>
                                          </p:stCondLst>
                                        </p:cTn>
                                        <p:tgtEl>
                                          <p:spTgt spid="3"/>
                                        </p:tgtEl>
                                        <p:attrNameLst>
                                          <p:attrName>style.visibility</p:attrName>
                                        </p:attrNameLst>
                                      </p:cBhvr>
                                      <p:to>
                                        <p:strVal val="visible"/>
                                      </p:to>
                                    </p:set>
                                    <p:anim calcmode="lin" valueType="num">
                                      <p:cBhvr>
                                        <p:cTn id="175" dur="1000" fill="hold"/>
                                        <p:tgtEl>
                                          <p:spTgt spid="3"/>
                                        </p:tgtEl>
                                        <p:attrNameLst>
                                          <p:attrName>ppt_w</p:attrName>
                                        </p:attrNameLst>
                                      </p:cBhvr>
                                      <p:tavLst>
                                        <p:tav tm="0">
                                          <p:val>
                                            <p:fltVal val="0"/>
                                          </p:val>
                                        </p:tav>
                                        <p:tav tm="100000">
                                          <p:val>
                                            <p:strVal val="#ppt_w"/>
                                          </p:val>
                                        </p:tav>
                                      </p:tavLst>
                                    </p:anim>
                                    <p:anim calcmode="lin" valueType="num">
                                      <p:cBhvr>
                                        <p:cTn id="176" dur="1000" fill="hold"/>
                                        <p:tgtEl>
                                          <p:spTgt spid="3"/>
                                        </p:tgtEl>
                                        <p:attrNameLst>
                                          <p:attrName>ppt_h</p:attrName>
                                        </p:attrNameLst>
                                      </p:cBhvr>
                                      <p:tavLst>
                                        <p:tav tm="0">
                                          <p:val>
                                            <p:fltVal val="0"/>
                                          </p:val>
                                        </p:tav>
                                        <p:tav tm="100000">
                                          <p:val>
                                            <p:strVal val="#ppt_h"/>
                                          </p:val>
                                        </p:tav>
                                      </p:tavLst>
                                    </p:anim>
                                    <p:anim calcmode="lin" valueType="num">
                                      <p:cBhvr>
                                        <p:cTn id="177"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78" dur="1000" fill="hold"/>
                                        <p:tgtEl>
                                          <p:spTgt spid="3"/>
                                        </p:tgtEl>
                                        <p:attrNameLst>
                                          <p:attrName>ppt_y</p:attrName>
                                        </p:attrNameLst>
                                      </p:cBhvr>
                                      <p:tavLst>
                                        <p:tav tm="0" fmla="#ppt_y+(sin(-2*pi*(1-$))*-#ppt_x+cos(-2*pi*(1-$))*(1-#ppt_y))*(1-$)">
                                          <p:val>
                                            <p:fltVal val="0"/>
                                          </p:val>
                                        </p:tav>
                                        <p:tav tm="100000">
                                          <p:val>
                                            <p:fltVal val="1"/>
                                          </p:val>
                                        </p:tav>
                                      </p:tavLst>
                                    </p:anim>
                                  </p:childTnLst>
                                </p:cTn>
                              </p:par>
                              <p:par>
                                <p:cTn id="179" presetID="15" presetClass="entr" presetSubtype="0" fill="hold" grpId="0" nodeType="withEffect">
                                  <p:stCondLst>
                                    <p:cond delay="0"/>
                                  </p:stCondLst>
                                  <p:childTnLst>
                                    <p:set>
                                      <p:cBhvr>
                                        <p:cTn id="180" dur="1" fill="hold">
                                          <p:stCondLst>
                                            <p:cond delay="0"/>
                                          </p:stCondLst>
                                        </p:cTn>
                                        <p:tgtEl>
                                          <p:spTgt spid="71"/>
                                        </p:tgtEl>
                                        <p:attrNameLst>
                                          <p:attrName>style.visibility</p:attrName>
                                        </p:attrNameLst>
                                      </p:cBhvr>
                                      <p:to>
                                        <p:strVal val="visible"/>
                                      </p:to>
                                    </p:set>
                                    <p:anim calcmode="lin" valueType="num">
                                      <p:cBhvr>
                                        <p:cTn id="181" dur="1000" fill="hold"/>
                                        <p:tgtEl>
                                          <p:spTgt spid="71"/>
                                        </p:tgtEl>
                                        <p:attrNameLst>
                                          <p:attrName>ppt_w</p:attrName>
                                        </p:attrNameLst>
                                      </p:cBhvr>
                                      <p:tavLst>
                                        <p:tav tm="0">
                                          <p:val>
                                            <p:fltVal val="0"/>
                                          </p:val>
                                        </p:tav>
                                        <p:tav tm="100000">
                                          <p:val>
                                            <p:strVal val="#ppt_w"/>
                                          </p:val>
                                        </p:tav>
                                      </p:tavLst>
                                    </p:anim>
                                    <p:anim calcmode="lin" valueType="num">
                                      <p:cBhvr>
                                        <p:cTn id="182" dur="1000" fill="hold"/>
                                        <p:tgtEl>
                                          <p:spTgt spid="71"/>
                                        </p:tgtEl>
                                        <p:attrNameLst>
                                          <p:attrName>ppt_h</p:attrName>
                                        </p:attrNameLst>
                                      </p:cBhvr>
                                      <p:tavLst>
                                        <p:tav tm="0">
                                          <p:val>
                                            <p:fltVal val="0"/>
                                          </p:val>
                                        </p:tav>
                                        <p:tav tm="100000">
                                          <p:val>
                                            <p:strVal val="#ppt_h"/>
                                          </p:val>
                                        </p:tav>
                                      </p:tavLst>
                                    </p:anim>
                                    <p:anim calcmode="lin" valueType="num">
                                      <p:cBhvr>
                                        <p:cTn id="183" dur="1000" fill="hold"/>
                                        <p:tgtEl>
                                          <p:spTgt spid="71"/>
                                        </p:tgtEl>
                                        <p:attrNameLst>
                                          <p:attrName>ppt_x</p:attrName>
                                        </p:attrNameLst>
                                      </p:cBhvr>
                                      <p:tavLst>
                                        <p:tav tm="0" fmla="#ppt_x+(cos(-2*pi*(1-$))*-#ppt_x-sin(-2*pi*(1-$))*(1-#ppt_y))*(1-$)">
                                          <p:val>
                                            <p:fltVal val="0"/>
                                          </p:val>
                                        </p:tav>
                                        <p:tav tm="100000">
                                          <p:val>
                                            <p:fltVal val="1"/>
                                          </p:val>
                                        </p:tav>
                                      </p:tavLst>
                                    </p:anim>
                                    <p:anim calcmode="lin" valueType="num">
                                      <p:cBhvr>
                                        <p:cTn id="184" dur="1000" fill="hold"/>
                                        <p:tgtEl>
                                          <p:spTgt spid="71"/>
                                        </p:tgtEl>
                                        <p:attrNameLst>
                                          <p:attrName>ppt_y</p:attrName>
                                        </p:attrNameLst>
                                      </p:cBhvr>
                                      <p:tavLst>
                                        <p:tav tm="0" fmla="#ppt_y+(sin(-2*pi*(1-$))*-#ppt_x+cos(-2*pi*(1-$))*(1-#ppt_y))*(1-$)">
                                          <p:val>
                                            <p:fltVal val="0"/>
                                          </p:val>
                                        </p:tav>
                                        <p:tav tm="100000">
                                          <p:val>
                                            <p:fltVal val="1"/>
                                          </p:val>
                                        </p:tav>
                                      </p:tavLst>
                                    </p:anim>
                                  </p:childTnLst>
                                </p:cTn>
                              </p:par>
                              <p:par>
                                <p:cTn id="185" presetID="15" presetClass="entr" presetSubtype="0" fill="hold" grpId="0" nodeType="withEffect">
                                  <p:stCondLst>
                                    <p:cond delay="0"/>
                                  </p:stCondLst>
                                  <p:childTnLst>
                                    <p:set>
                                      <p:cBhvr>
                                        <p:cTn id="186" dur="1" fill="hold">
                                          <p:stCondLst>
                                            <p:cond delay="0"/>
                                          </p:stCondLst>
                                        </p:cTn>
                                        <p:tgtEl>
                                          <p:spTgt spid="14"/>
                                        </p:tgtEl>
                                        <p:attrNameLst>
                                          <p:attrName>style.visibility</p:attrName>
                                        </p:attrNameLst>
                                      </p:cBhvr>
                                      <p:to>
                                        <p:strVal val="visible"/>
                                      </p:to>
                                    </p:set>
                                    <p:anim calcmode="lin" valueType="num">
                                      <p:cBhvr>
                                        <p:cTn id="187" dur="1000" fill="hold"/>
                                        <p:tgtEl>
                                          <p:spTgt spid="14"/>
                                        </p:tgtEl>
                                        <p:attrNameLst>
                                          <p:attrName>ppt_w</p:attrName>
                                        </p:attrNameLst>
                                      </p:cBhvr>
                                      <p:tavLst>
                                        <p:tav tm="0">
                                          <p:val>
                                            <p:fltVal val="0"/>
                                          </p:val>
                                        </p:tav>
                                        <p:tav tm="100000">
                                          <p:val>
                                            <p:strVal val="#ppt_w"/>
                                          </p:val>
                                        </p:tav>
                                      </p:tavLst>
                                    </p:anim>
                                    <p:anim calcmode="lin" valueType="num">
                                      <p:cBhvr>
                                        <p:cTn id="188" dur="1000" fill="hold"/>
                                        <p:tgtEl>
                                          <p:spTgt spid="14"/>
                                        </p:tgtEl>
                                        <p:attrNameLst>
                                          <p:attrName>ppt_h</p:attrName>
                                        </p:attrNameLst>
                                      </p:cBhvr>
                                      <p:tavLst>
                                        <p:tav tm="0">
                                          <p:val>
                                            <p:fltVal val="0"/>
                                          </p:val>
                                        </p:tav>
                                        <p:tav tm="100000">
                                          <p:val>
                                            <p:strVal val="#ppt_h"/>
                                          </p:val>
                                        </p:tav>
                                      </p:tavLst>
                                    </p:anim>
                                    <p:anim calcmode="lin" valueType="num">
                                      <p:cBhvr>
                                        <p:cTn id="18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90" dur="1000" fill="hold"/>
                                        <p:tgtEl>
                                          <p:spTgt spid="14"/>
                                        </p:tgtEl>
                                        <p:attrNameLst>
                                          <p:attrName>ppt_y</p:attrName>
                                        </p:attrNameLst>
                                      </p:cBhvr>
                                      <p:tavLst>
                                        <p:tav tm="0" fmla="#ppt_y+(sin(-2*pi*(1-$))*-#ppt_x+cos(-2*pi*(1-$))*(1-#ppt_y))*(1-$)">
                                          <p:val>
                                            <p:fltVal val="0"/>
                                          </p:val>
                                        </p:tav>
                                        <p:tav tm="100000">
                                          <p:val>
                                            <p:fltVal val="1"/>
                                          </p:val>
                                        </p:tav>
                                      </p:tavLst>
                                    </p:anim>
                                  </p:childTnLst>
                                </p:cTn>
                              </p:par>
                              <p:par>
                                <p:cTn id="191" presetID="15" presetClass="entr" presetSubtype="0" fill="hold" grpId="0" nodeType="withEffect">
                                  <p:stCondLst>
                                    <p:cond delay="0"/>
                                  </p:stCondLst>
                                  <p:childTnLst>
                                    <p:set>
                                      <p:cBhvr>
                                        <p:cTn id="192" dur="1" fill="hold">
                                          <p:stCondLst>
                                            <p:cond delay="0"/>
                                          </p:stCondLst>
                                        </p:cTn>
                                        <p:tgtEl>
                                          <p:spTgt spid="15"/>
                                        </p:tgtEl>
                                        <p:attrNameLst>
                                          <p:attrName>style.visibility</p:attrName>
                                        </p:attrNameLst>
                                      </p:cBhvr>
                                      <p:to>
                                        <p:strVal val="visible"/>
                                      </p:to>
                                    </p:set>
                                    <p:anim calcmode="lin" valueType="num">
                                      <p:cBhvr>
                                        <p:cTn id="193" dur="1000" fill="hold"/>
                                        <p:tgtEl>
                                          <p:spTgt spid="15"/>
                                        </p:tgtEl>
                                        <p:attrNameLst>
                                          <p:attrName>ppt_w</p:attrName>
                                        </p:attrNameLst>
                                      </p:cBhvr>
                                      <p:tavLst>
                                        <p:tav tm="0">
                                          <p:val>
                                            <p:fltVal val="0"/>
                                          </p:val>
                                        </p:tav>
                                        <p:tav tm="100000">
                                          <p:val>
                                            <p:strVal val="#ppt_w"/>
                                          </p:val>
                                        </p:tav>
                                      </p:tavLst>
                                    </p:anim>
                                    <p:anim calcmode="lin" valueType="num">
                                      <p:cBhvr>
                                        <p:cTn id="194" dur="1000" fill="hold"/>
                                        <p:tgtEl>
                                          <p:spTgt spid="15"/>
                                        </p:tgtEl>
                                        <p:attrNameLst>
                                          <p:attrName>ppt_h</p:attrName>
                                        </p:attrNameLst>
                                      </p:cBhvr>
                                      <p:tavLst>
                                        <p:tav tm="0">
                                          <p:val>
                                            <p:fltVal val="0"/>
                                          </p:val>
                                        </p:tav>
                                        <p:tav tm="100000">
                                          <p:val>
                                            <p:strVal val="#ppt_h"/>
                                          </p:val>
                                        </p:tav>
                                      </p:tavLst>
                                    </p:anim>
                                    <p:anim calcmode="lin" valueType="num">
                                      <p:cBhvr>
                                        <p:cTn id="19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96" dur="1000" fill="hold"/>
                                        <p:tgtEl>
                                          <p:spTgt spid="15"/>
                                        </p:tgtEl>
                                        <p:attrNameLst>
                                          <p:attrName>ppt_y</p:attrName>
                                        </p:attrNameLst>
                                      </p:cBhvr>
                                      <p:tavLst>
                                        <p:tav tm="0" fmla="#ppt_y+(sin(-2*pi*(1-$))*-#ppt_x+cos(-2*pi*(1-$))*(1-#ppt_y))*(1-$)">
                                          <p:val>
                                            <p:fltVal val="0"/>
                                          </p:val>
                                        </p:tav>
                                        <p:tav tm="100000">
                                          <p:val>
                                            <p:fltVal val="1"/>
                                          </p:val>
                                        </p:tav>
                                      </p:tavLst>
                                    </p:anim>
                                  </p:childTnLst>
                                </p:cTn>
                              </p:par>
                              <p:par>
                                <p:cTn id="197" presetID="15" presetClass="entr" presetSubtype="0" fill="hold" grpId="0" nodeType="withEffect">
                                  <p:stCondLst>
                                    <p:cond delay="0"/>
                                  </p:stCondLst>
                                  <p:childTnLst>
                                    <p:set>
                                      <p:cBhvr>
                                        <p:cTn id="198" dur="1" fill="hold">
                                          <p:stCondLst>
                                            <p:cond delay="0"/>
                                          </p:stCondLst>
                                        </p:cTn>
                                        <p:tgtEl>
                                          <p:spTgt spid="16"/>
                                        </p:tgtEl>
                                        <p:attrNameLst>
                                          <p:attrName>style.visibility</p:attrName>
                                        </p:attrNameLst>
                                      </p:cBhvr>
                                      <p:to>
                                        <p:strVal val="visible"/>
                                      </p:to>
                                    </p:set>
                                    <p:anim calcmode="lin" valueType="num">
                                      <p:cBhvr>
                                        <p:cTn id="199" dur="1000" fill="hold"/>
                                        <p:tgtEl>
                                          <p:spTgt spid="16"/>
                                        </p:tgtEl>
                                        <p:attrNameLst>
                                          <p:attrName>ppt_w</p:attrName>
                                        </p:attrNameLst>
                                      </p:cBhvr>
                                      <p:tavLst>
                                        <p:tav tm="0">
                                          <p:val>
                                            <p:fltVal val="0"/>
                                          </p:val>
                                        </p:tav>
                                        <p:tav tm="100000">
                                          <p:val>
                                            <p:strVal val="#ppt_w"/>
                                          </p:val>
                                        </p:tav>
                                      </p:tavLst>
                                    </p:anim>
                                    <p:anim calcmode="lin" valueType="num">
                                      <p:cBhvr>
                                        <p:cTn id="200" dur="1000" fill="hold"/>
                                        <p:tgtEl>
                                          <p:spTgt spid="16"/>
                                        </p:tgtEl>
                                        <p:attrNameLst>
                                          <p:attrName>ppt_h</p:attrName>
                                        </p:attrNameLst>
                                      </p:cBhvr>
                                      <p:tavLst>
                                        <p:tav tm="0">
                                          <p:val>
                                            <p:fltVal val="0"/>
                                          </p:val>
                                        </p:tav>
                                        <p:tav tm="100000">
                                          <p:val>
                                            <p:strVal val="#ppt_h"/>
                                          </p:val>
                                        </p:tav>
                                      </p:tavLst>
                                    </p:anim>
                                    <p:anim calcmode="lin" valueType="num">
                                      <p:cBhvr>
                                        <p:cTn id="201"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202" dur="1000" fill="hold"/>
                                        <p:tgtEl>
                                          <p:spTgt spid="16"/>
                                        </p:tgtEl>
                                        <p:attrNameLst>
                                          <p:attrName>ppt_y</p:attrName>
                                        </p:attrNameLst>
                                      </p:cBhvr>
                                      <p:tavLst>
                                        <p:tav tm="0" fmla="#ppt_y+(sin(-2*pi*(1-$))*-#ppt_x+cos(-2*pi*(1-$))*(1-#ppt_y))*(1-$)">
                                          <p:val>
                                            <p:fltVal val="0"/>
                                          </p:val>
                                        </p:tav>
                                        <p:tav tm="100000">
                                          <p:val>
                                            <p:fltVal val="1"/>
                                          </p:val>
                                        </p:tav>
                                      </p:tavLst>
                                    </p:anim>
                                  </p:childTnLst>
                                </p:cTn>
                              </p:par>
                              <p:par>
                                <p:cTn id="203" presetID="15" presetClass="entr" presetSubtype="0" fill="hold" grpId="0" nodeType="withEffect">
                                  <p:stCondLst>
                                    <p:cond delay="0"/>
                                  </p:stCondLst>
                                  <p:childTnLst>
                                    <p:set>
                                      <p:cBhvr>
                                        <p:cTn id="204" dur="1" fill="hold">
                                          <p:stCondLst>
                                            <p:cond delay="0"/>
                                          </p:stCondLst>
                                        </p:cTn>
                                        <p:tgtEl>
                                          <p:spTgt spid="25"/>
                                        </p:tgtEl>
                                        <p:attrNameLst>
                                          <p:attrName>style.visibility</p:attrName>
                                        </p:attrNameLst>
                                      </p:cBhvr>
                                      <p:to>
                                        <p:strVal val="visible"/>
                                      </p:to>
                                    </p:set>
                                    <p:anim calcmode="lin" valueType="num">
                                      <p:cBhvr>
                                        <p:cTn id="205" dur="1000" fill="hold"/>
                                        <p:tgtEl>
                                          <p:spTgt spid="25"/>
                                        </p:tgtEl>
                                        <p:attrNameLst>
                                          <p:attrName>ppt_w</p:attrName>
                                        </p:attrNameLst>
                                      </p:cBhvr>
                                      <p:tavLst>
                                        <p:tav tm="0">
                                          <p:val>
                                            <p:fltVal val="0"/>
                                          </p:val>
                                        </p:tav>
                                        <p:tav tm="100000">
                                          <p:val>
                                            <p:strVal val="#ppt_w"/>
                                          </p:val>
                                        </p:tav>
                                      </p:tavLst>
                                    </p:anim>
                                    <p:anim calcmode="lin" valueType="num">
                                      <p:cBhvr>
                                        <p:cTn id="206" dur="1000" fill="hold"/>
                                        <p:tgtEl>
                                          <p:spTgt spid="25"/>
                                        </p:tgtEl>
                                        <p:attrNameLst>
                                          <p:attrName>ppt_h</p:attrName>
                                        </p:attrNameLst>
                                      </p:cBhvr>
                                      <p:tavLst>
                                        <p:tav tm="0">
                                          <p:val>
                                            <p:fltVal val="0"/>
                                          </p:val>
                                        </p:tav>
                                        <p:tav tm="100000">
                                          <p:val>
                                            <p:strVal val="#ppt_h"/>
                                          </p:val>
                                        </p:tav>
                                      </p:tavLst>
                                    </p:anim>
                                    <p:anim calcmode="lin" valueType="num">
                                      <p:cBhvr>
                                        <p:cTn id="207"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208" dur="1000" fill="hold"/>
                                        <p:tgtEl>
                                          <p:spTgt spid="25"/>
                                        </p:tgtEl>
                                        <p:attrNameLst>
                                          <p:attrName>ppt_y</p:attrName>
                                        </p:attrNameLst>
                                      </p:cBhvr>
                                      <p:tavLst>
                                        <p:tav tm="0" fmla="#ppt_y+(sin(-2*pi*(1-$))*-#ppt_x+cos(-2*pi*(1-$))*(1-#ppt_y))*(1-$)">
                                          <p:val>
                                            <p:fltVal val="0"/>
                                          </p:val>
                                        </p:tav>
                                        <p:tav tm="100000">
                                          <p:val>
                                            <p:fltVal val="1"/>
                                          </p:val>
                                        </p:tav>
                                      </p:tavLst>
                                    </p:anim>
                                  </p:childTnLst>
                                </p:cTn>
                              </p:par>
                              <p:par>
                                <p:cTn id="209" presetID="15" presetClass="entr" presetSubtype="0" fill="hold" grpId="0" nodeType="withEffect">
                                  <p:stCondLst>
                                    <p:cond delay="0"/>
                                  </p:stCondLst>
                                  <p:childTnLst>
                                    <p:set>
                                      <p:cBhvr>
                                        <p:cTn id="210" dur="1" fill="hold">
                                          <p:stCondLst>
                                            <p:cond delay="0"/>
                                          </p:stCondLst>
                                        </p:cTn>
                                        <p:tgtEl>
                                          <p:spTgt spid="26"/>
                                        </p:tgtEl>
                                        <p:attrNameLst>
                                          <p:attrName>style.visibility</p:attrName>
                                        </p:attrNameLst>
                                      </p:cBhvr>
                                      <p:to>
                                        <p:strVal val="visible"/>
                                      </p:to>
                                    </p:set>
                                    <p:anim calcmode="lin" valueType="num">
                                      <p:cBhvr>
                                        <p:cTn id="211" dur="1000" fill="hold"/>
                                        <p:tgtEl>
                                          <p:spTgt spid="26"/>
                                        </p:tgtEl>
                                        <p:attrNameLst>
                                          <p:attrName>ppt_w</p:attrName>
                                        </p:attrNameLst>
                                      </p:cBhvr>
                                      <p:tavLst>
                                        <p:tav tm="0">
                                          <p:val>
                                            <p:fltVal val="0"/>
                                          </p:val>
                                        </p:tav>
                                        <p:tav tm="100000">
                                          <p:val>
                                            <p:strVal val="#ppt_w"/>
                                          </p:val>
                                        </p:tav>
                                      </p:tavLst>
                                    </p:anim>
                                    <p:anim calcmode="lin" valueType="num">
                                      <p:cBhvr>
                                        <p:cTn id="212" dur="1000" fill="hold"/>
                                        <p:tgtEl>
                                          <p:spTgt spid="26"/>
                                        </p:tgtEl>
                                        <p:attrNameLst>
                                          <p:attrName>ppt_h</p:attrName>
                                        </p:attrNameLst>
                                      </p:cBhvr>
                                      <p:tavLst>
                                        <p:tav tm="0">
                                          <p:val>
                                            <p:fltVal val="0"/>
                                          </p:val>
                                        </p:tav>
                                        <p:tav tm="100000">
                                          <p:val>
                                            <p:strVal val="#ppt_h"/>
                                          </p:val>
                                        </p:tav>
                                      </p:tavLst>
                                    </p:anim>
                                    <p:anim calcmode="lin" valueType="num">
                                      <p:cBhvr>
                                        <p:cTn id="213"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214" dur="1000" fill="hold"/>
                                        <p:tgtEl>
                                          <p:spTgt spid="26"/>
                                        </p:tgtEl>
                                        <p:attrNameLst>
                                          <p:attrName>ppt_y</p:attrName>
                                        </p:attrNameLst>
                                      </p:cBhvr>
                                      <p:tavLst>
                                        <p:tav tm="0" fmla="#ppt_y+(sin(-2*pi*(1-$))*-#ppt_x+cos(-2*pi*(1-$))*(1-#ppt_y))*(1-$)">
                                          <p:val>
                                            <p:fltVal val="0"/>
                                          </p:val>
                                        </p:tav>
                                        <p:tav tm="100000">
                                          <p:val>
                                            <p:fltVal val="1"/>
                                          </p:val>
                                        </p:tav>
                                      </p:tavLst>
                                    </p:anim>
                                  </p:childTnLst>
                                </p:cTn>
                              </p:par>
                              <p:par>
                                <p:cTn id="215" presetID="15" presetClass="entr" presetSubtype="0" fill="hold" grpId="0" nodeType="withEffect">
                                  <p:stCondLst>
                                    <p:cond delay="0"/>
                                  </p:stCondLst>
                                  <p:childTnLst>
                                    <p:set>
                                      <p:cBhvr>
                                        <p:cTn id="216" dur="1" fill="hold">
                                          <p:stCondLst>
                                            <p:cond delay="0"/>
                                          </p:stCondLst>
                                        </p:cTn>
                                        <p:tgtEl>
                                          <p:spTgt spid="27"/>
                                        </p:tgtEl>
                                        <p:attrNameLst>
                                          <p:attrName>style.visibility</p:attrName>
                                        </p:attrNameLst>
                                      </p:cBhvr>
                                      <p:to>
                                        <p:strVal val="visible"/>
                                      </p:to>
                                    </p:set>
                                    <p:anim calcmode="lin" valueType="num">
                                      <p:cBhvr>
                                        <p:cTn id="217" dur="1000" fill="hold"/>
                                        <p:tgtEl>
                                          <p:spTgt spid="27"/>
                                        </p:tgtEl>
                                        <p:attrNameLst>
                                          <p:attrName>ppt_w</p:attrName>
                                        </p:attrNameLst>
                                      </p:cBhvr>
                                      <p:tavLst>
                                        <p:tav tm="0">
                                          <p:val>
                                            <p:fltVal val="0"/>
                                          </p:val>
                                        </p:tav>
                                        <p:tav tm="100000">
                                          <p:val>
                                            <p:strVal val="#ppt_w"/>
                                          </p:val>
                                        </p:tav>
                                      </p:tavLst>
                                    </p:anim>
                                    <p:anim calcmode="lin" valueType="num">
                                      <p:cBhvr>
                                        <p:cTn id="218" dur="1000" fill="hold"/>
                                        <p:tgtEl>
                                          <p:spTgt spid="27"/>
                                        </p:tgtEl>
                                        <p:attrNameLst>
                                          <p:attrName>ppt_h</p:attrName>
                                        </p:attrNameLst>
                                      </p:cBhvr>
                                      <p:tavLst>
                                        <p:tav tm="0">
                                          <p:val>
                                            <p:fltVal val="0"/>
                                          </p:val>
                                        </p:tav>
                                        <p:tav tm="100000">
                                          <p:val>
                                            <p:strVal val="#ppt_h"/>
                                          </p:val>
                                        </p:tav>
                                      </p:tavLst>
                                    </p:anim>
                                    <p:anim calcmode="lin" valueType="num">
                                      <p:cBhvr>
                                        <p:cTn id="219"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220" dur="1000" fill="hold"/>
                                        <p:tgtEl>
                                          <p:spTgt spid="27"/>
                                        </p:tgtEl>
                                        <p:attrNameLst>
                                          <p:attrName>ppt_y</p:attrName>
                                        </p:attrNameLst>
                                      </p:cBhvr>
                                      <p:tavLst>
                                        <p:tav tm="0" fmla="#ppt_y+(sin(-2*pi*(1-$))*-#ppt_x+cos(-2*pi*(1-$))*(1-#ppt_y))*(1-$)">
                                          <p:val>
                                            <p:fltVal val="0"/>
                                          </p:val>
                                        </p:tav>
                                        <p:tav tm="100000">
                                          <p:val>
                                            <p:fltVal val="1"/>
                                          </p:val>
                                        </p:tav>
                                      </p:tavLst>
                                    </p:anim>
                                  </p:childTnLst>
                                </p:cTn>
                              </p:par>
                              <p:par>
                                <p:cTn id="221" presetID="15" presetClass="entr" presetSubtype="0" fill="hold" grpId="0" nodeType="withEffect">
                                  <p:stCondLst>
                                    <p:cond delay="0"/>
                                  </p:stCondLst>
                                  <p:childTnLst>
                                    <p:set>
                                      <p:cBhvr>
                                        <p:cTn id="222" dur="1" fill="hold">
                                          <p:stCondLst>
                                            <p:cond delay="0"/>
                                          </p:stCondLst>
                                        </p:cTn>
                                        <p:tgtEl>
                                          <p:spTgt spid="28"/>
                                        </p:tgtEl>
                                        <p:attrNameLst>
                                          <p:attrName>style.visibility</p:attrName>
                                        </p:attrNameLst>
                                      </p:cBhvr>
                                      <p:to>
                                        <p:strVal val="visible"/>
                                      </p:to>
                                    </p:set>
                                    <p:anim calcmode="lin" valueType="num">
                                      <p:cBhvr>
                                        <p:cTn id="223" dur="1000" fill="hold"/>
                                        <p:tgtEl>
                                          <p:spTgt spid="28"/>
                                        </p:tgtEl>
                                        <p:attrNameLst>
                                          <p:attrName>ppt_w</p:attrName>
                                        </p:attrNameLst>
                                      </p:cBhvr>
                                      <p:tavLst>
                                        <p:tav tm="0">
                                          <p:val>
                                            <p:fltVal val="0"/>
                                          </p:val>
                                        </p:tav>
                                        <p:tav tm="100000">
                                          <p:val>
                                            <p:strVal val="#ppt_w"/>
                                          </p:val>
                                        </p:tav>
                                      </p:tavLst>
                                    </p:anim>
                                    <p:anim calcmode="lin" valueType="num">
                                      <p:cBhvr>
                                        <p:cTn id="224" dur="1000" fill="hold"/>
                                        <p:tgtEl>
                                          <p:spTgt spid="28"/>
                                        </p:tgtEl>
                                        <p:attrNameLst>
                                          <p:attrName>ppt_h</p:attrName>
                                        </p:attrNameLst>
                                      </p:cBhvr>
                                      <p:tavLst>
                                        <p:tav tm="0">
                                          <p:val>
                                            <p:fltVal val="0"/>
                                          </p:val>
                                        </p:tav>
                                        <p:tav tm="100000">
                                          <p:val>
                                            <p:strVal val="#ppt_h"/>
                                          </p:val>
                                        </p:tav>
                                      </p:tavLst>
                                    </p:anim>
                                    <p:anim calcmode="lin" valueType="num">
                                      <p:cBhvr>
                                        <p:cTn id="225"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226" dur="1000" fill="hold"/>
                                        <p:tgtEl>
                                          <p:spTgt spid="28"/>
                                        </p:tgtEl>
                                        <p:attrNameLst>
                                          <p:attrName>ppt_y</p:attrName>
                                        </p:attrNameLst>
                                      </p:cBhvr>
                                      <p:tavLst>
                                        <p:tav tm="0" fmla="#ppt_y+(sin(-2*pi*(1-$))*-#ppt_x+cos(-2*pi*(1-$))*(1-#ppt_y))*(1-$)">
                                          <p:val>
                                            <p:fltVal val="0"/>
                                          </p:val>
                                        </p:tav>
                                        <p:tav tm="100000">
                                          <p:val>
                                            <p:fltVal val="1"/>
                                          </p:val>
                                        </p:tav>
                                      </p:tavLst>
                                    </p:anim>
                                  </p:childTnLst>
                                </p:cTn>
                              </p:par>
                              <p:par>
                                <p:cTn id="227" presetID="15" presetClass="entr" presetSubtype="0" fill="hold" grpId="0" nodeType="withEffect">
                                  <p:stCondLst>
                                    <p:cond delay="0"/>
                                  </p:stCondLst>
                                  <p:childTnLst>
                                    <p:set>
                                      <p:cBhvr>
                                        <p:cTn id="228" dur="1" fill="hold">
                                          <p:stCondLst>
                                            <p:cond delay="0"/>
                                          </p:stCondLst>
                                        </p:cTn>
                                        <p:tgtEl>
                                          <p:spTgt spid="10"/>
                                        </p:tgtEl>
                                        <p:attrNameLst>
                                          <p:attrName>style.visibility</p:attrName>
                                        </p:attrNameLst>
                                      </p:cBhvr>
                                      <p:to>
                                        <p:strVal val="visible"/>
                                      </p:to>
                                    </p:set>
                                    <p:anim calcmode="lin" valueType="num">
                                      <p:cBhvr>
                                        <p:cTn id="229" dur="1000" fill="hold"/>
                                        <p:tgtEl>
                                          <p:spTgt spid="10"/>
                                        </p:tgtEl>
                                        <p:attrNameLst>
                                          <p:attrName>ppt_w</p:attrName>
                                        </p:attrNameLst>
                                      </p:cBhvr>
                                      <p:tavLst>
                                        <p:tav tm="0">
                                          <p:val>
                                            <p:fltVal val="0"/>
                                          </p:val>
                                        </p:tav>
                                        <p:tav tm="100000">
                                          <p:val>
                                            <p:strVal val="#ppt_w"/>
                                          </p:val>
                                        </p:tav>
                                      </p:tavLst>
                                    </p:anim>
                                    <p:anim calcmode="lin" valueType="num">
                                      <p:cBhvr>
                                        <p:cTn id="230" dur="1000" fill="hold"/>
                                        <p:tgtEl>
                                          <p:spTgt spid="10"/>
                                        </p:tgtEl>
                                        <p:attrNameLst>
                                          <p:attrName>ppt_h</p:attrName>
                                        </p:attrNameLst>
                                      </p:cBhvr>
                                      <p:tavLst>
                                        <p:tav tm="0">
                                          <p:val>
                                            <p:fltVal val="0"/>
                                          </p:val>
                                        </p:tav>
                                        <p:tav tm="100000">
                                          <p:val>
                                            <p:strVal val="#ppt_h"/>
                                          </p:val>
                                        </p:tav>
                                      </p:tavLst>
                                    </p:anim>
                                    <p:anim calcmode="lin" valueType="num">
                                      <p:cBhvr>
                                        <p:cTn id="231"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32" dur="1000" fill="hold"/>
                                        <p:tgtEl>
                                          <p:spTgt spid="10"/>
                                        </p:tgtEl>
                                        <p:attrNameLst>
                                          <p:attrName>ppt_y</p:attrName>
                                        </p:attrNameLst>
                                      </p:cBhvr>
                                      <p:tavLst>
                                        <p:tav tm="0" fmla="#ppt_y+(sin(-2*pi*(1-$))*-#ppt_x+cos(-2*pi*(1-$))*(1-#ppt_y))*(1-$)">
                                          <p:val>
                                            <p:fltVal val="0"/>
                                          </p:val>
                                        </p:tav>
                                        <p:tav tm="100000">
                                          <p:val>
                                            <p:fltVal val="1"/>
                                          </p:val>
                                        </p:tav>
                                      </p:tavLst>
                                    </p:anim>
                                  </p:childTnLst>
                                </p:cTn>
                              </p:par>
                              <p:par>
                                <p:cTn id="233" presetID="15" presetClass="entr" presetSubtype="0" fill="hold" grpId="0" nodeType="withEffect">
                                  <p:stCondLst>
                                    <p:cond delay="0"/>
                                  </p:stCondLst>
                                  <p:childTnLst>
                                    <p:set>
                                      <p:cBhvr>
                                        <p:cTn id="234" dur="1" fill="hold">
                                          <p:stCondLst>
                                            <p:cond delay="0"/>
                                          </p:stCondLst>
                                        </p:cTn>
                                        <p:tgtEl>
                                          <p:spTgt spid="11"/>
                                        </p:tgtEl>
                                        <p:attrNameLst>
                                          <p:attrName>style.visibility</p:attrName>
                                        </p:attrNameLst>
                                      </p:cBhvr>
                                      <p:to>
                                        <p:strVal val="visible"/>
                                      </p:to>
                                    </p:set>
                                    <p:anim calcmode="lin" valueType="num">
                                      <p:cBhvr>
                                        <p:cTn id="235" dur="1000" fill="hold"/>
                                        <p:tgtEl>
                                          <p:spTgt spid="11"/>
                                        </p:tgtEl>
                                        <p:attrNameLst>
                                          <p:attrName>ppt_w</p:attrName>
                                        </p:attrNameLst>
                                      </p:cBhvr>
                                      <p:tavLst>
                                        <p:tav tm="0">
                                          <p:val>
                                            <p:fltVal val="0"/>
                                          </p:val>
                                        </p:tav>
                                        <p:tav tm="100000">
                                          <p:val>
                                            <p:strVal val="#ppt_w"/>
                                          </p:val>
                                        </p:tav>
                                      </p:tavLst>
                                    </p:anim>
                                    <p:anim calcmode="lin" valueType="num">
                                      <p:cBhvr>
                                        <p:cTn id="236" dur="1000" fill="hold"/>
                                        <p:tgtEl>
                                          <p:spTgt spid="11"/>
                                        </p:tgtEl>
                                        <p:attrNameLst>
                                          <p:attrName>ppt_h</p:attrName>
                                        </p:attrNameLst>
                                      </p:cBhvr>
                                      <p:tavLst>
                                        <p:tav tm="0">
                                          <p:val>
                                            <p:fltVal val="0"/>
                                          </p:val>
                                        </p:tav>
                                        <p:tav tm="100000">
                                          <p:val>
                                            <p:strVal val="#ppt_h"/>
                                          </p:val>
                                        </p:tav>
                                      </p:tavLst>
                                    </p:anim>
                                    <p:anim calcmode="lin" valueType="num">
                                      <p:cBhvr>
                                        <p:cTn id="237"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238"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animBg="1"/>
      <p:bldP spid="9" grpId="0" animBg="1"/>
      <p:bldP spid="21" grpId="0" animBg="1"/>
      <p:bldP spid="45" grpId="0"/>
      <p:bldP spid="48" grpId="0" animBg="1"/>
      <p:bldP spid="53" grpId="0" animBg="1"/>
      <p:bldP spid="2" grpId="0"/>
      <p:bldP spid="3" grpId="0"/>
      <p:bldP spid="71" grpId="0"/>
      <p:bldP spid="14" grpId="0"/>
      <p:bldP spid="15" grpId="0"/>
      <p:bldP spid="16" grpId="0"/>
      <p:bldP spid="25" grpId="0" animBg="1"/>
      <p:bldP spid="26" grpId="0" animBg="1"/>
      <p:bldP spid="27" grpId="0"/>
      <p:bldP spid="28" grpId="0"/>
      <p:bldP spid="10" grpId="0" animBg="1"/>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868680"/>
          </a:xfrm>
        </p:spPr>
        <p:txBody>
          <a:bodyPr/>
          <a:lstStyle/>
          <a:p>
            <a:r>
              <a:rPr lang="en-US" altLang="zh-CN" sz="3200" b="1" dirty="0">
                <a:solidFill>
                  <a:schemeClr val="accent5"/>
                </a:solidFill>
                <a:latin typeface="Times New Roman" panose="02020603050405020304" pitchFamily="18" charset="0"/>
                <a:cs typeface="Times New Roman" panose="02020603050405020304" pitchFamily="18" charset="0"/>
              </a:rPr>
              <a:t>catabolism of amino acids and nucleotides</a:t>
            </a:r>
          </a:p>
        </p:txBody>
      </p:sp>
      <p:sp>
        <p:nvSpPr>
          <p:cNvPr id="10" name="文本框 9"/>
          <p:cNvSpPr txBox="1"/>
          <p:nvPr/>
        </p:nvSpPr>
        <p:spPr>
          <a:xfrm>
            <a:off x="553720" y="1717040"/>
            <a:ext cx="175768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α-ketoglutarate</a:t>
            </a:r>
          </a:p>
        </p:txBody>
      </p:sp>
      <p:sp>
        <p:nvSpPr>
          <p:cNvPr id="11" name="文本框 10"/>
          <p:cNvSpPr txBox="1"/>
          <p:nvPr/>
        </p:nvSpPr>
        <p:spPr>
          <a:xfrm>
            <a:off x="1082040" y="3810000"/>
            <a:ext cx="122936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glutamate</a:t>
            </a:r>
          </a:p>
        </p:txBody>
      </p:sp>
      <p:sp>
        <p:nvSpPr>
          <p:cNvPr id="12" name="文本框 11"/>
          <p:cNvSpPr txBox="1"/>
          <p:nvPr/>
        </p:nvSpPr>
        <p:spPr>
          <a:xfrm>
            <a:off x="2931160" y="1717040"/>
            <a:ext cx="139192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amino acids</a:t>
            </a:r>
          </a:p>
        </p:txBody>
      </p:sp>
      <p:sp>
        <p:nvSpPr>
          <p:cNvPr id="13" name="文本框 12"/>
          <p:cNvSpPr txBox="1"/>
          <p:nvPr/>
        </p:nvSpPr>
        <p:spPr>
          <a:xfrm>
            <a:off x="2931160" y="3810000"/>
            <a:ext cx="139255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α-keto acids</a:t>
            </a:r>
          </a:p>
        </p:txBody>
      </p:sp>
      <p:cxnSp>
        <p:nvCxnSpPr>
          <p:cNvPr id="14" name="曲线连接符 13"/>
          <p:cNvCxnSpPr/>
          <p:nvPr/>
        </p:nvCxnSpPr>
        <p:spPr>
          <a:xfrm>
            <a:off x="2308225" y="1941830"/>
            <a:ext cx="3175" cy="2092960"/>
          </a:xfrm>
          <a:prstGeom prst="curvedConnector3">
            <a:avLst>
              <a:gd name="adj1" fmla="val 1166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2" idx="1"/>
            <a:endCxn id="13" idx="1"/>
          </p:cNvCxnSpPr>
          <p:nvPr/>
        </p:nvCxnSpPr>
        <p:spPr>
          <a:xfrm rot="10800000" flipV="1">
            <a:off x="2931160" y="1901190"/>
            <a:ext cx="3175" cy="2092960"/>
          </a:xfrm>
          <a:prstGeom prst="curvedConnector3">
            <a:avLst>
              <a:gd name="adj1" fmla="val 76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947920" y="1818640"/>
            <a:ext cx="1493520" cy="646331"/>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ketone bodies</a:t>
            </a:r>
          </a:p>
        </p:txBody>
      </p:sp>
      <p:sp>
        <p:nvSpPr>
          <p:cNvPr id="17" name="文本框 16"/>
          <p:cNvSpPr txBox="1"/>
          <p:nvPr/>
        </p:nvSpPr>
        <p:spPr>
          <a:xfrm>
            <a:off x="4978400" y="3403600"/>
            <a:ext cx="2112645" cy="645160"/>
          </a:xfrm>
          <a:prstGeom prst="rect">
            <a:avLst/>
          </a:prstGeom>
          <a:noFill/>
        </p:spPr>
        <p:txBody>
          <a:bodyPr wrap="square" rtlCol="0">
            <a:spAutoFit/>
          </a:bodyPr>
          <a:lstStyle/>
          <a:p>
            <a:pPr algn="ctr"/>
            <a:r>
              <a:rPr lang="en-US" altLang="zh-CN" b="1">
                <a:latin typeface="Times New Roman" panose="02020603050405020304" pitchFamily="18" charset="0"/>
                <a:cs typeface="Times New Roman" panose="02020603050405020304" pitchFamily="18" charset="0"/>
              </a:rPr>
              <a:t>pyruvate or TCA intermediate</a:t>
            </a:r>
          </a:p>
        </p:txBody>
      </p:sp>
      <p:cxnSp>
        <p:nvCxnSpPr>
          <p:cNvPr id="101" name="肘形连接符 100"/>
          <p:cNvCxnSpPr>
            <a:stCxn id="13" idx="3"/>
            <a:endCxn id="16" idx="1"/>
          </p:cNvCxnSpPr>
          <p:nvPr/>
        </p:nvCxnSpPr>
        <p:spPr>
          <a:xfrm flipV="1">
            <a:off x="4323715" y="2141806"/>
            <a:ext cx="624205" cy="185234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3" idx="3"/>
            <a:endCxn id="17" idx="1"/>
          </p:cNvCxnSpPr>
          <p:nvPr/>
        </p:nvCxnSpPr>
        <p:spPr>
          <a:xfrm flipV="1">
            <a:off x="4323715" y="3726180"/>
            <a:ext cx="654685" cy="267970"/>
          </a:xfrm>
          <a:prstGeom prst="bentConnector3">
            <a:avLst>
              <a:gd name="adj1" fmla="val 5004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alphaModFix amt="44000"/>
          </a:blip>
          <a:stretch>
            <a:fillRect/>
          </a:stretch>
        </p:blipFill>
        <p:spPr>
          <a:xfrm>
            <a:off x="5158105" y="4347845"/>
            <a:ext cx="2444115" cy="1391920"/>
          </a:xfrm>
          <a:prstGeom prst="rect">
            <a:avLst/>
          </a:prstGeom>
        </p:spPr>
      </p:pic>
      <p:sp>
        <p:nvSpPr>
          <p:cNvPr id="23" name="文本框 22">
            <a:hlinkClick r:id="rId4" action="ppaction://hlinksldjump"/>
          </p:cNvPr>
          <p:cNvSpPr txBox="1"/>
          <p:nvPr/>
        </p:nvSpPr>
        <p:spPr>
          <a:xfrm>
            <a:off x="5954395" y="5161280"/>
            <a:ext cx="1136650" cy="646331"/>
          </a:xfrm>
          <a:prstGeom prst="rect">
            <a:avLst/>
          </a:prstGeom>
          <a:noFill/>
        </p:spPr>
        <p:txBody>
          <a:bodyPr wrap="square" rtlCol="0">
            <a:spAutoFit/>
          </a:bodyPr>
          <a:lstStyle/>
          <a:p>
            <a:r>
              <a:rPr lang="en-US" altLang="zh-CN" b="1" u="sng" dirty="0">
                <a:solidFill>
                  <a:schemeClr val="accent1">
                    <a:lumMod val="75000"/>
                  </a:schemeClr>
                </a:solidFill>
                <a:latin typeface="Times New Roman" panose="02020603050405020304" pitchFamily="18" charset="0"/>
                <a:cs typeface="Times New Roman" panose="02020603050405020304" pitchFamily="18" charset="0"/>
              </a:rPr>
              <a:t>UREA CYCLE</a:t>
            </a:r>
          </a:p>
        </p:txBody>
      </p:sp>
      <p:cxnSp>
        <p:nvCxnSpPr>
          <p:cNvPr id="24" name="肘形连接符 23"/>
          <p:cNvCxnSpPr>
            <a:stCxn id="11" idx="2"/>
            <a:endCxn id="23" idx="0"/>
          </p:cNvCxnSpPr>
          <p:nvPr/>
        </p:nvCxnSpPr>
        <p:spPr>
          <a:xfrm rot="16200000" flipH="1">
            <a:off x="3618230" y="2256790"/>
            <a:ext cx="982980" cy="48260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3" idx="1"/>
          </p:cNvCxnSpPr>
          <p:nvPr/>
        </p:nvCxnSpPr>
        <p:spPr>
          <a:xfrm rot="10800000">
            <a:off x="5567049" y="4022726"/>
            <a:ext cx="387347" cy="14617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455035" y="6106160"/>
            <a:ext cx="868680" cy="521970"/>
          </a:xfrm>
          <a:prstGeom prst="rect">
            <a:avLst/>
          </a:prstGeom>
          <a:noFill/>
        </p:spPr>
        <p:txBody>
          <a:bodyPr wrap="square" rtlCol="0">
            <a:spAutoFit/>
          </a:bodyPr>
          <a:lstStyle/>
          <a:p>
            <a:r>
              <a:rPr lang="en-US" altLang="zh-CN" sz="2800" b="1">
                <a:latin typeface="Times New Roman" panose="02020603050405020304" pitchFamily="18" charset="0"/>
                <a:cs typeface="Times New Roman" panose="02020603050405020304" pitchFamily="18" charset="0"/>
              </a:rPr>
              <a:t>urea</a:t>
            </a:r>
          </a:p>
        </p:txBody>
      </p:sp>
      <p:cxnSp>
        <p:nvCxnSpPr>
          <p:cNvPr id="27" name="肘形连接符 26"/>
          <p:cNvCxnSpPr>
            <a:stCxn id="23" idx="2"/>
            <a:endCxn id="26" idx="3"/>
          </p:cNvCxnSpPr>
          <p:nvPr/>
        </p:nvCxnSpPr>
        <p:spPr>
          <a:xfrm rot="5400000">
            <a:off x="5143451" y="4987876"/>
            <a:ext cx="559534" cy="21990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hlinkClick r:id="rId5" action="ppaction://hlinksldjump"/>
          </p:cNvPr>
          <p:cNvSpPr txBox="1"/>
          <p:nvPr/>
        </p:nvSpPr>
        <p:spPr>
          <a:xfrm>
            <a:off x="7762240" y="1595120"/>
            <a:ext cx="150368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pyrimidine</a:t>
            </a:r>
          </a:p>
        </p:txBody>
      </p:sp>
      <p:sp>
        <p:nvSpPr>
          <p:cNvPr id="29" name="文本框 28">
            <a:hlinkClick r:id="rId6" action="ppaction://hlinksldjump"/>
          </p:cNvPr>
          <p:cNvSpPr txBox="1"/>
          <p:nvPr/>
        </p:nvSpPr>
        <p:spPr>
          <a:xfrm>
            <a:off x="10556240" y="1564640"/>
            <a:ext cx="120904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purine</a:t>
            </a:r>
          </a:p>
        </p:txBody>
      </p:sp>
      <p:cxnSp>
        <p:nvCxnSpPr>
          <p:cNvPr id="30" name="肘形连接符 29"/>
          <p:cNvCxnSpPr>
            <a:stCxn id="28" idx="2"/>
            <a:endCxn id="17" idx="3"/>
          </p:cNvCxnSpPr>
          <p:nvPr/>
        </p:nvCxnSpPr>
        <p:spPr>
          <a:xfrm rot="5400000">
            <a:off x="6920865" y="2132965"/>
            <a:ext cx="1762760" cy="142303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endCxn id="23" idx="3"/>
          </p:cNvCxnSpPr>
          <p:nvPr/>
        </p:nvCxnSpPr>
        <p:spPr>
          <a:xfrm rot="5400000">
            <a:off x="6073483" y="3043847"/>
            <a:ext cx="3458162" cy="142303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54355" y="2707640"/>
            <a:ext cx="203644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amino transferase</a:t>
            </a:r>
          </a:p>
        </p:txBody>
      </p:sp>
      <p:sp>
        <p:nvSpPr>
          <p:cNvPr id="33" name="文本框 32">
            <a:hlinkClick r:id="rId7" action="ppaction://hlinksldjump"/>
          </p:cNvPr>
          <p:cNvSpPr txBox="1"/>
          <p:nvPr/>
        </p:nvSpPr>
        <p:spPr>
          <a:xfrm>
            <a:off x="10220960" y="6114415"/>
            <a:ext cx="1879600" cy="521970"/>
          </a:xfrm>
          <a:prstGeom prst="rect">
            <a:avLst/>
          </a:prstGeom>
          <a:noFill/>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uric acid</a:t>
            </a:r>
          </a:p>
        </p:txBody>
      </p:sp>
      <p:cxnSp>
        <p:nvCxnSpPr>
          <p:cNvPr id="34" name="肘形连接符 33"/>
          <p:cNvCxnSpPr>
            <a:stCxn id="29" idx="2"/>
            <a:endCxn id="33" idx="0"/>
          </p:cNvCxnSpPr>
          <p:nvPr/>
        </p:nvCxnSpPr>
        <p:spPr>
          <a:xfrm rot="5400000">
            <a:off x="9070023" y="4023678"/>
            <a:ext cx="4181475" cy="31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29" idx="2"/>
            <a:endCxn id="23" idx="3"/>
          </p:cNvCxnSpPr>
          <p:nvPr/>
        </p:nvCxnSpPr>
        <p:spPr>
          <a:xfrm rot="5400000">
            <a:off x="7350150" y="1673836"/>
            <a:ext cx="3551506" cy="406971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操作按钮: 后退或上一个 73">
            <a:hlinkClick r:id="rId8"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44A5F696-D30C-5F4E-9EE1-1B7DA5A47CE9}"/>
              </a:ext>
            </a:extLst>
          </p:cNvPr>
          <p:cNvSpPr>
            <a:spLocks noGrp="1"/>
          </p:cNvSpPr>
          <p:nvPr>
            <p:ph type="sldNum" sz="quarter" idx="12"/>
          </p:nvPr>
        </p:nvSpPr>
        <p:spPr/>
        <p:txBody>
          <a:bodyPr/>
          <a:lstStyle/>
          <a:p>
            <a:fld id="{5E76B1EE-AE3B-394A-A436-A181DB799049}" type="slidenum">
              <a:rPr kumimoji="1" lang="zh-CN" altLang="en-US" smtClean="0"/>
              <a:t>79</a:t>
            </a:fld>
            <a:endParaRPr kumimoji="1" lang="zh-CN" altLang="en-US"/>
          </a:p>
        </p:txBody>
      </p:sp>
    </p:spTree>
    <p:extLst>
      <p:ext uri="{BB962C8B-B14F-4D97-AF65-F5344CB8AC3E}">
        <p14:creationId xmlns:p14="http://schemas.microsoft.com/office/powerpoint/2010/main" val="192446682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10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10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1000"/>
                                        <p:tgtEl>
                                          <p:spTgt spid="1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1000"/>
                                        <p:tgtEl>
                                          <p:spTgt spid="13"/>
                                        </p:tgtEl>
                                      </p:cBhvr>
                                    </p:animEffect>
                                  </p:childTnLst>
                                </p:cTn>
                              </p:par>
                              <p:par>
                                <p:cTn id="17" presetID="16" presetClass="entr" presetSubtype="2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1000"/>
                                        <p:tgtEl>
                                          <p:spTgt spid="14"/>
                                        </p:tgtEl>
                                      </p:cBhvr>
                                    </p:animEffect>
                                  </p:childTnLst>
                                </p:cTn>
                              </p:par>
                              <p:par>
                                <p:cTn id="20" presetID="16" presetClass="entr" presetSubtype="2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1000"/>
                                        <p:tgtEl>
                                          <p:spTgt spid="1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1000"/>
                                        <p:tgtEl>
                                          <p:spTgt spid="1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1000"/>
                                        <p:tgtEl>
                                          <p:spTgt spid="17"/>
                                        </p:tgtEl>
                                      </p:cBhvr>
                                    </p:animEffect>
                                  </p:childTnLst>
                                </p:cTn>
                              </p:par>
                              <p:par>
                                <p:cTn id="29" presetID="16" presetClass="entr" presetSubtype="21" fill="hold" nodeType="with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barn(inVertical)">
                                      <p:cBhvr>
                                        <p:cTn id="31" dur="1000"/>
                                        <p:tgtEl>
                                          <p:spTgt spid="101"/>
                                        </p:tgtEl>
                                      </p:cBhvr>
                                    </p:animEffect>
                                  </p:childTnLst>
                                </p:cTn>
                              </p:par>
                              <p:par>
                                <p:cTn id="32" presetID="16" presetClass="entr" presetSubtype="21"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1000"/>
                                        <p:tgtEl>
                                          <p:spTgt spid="18"/>
                                        </p:tgtEl>
                                      </p:cBhvr>
                                    </p:animEffect>
                                  </p:childTnLst>
                                </p:cTn>
                              </p:par>
                              <p:par>
                                <p:cTn id="35" presetID="16" presetClass="entr" presetSubtype="21"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1000"/>
                                        <p:tgtEl>
                                          <p:spTgt spid="1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arn(inVertical)">
                                      <p:cBhvr>
                                        <p:cTn id="40" dur="1000"/>
                                        <p:tgtEl>
                                          <p:spTgt spid="23"/>
                                        </p:tgtEl>
                                      </p:cBhvr>
                                    </p:animEffect>
                                  </p:childTnLst>
                                </p:cTn>
                              </p:par>
                              <p:par>
                                <p:cTn id="41" presetID="16" presetClass="entr" presetSubtype="21"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arn(inVertical)">
                                      <p:cBhvr>
                                        <p:cTn id="43" dur="1000"/>
                                        <p:tgtEl>
                                          <p:spTgt spid="24"/>
                                        </p:tgtEl>
                                      </p:cBhvr>
                                    </p:animEffect>
                                  </p:childTnLst>
                                </p:cTn>
                              </p:par>
                              <p:par>
                                <p:cTn id="44" presetID="16" presetClass="entr" presetSubtype="21"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arn(inVertical)">
                                      <p:cBhvr>
                                        <p:cTn id="46" dur="1000"/>
                                        <p:tgtEl>
                                          <p:spTgt spid="2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barn(inVertical)">
                                      <p:cBhvr>
                                        <p:cTn id="49" dur="1000"/>
                                        <p:tgtEl>
                                          <p:spTgt spid="26"/>
                                        </p:tgtEl>
                                      </p:cBhvr>
                                    </p:animEffect>
                                  </p:childTnLst>
                                </p:cTn>
                              </p:par>
                              <p:par>
                                <p:cTn id="50" presetID="16" presetClass="entr" presetSubtype="21"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arn(inVertical)">
                                      <p:cBhvr>
                                        <p:cTn id="52" dur="1000"/>
                                        <p:tgtEl>
                                          <p:spTgt spid="2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barn(inVertical)">
                                      <p:cBhvr>
                                        <p:cTn id="55" dur="1000"/>
                                        <p:tgtEl>
                                          <p:spTgt spid="28"/>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barn(inVertical)">
                                      <p:cBhvr>
                                        <p:cTn id="58" dur="1000"/>
                                        <p:tgtEl>
                                          <p:spTgt spid="29"/>
                                        </p:tgtEl>
                                      </p:cBhvr>
                                    </p:animEffect>
                                  </p:childTnLst>
                                </p:cTn>
                              </p:par>
                              <p:par>
                                <p:cTn id="59" presetID="16" presetClass="entr" presetSubtype="21"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barn(inVertical)">
                                      <p:cBhvr>
                                        <p:cTn id="61" dur="1000"/>
                                        <p:tgtEl>
                                          <p:spTgt spid="30"/>
                                        </p:tgtEl>
                                      </p:cBhvr>
                                    </p:animEffect>
                                  </p:childTnLst>
                                </p:cTn>
                              </p:par>
                              <p:par>
                                <p:cTn id="62" presetID="16" presetClass="entr" presetSubtype="21"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barn(inVertical)">
                                      <p:cBhvr>
                                        <p:cTn id="64" dur="1000"/>
                                        <p:tgtEl>
                                          <p:spTgt spid="31"/>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barn(inVertical)">
                                      <p:cBhvr>
                                        <p:cTn id="67" dur="1000"/>
                                        <p:tgtEl>
                                          <p:spTgt spid="32"/>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barn(inVertical)">
                                      <p:cBhvr>
                                        <p:cTn id="70" dur="1000"/>
                                        <p:tgtEl>
                                          <p:spTgt spid="33"/>
                                        </p:tgtEl>
                                      </p:cBhvr>
                                    </p:animEffect>
                                  </p:childTnLst>
                                </p:cTn>
                              </p:par>
                              <p:par>
                                <p:cTn id="71" presetID="16" presetClass="entr" presetSubtype="21"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barn(inVertical)">
                                      <p:cBhvr>
                                        <p:cTn id="73" dur="1000"/>
                                        <p:tgtEl>
                                          <p:spTgt spid="34"/>
                                        </p:tgtEl>
                                      </p:cBhvr>
                                    </p:animEffect>
                                  </p:childTnLst>
                                </p:cTn>
                              </p:par>
                              <p:par>
                                <p:cTn id="74" presetID="16" presetClass="entr" presetSubtype="21"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barn(inVertical)">
                                      <p:cBhvr>
                                        <p:cTn id="76" dur="1000"/>
                                        <p:tgtEl>
                                          <p:spTgt spid="35"/>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barn(inVertical)">
                                      <p:cBhvr>
                                        <p:cTn id="79" dur="1000"/>
                                        <p:tgtEl>
                                          <p:spTgt spid="3"/>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barn(inVertical)">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P spid="17" grpId="0"/>
      <p:bldP spid="23" grpId="0"/>
      <p:bldP spid="26" grpId="0"/>
      <p:bldP spid="28" grpId="0"/>
      <p:bldP spid="29" grpId="0"/>
      <p:bldP spid="32" grpId="0"/>
      <p:bldP spid="33" grpId="0"/>
      <p:bldP spid="3"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8</a:t>
            </a:fld>
            <a:endParaRPr kumimoji="1" lang="zh-CN" altLang="en-US"/>
          </a:p>
        </p:txBody>
      </p:sp>
      <p:sp>
        <p:nvSpPr>
          <p:cNvPr id="4" name="文本框 3"/>
          <p:cNvSpPr txBox="1"/>
          <p:nvPr/>
        </p:nvSpPr>
        <p:spPr>
          <a:xfrm>
            <a:off x="3214485" y="24130"/>
            <a:ext cx="598551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Function of debranching enzyme </a:t>
            </a:r>
          </a:p>
        </p:txBody>
      </p:sp>
      <p:pic>
        <p:nvPicPr>
          <p:cNvPr id="3" name="图片 2"/>
          <p:cNvPicPr>
            <a:picLocks noChangeAspect="1"/>
          </p:cNvPicPr>
          <p:nvPr/>
        </p:nvPicPr>
        <p:blipFill>
          <a:blip r:embed="rId3"/>
          <a:srcRect t="2398"/>
          <a:stretch>
            <a:fillRect/>
          </a:stretch>
        </p:blipFill>
        <p:spPr>
          <a:xfrm>
            <a:off x="7035165" y="607695"/>
            <a:ext cx="5212715" cy="5892165"/>
          </a:xfrm>
          <a:prstGeom prst="rect">
            <a:avLst/>
          </a:prstGeom>
        </p:spPr>
      </p:pic>
      <p:sp>
        <p:nvSpPr>
          <p:cNvPr id="5" name="文本框 4"/>
          <p:cNvSpPr txBox="1"/>
          <p:nvPr/>
        </p:nvSpPr>
        <p:spPr>
          <a:xfrm>
            <a:off x="0" y="607695"/>
            <a:ext cx="7685405" cy="5908040"/>
          </a:xfrm>
          <a:prstGeom prst="rect">
            <a:avLst/>
          </a:prstGeom>
          <a:noFill/>
        </p:spPr>
        <p:txBody>
          <a:bodyPr wrap="square" rtlCol="0">
            <a:spAutoFit/>
          </a:bodyPr>
          <a:lstStyle/>
          <a:p>
            <a:pPr algn="l"/>
            <a:r>
              <a:rPr kumimoji="1" lang="en-US" altLang="zh-CN" sz="2400" b="1" dirty="0">
                <a:solidFill>
                  <a:srgbClr val="FF0000"/>
                </a:solidFill>
                <a:latin typeface="Times New Roman" panose="02020503050405090304" pitchFamily="18" charset="0"/>
                <a:cs typeface="Times New Roman" panose="02020503050405090304" pitchFamily="18" charset="0"/>
              </a:rPr>
              <a:t>Debranching enzyme</a:t>
            </a:r>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two acticities both essential to glycogen breakdown</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rgbClr val="7030A0"/>
                </a:solidFill>
                <a:latin typeface="Times New Roman" panose="02020503050405090304" pitchFamily="18" charset="0"/>
                <a:cs typeface="Times New Roman" panose="02020503050405090304" pitchFamily="18" charset="0"/>
              </a:rPr>
              <a:t>Tranferase activity</a:t>
            </a:r>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Glycogen phosphorylase stops functioning when reaching a point four residues away from a branching point, then the debranching enzyme shifts a block of three residues from the branch to a nearby non-reducing ends by ɑ1-4 linkage.</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rgbClr val="7030A0"/>
                </a:solidFill>
                <a:latin typeface="Times New Roman" panose="02020503050405090304" pitchFamily="18" charset="0"/>
                <a:cs typeface="Times New Roman" panose="02020503050405090304" pitchFamily="18" charset="0"/>
              </a:rPr>
              <a:t>Glycosidase activity</a:t>
            </a:r>
          </a:p>
          <a:p>
            <a:pPr indent="0" algn="l">
              <a:buFont typeface="Arial" panose="020B0604020202090204" pitchFamily="34" charset="0"/>
              <a:buNone/>
            </a:pPr>
            <a:r>
              <a:rPr kumimoji="1" lang="en-US" altLang="zh-CN" sz="2400" b="1" dirty="0">
                <a:latin typeface="Times New Roman" panose="02020503050405090304" pitchFamily="18" charset="0"/>
                <a:cs typeface="Times New Roman" panose="02020503050405090304" pitchFamily="18" charset="0"/>
              </a:rPr>
              <a:t>After removing the three residues, the enzyme</a:t>
            </a:r>
            <a:r>
              <a:rPr kumimoji="1" lang="en-US" altLang="zh-CN" sz="2400" b="1" dirty="0">
                <a:latin typeface="Times New Roman" panose="02020503050405090304" pitchFamily="18" charset="0"/>
                <a:cs typeface="Times New Roman" panose="02020503050405090304" pitchFamily="18" charset="0"/>
                <a:sym typeface="+mn-ea"/>
              </a:rPr>
              <a:t> still remaining at the branching point then released the single glucose residue as free glucose by hydrolysis, which attaches to the glycogen backbone by ɑ1-6 linkage.</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b="1" dirty="0">
              <a:latin typeface="Times New Roman" panose="02020503050405090304" pitchFamily="18" charset="0"/>
              <a:cs typeface="Times New Roman" panose="02020503050405090304" pitchFamily="18" charset="0"/>
            </a:endParaRPr>
          </a:p>
        </p:txBody>
      </p:sp>
      <p:sp>
        <p:nvSpPr>
          <p:cNvPr id="35" name="操作按钮: 后退或上一个 34">
            <a:hlinkClick r:id="rId4" action="ppaction://hlinksldjump" highlightClick="1"/>
          </p:cNvPr>
          <p:cNvSpPr/>
          <p:nvPr/>
        </p:nvSpPr>
        <p:spPr>
          <a:xfrm>
            <a:off x="-47" y="622878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04206081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descr="新建画布1"/>
          <p:cNvPicPr>
            <a:picLocks noChangeAspect="1"/>
          </p:cNvPicPr>
          <p:nvPr/>
        </p:nvPicPr>
        <p:blipFill>
          <a:blip r:embed="rId3"/>
          <a:stretch>
            <a:fillRect/>
          </a:stretch>
        </p:blipFill>
        <p:spPr>
          <a:xfrm>
            <a:off x="1489075" y="3402965"/>
            <a:ext cx="6650355" cy="3053080"/>
          </a:xfrm>
          <a:prstGeom prst="rect">
            <a:avLst/>
          </a:prstGeom>
        </p:spPr>
      </p:pic>
      <p:pic>
        <p:nvPicPr>
          <p:cNvPr id="25" name="图片 24"/>
          <p:cNvPicPr>
            <a:picLocks noChangeAspect="1"/>
          </p:cNvPicPr>
          <p:nvPr/>
        </p:nvPicPr>
        <p:blipFill>
          <a:blip r:embed="rId4">
            <a:alphaModFix amt="44000"/>
          </a:blip>
          <a:stretch>
            <a:fillRect/>
          </a:stretch>
        </p:blipFill>
        <p:spPr>
          <a:xfrm>
            <a:off x="2565400" y="3542030"/>
            <a:ext cx="4421505" cy="2518410"/>
          </a:xfrm>
          <a:prstGeom prst="rect">
            <a:avLst/>
          </a:prstGeom>
        </p:spPr>
      </p:pic>
      <p:sp>
        <p:nvSpPr>
          <p:cNvPr id="2" name="标题 1"/>
          <p:cNvSpPr>
            <a:spLocks noGrp="1"/>
          </p:cNvSpPr>
          <p:nvPr>
            <p:ph type="ctrTitle"/>
          </p:nvPr>
        </p:nvSpPr>
        <p:spPr>
          <a:xfrm>
            <a:off x="1529080" y="0"/>
            <a:ext cx="9134475" cy="600710"/>
          </a:xfrm>
        </p:spPr>
        <p:txBody>
          <a:bodyPr>
            <a:normAutofit/>
          </a:bodyPr>
          <a:lstStyle/>
          <a:p>
            <a:r>
              <a:rPr lang="en-US" altLang="zh-CN" sz="3600" b="1"/>
              <a:t>Synthesis of amino acids and nucleotides</a:t>
            </a:r>
          </a:p>
        </p:txBody>
      </p:sp>
      <p:sp>
        <p:nvSpPr>
          <p:cNvPr id="5" name="文本框 4">
            <a:hlinkClick r:id="rId5" action="ppaction://hlinksldjump"/>
          </p:cNvPr>
          <p:cNvSpPr txBox="1"/>
          <p:nvPr/>
        </p:nvSpPr>
        <p:spPr>
          <a:xfrm>
            <a:off x="30480" y="464058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Threonine</a:t>
            </a:r>
          </a:p>
        </p:txBody>
      </p:sp>
      <p:sp>
        <p:nvSpPr>
          <p:cNvPr id="6" name="文本框 5">
            <a:hlinkClick r:id="rId6" action="ppaction://hlinksldjump"/>
          </p:cNvPr>
          <p:cNvSpPr txBox="1"/>
          <p:nvPr/>
        </p:nvSpPr>
        <p:spPr>
          <a:xfrm>
            <a:off x="1833245" y="600710"/>
            <a:ext cx="1021080" cy="646331"/>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Histidine</a:t>
            </a:r>
          </a:p>
        </p:txBody>
      </p:sp>
      <p:sp>
        <p:nvSpPr>
          <p:cNvPr id="7" name="文本框 6">
            <a:hlinkClick r:id="rId7" action="ppaction://hlinksldjump"/>
          </p:cNvPr>
          <p:cNvSpPr txBox="1"/>
          <p:nvPr/>
        </p:nvSpPr>
        <p:spPr>
          <a:xfrm>
            <a:off x="170815" y="969010"/>
            <a:ext cx="95440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Glycine</a:t>
            </a:r>
          </a:p>
        </p:txBody>
      </p:sp>
      <p:sp>
        <p:nvSpPr>
          <p:cNvPr id="8" name="文本框 7">
            <a:hlinkClick r:id="rId7" action="ppaction://hlinksldjump"/>
          </p:cNvPr>
          <p:cNvSpPr txBox="1"/>
          <p:nvPr/>
        </p:nvSpPr>
        <p:spPr>
          <a:xfrm>
            <a:off x="170815" y="1337310"/>
            <a:ext cx="1652270" cy="368300"/>
          </a:xfrm>
          <a:prstGeom prst="rect">
            <a:avLst/>
          </a:prstGeom>
          <a:noFill/>
        </p:spPr>
        <p:txBody>
          <a:bodyPr wrap="square" rtlCol="0">
            <a:spAutoFit/>
          </a:bodyPr>
          <a:lstStyle/>
          <a:p>
            <a:r>
              <a:rPr lang="en-US" altLang="zh-CN" b="1" u="sng" dirty="0">
                <a:solidFill>
                  <a:schemeClr val="accent1">
                    <a:lumMod val="75000"/>
                  </a:schemeClr>
                </a:solidFill>
                <a:latin typeface="Times New Roman" panose="02020603050405020304" pitchFamily="18" charset="0"/>
                <a:cs typeface="Times New Roman" panose="02020603050405020304" pitchFamily="18" charset="0"/>
              </a:rPr>
              <a:t>Cysteine</a:t>
            </a:r>
          </a:p>
        </p:txBody>
      </p:sp>
      <p:sp>
        <p:nvSpPr>
          <p:cNvPr id="9" name="文本框 8">
            <a:hlinkClick r:id="rId8" action="ppaction://hlinksldjump"/>
          </p:cNvPr>
          <p:cNvSpPr txBox="1"/>
          <p:nvPr/>
        </p:nvSpPr>
        <p:spPr>
          <a:xfrm>
            <a:off x="1833245" y="133731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Tryptophan</a:t>
            </a:r>
          </a:p>
        </p:txBody>
      </p:sp>
      <p:sp>
        <p:nvSpPr>
          <p:cNvPr id="10" name="文本框 9">
            <a:hlinkClick r:id="rId9" action="ppaction://hlinksldjump"/>
          </p:cNvPr>
          <p:cNvSpPr txBox="1"/>
          <p:nvPr/>
        </p:nvSpPr>
        <p:spPr>
          <a:xfrm>
            <a:off x="1843405" y="1705610"/>
            <a:ext cx="164528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Phenylalanine</a:t>
            </a:r>
          </a:p>
        </p:txBody>
      </p:sp>
      <p:sp>
        <p:nvSpPr>
          <p:cNvPr id="11" name="文本框 10">
            <a:hlinkClick r:id="rId9" action="ppaction://hlinksldjump"/>
          </p:cNvPr>
          <p:cNvSpPr txBox="1"/>
          <p:nvPr/>
        </p:nvSpPr>
        <p:spPr>
          <a:xfrm>
            <a:off x="1833245" y="207391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Tyrosine</a:t>
            </a:r>
          </a:p>
        </p:txBody>
      </p:sp>
      <p:sp>
        <p:nvSpPr>
          <p:cNvPr id="12" name="文本框 11">
            <a:hlinkClick r:id="rId5" action="ppaction://hlinksldjump"/>
          </p:cNvPr>
          <p:cNvSpPr txBox="1"/>
          <p:nvPr/>
        </p:nvSpPr>
        <p:spPr>
          <a:xfrm>
            <a:off x="1823085" y="244221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Alanine</a:t>
            </a:r>
          </a:p>
        </p:txBody>
      </p:sp>
      <p:sp>
        <p:nvSpPr>
          <p:cNvPr id="15" name="文本框 14">
            <a:hlinkClick r:id="rId5" action="ppaction://hlinksldjump"/>
          </p:cNvPr>
          <p:cNvSpPr txBox="1"/>
          <p:nvPr/>
        </p:nvSpPr>
        <p:spPr>
          <a:xfrm>
            <a:off x="1823085" y="3552190"/>
            <a:ext cx="165227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Isoleucine</a:t>
            </a:r>
          </a:p>
        </p:txBody>
      </p:sp>
      <p:sp>
        <p:nvSpPr>
          <p:cNvPr id="16" name="文本框 15"/>
          <p:cNvSpPr txBox="1"/>
          <p:nvPr/>
        </p:nvSpPr>
        <p:spPr>
          <a:xfrm>
            <a:off x="30480" y="3903980"/>
            <a:ext cx="165227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Asparagine</a:t>
            </a:r>
          </a:p>
        </p:txBody>
      </p:sp>
      <p:sp>
        <p:nvSpPr>
          <p:cNvPr id="17" name="文本框 16">
            <a:hlinkClick r:id="rId5" action="ppaction://hlinksldjump"/>
          </p:cNvPr>
          <p:cNvSpPr txBox="1"/>
          <p:nvPr/>
        </p:nvSpPr>
        <p:spPr>
          <a:xfrm>
            <a:off x="30480" y="427228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Methionine</a:t>
            </a:r>
          </a:p>
        </p:txBody>
      </p:sp>
      <p:sp>
        <p:nvSpPr>
          <p:cNvPr id="18" name="文本框 17">
            <a:hlinkClick r:id="rId5" action="ppaction://hlinksldjump"/>
          </p:cNvPr>
          <p:cNvSpPr txBox="1"/>
          <p:nvPr/>
        </p:nvSpPr>
        <p:spPr>
          <a:xfrm>
            <a:off x="30480" y="500888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Lysine</a:t>
            </a:r>
          </a:p>
        </p:txBody>
      </p:sp>
      <p:sp>
        <p:nvSpPr>
          <p:cNvPr id="19" name="文本框 18">
            <a:hlinkClick r:id="rId10" action="ppaction://hlinksldjump"/>
          </p:cNvPr>
          <p:cNvSpPr txBox="1"/>
          <p:nvPr/>
        </p:nvSpPr>
        <p:spPr>
          <a:xfrm>
            <a:off x="104140" y="5981065"/>
            <a:ext cx="1098550" cy="369332"/>
          </a:xfrm>
          <a:prstGeom prst="rect">
            <a:avLst/>
          </a:prstGeom>
          <a:noFill/>
        </p:spPr>
        <p:txBody>
          <a:bodyPr wrap="square" rtlCol="0">
            <a:spAutoFit/>
          </a:bodyPr>
          <a:lstStyle/>
          <a:p>
            <a:r>
              <a:rPr lang="en-US" altLang="zh-CN" b="1" u="sng" dirty="0">
                <a:solidFill>
                  <a:schemeClr val="accent1">
                    <a:lumMod val="75000"/>
                  </a:schemeClr>
                </a:solidFill>
                <a:latin typeface="Times New Roman" panose="02020603050405020304" pitchFamily="18" charset="0"/>
                <a:cs typeface="Times New Roman" panose="02020603050405020304" pitchFamily="18" charset="0"/>
              </a:rPr>
              <a:t>Proline</a:t>
            </a:r>
          </a:p>
        </p:txBody>
      </p:sp>
      <p:sp>
        <p:nvSpPr>
          <p:cNvPr id="20" name="文本框 19">
            <a:hlinkClick r:id="rId11" action="ppaction://hlinksldjump"/>
          </p:cNvPr>
          <p:cNvSpPr txBox="1"/>
          <p:nvPr/>
        </p:nvSpPr>
        <p:spPr>
          <a:xfrm>
            <a:off x="54610" y="5612765"/>
            <a:ext cx="122682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Glutamine</a:t>
            </a:r>
          </a:p>
        </p:txBody>
      </p:sp>
      <p:sp>
        <p:nvSpPr>
          <p:cNvPr id="22" name="文本框 21">
            <a:hlinkClick r:id="rId7" action="ppaction://hlinksldjump"/>
          </p:cNvPr>
          <p:cNvSpPr txBox="1"/>
          <p:nvPr/>
        </p:nvSpPr>
        <p:spPr>
          <a:xfrm>
            <a:off x="1833245" y="96901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Serine</a:t>
            </a:r>
          </a:p>
        </p:txBody>
      </p:sp>
      <p:sp>
        <p:nvSpPr>
          <p:cNvPr id="23" name="文本框 22"/>
          <p:cNvSpPr txBox="1"/>
          <p:nvPr/>
        </p:nvSpPr>
        <p:spPr>
          <a:xfrm>
            <a:off x="1703070" y="4640580"/>
            <a:ext cx="115125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Aspartate</a:t>
            </a:r>
          </a:p>
        </p:txBody>
      </p:sp>
      <p:sp>
        <p:nvSpPr>
          <p:cNvPr id="24" name="文本框 23"/>
          <p:cNvSpPr txBox="1"/>
          <p:nvPr/>
        </p:nvSpPr>
        <p:spPr>
          <a:xfrm>
            <a:off x="1716405" y="5981065"/>
            <a:ext cx="122682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Glutamate</a:t>
            </a:r>
          </a:p>
        </p:txBody>
      </p:sp>
      <p:cxnSp>
        <p:nvCxnSpPr>
          <p:cNvPr id="30" name="直接箭头连接符 29"/>
          <p:cNvCxnSpPr>
            <a:stCxn id="23" idx="1"/>
          </p:cNvCxnSpPr>
          <p:nvPr/>
        </p:nvCxnSpPr>
        <p:spPr>
          <a:xfrm flipH="1" flipV="1">
            <a:off x="1202690" y="4119880"/>
            <a:ext cx="500380" cy="704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3" idx="1"/>
          </p:cNvCxnSpPr>
          <p:nvPr/>
        </p:nvCxnSpPr>
        <p:spPr>
          <a:xfrm flipH="1" flipV="1">
            <a:off x="1281430" y="4465955"/>
            <a:ext cx="421640" cy="358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1202690" y="4824730"/>
            <a:ext cx="5137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3" idx="1"/>
          </p:cNvCxnSpPr>
          <p:nvPr/>
        </p:nvCxnSpPr>
        <p:spPr>
          <a:xfrm flipH="1">
            <a:off x="807085" y="4824730"/>
            <a:ext cx="895985" cy="342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4" idx="1"/>
            <a:endCxn id="20" idx="3"/>
          </p:cNvCxnSpPr>
          <p:nvPr/>
        </p:nvCxnSpPr>
        <p:spPr>
          <a:xfrm flipH="1" flipV="1">
            <a:off x="1281430" y="5796915"/>
            <a:ext cx="434975" cy="36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24" idx="1"/>
            <a:endCxn id="19" idx="3"/>
          </p:cNvCxnSpPr>
          <p:nvPr/>
        </p:nvCxnSpPr>
        <p:spPr>
          <a:xfrm flipH="1">
            <a:off x="1202690" y="6165215"/>
            <a:ext cx="513715" cy="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789680" y="1337310"/>
            <a:ext cx="2047875" cy="361637"/>
          </a:xfrm>
          <a:prstGeom prst="rect">
            <a:avLst/>
          </a:prstGeom>
          <a:noFill/>
        </p:spPr>
        <p:txBody>
          <a:bodyPr wrap="square" rtlCol="0">
            <a:spAutoFit/>
          </a:bodyPr>
          <a:lstStyle/>
          <a:p>
            <a:r>
              <a:rPr lang="en-US" altLang="zh-CN" sz="1750" b="1" dirty="0">
                <a:latin typeface="Times New Roman" panose="02020603050405020304" pitchFamily="18" charset="0"/>
                <a:cs typeface="Times New Roman" panose="02020603050405020304" pitchFamily="18" charset="0"/>
              </a:rPr>
              <a:t>3-phosphoglycerate</a:t>
            </a:r>
          </a:p>
        </p:txBody>
      </p:sp>
      <p:sp>
        <p:nvSpPr>
          <p:cNvPr id="39" name="文本框 38"/>
          <p:cNvSpPr txBox="1"/>
          <p:nvPr/>
        </p:nvSpPr>
        <p:spPr>
          <a:xfrm>
            <a:off x="3790315" y="1906270"/>
            <a:ext cx="233426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phosphoenolpyruvate</a:t>
            </a:r>
          </a:p>
        </p:txBody>
      </p:sp>
      <p:sp>
        <p:nvSpPr>
          <p:cNvPr id="40" name="文本框 39"/>
          <p:cNvSpPr txBox="1"/>
          <p:nvPr/>
        </p:nvSpPr>
        <p:spPr>
          <a:xfrm>
            <a:off x="3790315" y="2815590"/>
            <a:ext cx="116649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pyruvate</a:t>
            </a:r>
          </a:p>
        </p:txBody>
      </p:sp>
      <p:cxnSp>
        <p:nvCxnSpPr>
          <p:cNvPr id="41" name="直接箭头连接符 40"/>
          <p:cNvCxnSpPr>
            <a:stCxn id="38" idx="2"/>
            <a:endCxn id="39" idx="0"/>
          </p:cNvCxnSpPr>
          <p:nvPr/>
        </p:nvCxnSpPr>
        <p:spPr>
          <a:xfrm>
            <a:off x="4813618" y="1698947"/>
            <a:ext cx="143827" cy="2073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9" idx="2"/>
            <a:endCxn id="40" idx="0"/>
          </p:cNvCxnSpPr>
          <p:nvPr/>
        </p:nvCxnSpPr>
        <p:spPr>
          <a:xfrm flipH="1">
            <a:off x="4373880" y="2274570"/>
            <a:ext cx="583565" cy="541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1"/>
          </p:cNvCxnSpPr>
          <p:nvPr/>
        </p:nvCxnSpPr>
        <p:spPr>
          <a:xfrm flipH="1" flipV="1">
            <a:off x="2687320" y="2663825"/>
            <a:ext cx="1102995" cy="335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0" idx="1"/>
          </p:cNvCxnSpPr>
          <p:nvPr/>
        </p:nvCxnSpPr>
        <p:spPr>
          <a:xfrm flipH="1">
            <a:off x="2607945" y="2999740"/>
            <a:ext cx="1182370" cy="10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0" idx="1"/>
          </p:cNvCxnSpPr>
          <p:nvPr/>
        </p:nvCxnSpPr>
        <p:spPr>
          <a:xfrm flipH="1">
            <a:off x="2687320" y="2999740"/>
            <a:ext cx="1102995" cy="385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0" idx="1"/>
          </p:cNvCxnSpPr>
          <p:nvPr/>
        </p:nvCxnSpPr>
        <p:spPr>
          <a:xfrm flipH="1">
            <a:off x="2943860" y="2999740"/>
            <a:ext cx="846455" cy="730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376670" y="1337310"/>
            <a:ext cx="233426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glucose 6-phosphate</a:t>
            </a:r>
          </a:p>
        </p:txBody>
      </p:sp>
      <p:sp>
        <p:nvSpPr>
          <p:cNvPr id="50" name="文本框 49"/>
          <p:cNvSpPr txBox="1"/>
          <p:nvPr/>
        </p:nvSpPr>
        <p:spPr>
          <a:xfrm>
            <a:off x="4373245" y="604520"/>
            <a:ext cx="1167130" cy="368300"/>
          </a:xfrm>
          <a:prstGeom prst="rect">
            <a:avLst/>
          </a:prstGeom>
          <a:noFill/>
        </p:spPr>
        <p:txBody>
          <a:bodyPr wrap="square" rtlCol="0">
            <a:spAutoFit/>
          </a:bodyPr>
          <a:lstStyle/>
          <a:p>
            <a:pPr algn="ctr"/>
            <a:r>
              <a:rPr lang="en-US" altLang="zh-CN" b="1">
                <a:latin typeface="Times New Roman" panose="02020603050405020304" pitchFamily="18" charset="0"/>
                <a:cs typeface="Times New Roman" panose="02020603050405020304" pitchFamily="18" charset="0"/>
              </a:rPr>
              <a:t>PRPP</a:t>
            </a:r>
          </a:p>
        </p:txBody>
      </p:sp>
      <p:cxnSp>
        <p:nvCxnSpPr>
          <p:cNvPr id="51" name="直接箭头连接符 50"/>
          <p:cNvCxnSpPr>
            <a:stCxn id="38" idx="1"/>
          </p:cNvCxnSpPr>
          <p:nvPr/>
        </p:nvCxnSpPr>
        <p:spPr>
          <a:xfrm flipH="1" flipV="1">
            <a:off x="2716530" y="1160780"/>
            <a:ext cx="1073150" cy="357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hlinkClick r:id="rId5" action="ppaction://hlinksldjump"/>
          </p:cNvPr>
          <p:cNvSpPr txBox="1"/>
          <p:nvPr/>
        </p:nvSpPr>
        <p:spPr>
          <a:xfrm>
            <a:off x="1823085" y="2815590"/>
            <a:ext cx="1652270"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Valine</a:t>
            </a:r>
          </a:p>
        </p:txBody>
      </p:sp>
      <p:sp>
        <p:nvSpPr>
          <p:cNvPr id="56" name="文本框 55">
            <a:hlinkClick r:id="rId5" action="ppaction://hlinksldjump"/>
          </p:cNvPr>
          <p:cNvSpPr txBox="1"/>
          <p:nvPr/>
        </p:nvSpPr>
        <p:spPr>
          <a:xfrm>
            <a:off x="1823085" y="3183890"/>
            <a:ext cx="165227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Leucine</a:t>
            </a:r>
          </a:p>
        </p:txBody>
      </p:sp>
      <p:cxnSp>
        <p:nvCxnSpPr>
          <p:cNvPr id="57" name="直接箭头连接符 56"/>
          <p:cNvCxnSpPr/>
          <p:nvPr/>
        </p:nvCxnSpPr>
        <p:spPr>
          <a:xfrm flipH="1" flipV="1">
            <a:off x="3161030" y="1569720"/>
            <a:ext cx="629285" cy="534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flipV="1">
            <a:off x="3355340" y="1906270"/>
            <a:ext cx="434340" cy="198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2765425" y="2107565"/>
            <a:ext cx="1024890" cy="167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p:cNvCxnSpPr>
            <a:stCxn id="48" idx="0"/>
            <a:endCxn id="50" idx="3"/>
          </p:cNvCxnSpPr>
          <p:nvPr/>
        </p:nvCxnSpPr>
        <p:spPr>
          <a:xfrm rot="16200000" flipV="1">
            <a:off x="6267768" y="61278"/>
            <a:ext cx="548640" cy="200342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48" idx="1"/>
            <a:endCxn id="38" idx="3"/>
          </p:cNvCxnSpPr>
          <p:nvPr/>
        </p:nvCxnSpPr>
        <p:spPr>
          <a:xfrm flipH="1" flipV="1">
            <a:off x="5837555" y="1518129"/>
            <a:ext cx="539115" cy="3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0" idx="1"/>
            <a:endCxn id="6" idx="3"/>
          </p:cNvCxnSpPr>
          <p:nvPr/>
        </p:nvCxnSpPr>
        <p:spPr>
          <a:xfrm flipH="1">
            <a:off x="2854325" y="788670"/>
            <a:ext cx="1518920" cy="135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50" idx="2"/>
          </p:cNvCxnSpPr>
          <p:nvPr/>
        </p:nvCxnSpPr>
        <p:spPr>
          <a:xfrm rot="5400000" flipV="1">
            <a:off x="6864985" y="-935355"/>
            <a:ext cx="193675" cy="40100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4909820" y="4618990"/>
            <a:ext cx="169926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α-ketoglutarate</a:t>
            </a:r>
          </a:p>
        </p:txBody>
      </p:sp>
      <p:sp>
        <p:nvSpPr>
          <p:cNvPr id="72" name="文本框 71"/>
          <p:cNvSpPr txBox="1"/>
          <p:nvPr/>
        </p:nvSpPr>
        <p:spPr>
          <a:xfrm>
            <a:off x="3060700" y="4640580"/>
            <a:ext cx="140208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oxaloacetate</a:t>
            </a:r>
          </a:p>
        </p:txBody>
      </p:sp>
      <p:cxnSp>
        <p:nvCxnSpPr>
          <p:cNvPr id="74" name="直接箭头连接符 73"/>
          <p:cNvCxnSpPr>
            <a:stCxn id="72" idx="1"/>
          </p:cNvCxnSpPr>
          <p:nvPr/>
        </p:nvCxnSpPr>
        <p:spPr>
          <a:xfrm flipH="1">
            <a:off x="2745740" y="4824730"/>
            <a:ext cx="314960" cy="1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71" idx="3"/>
            <a:endCxn id="24" idx="3"/>
          </p:cNvCxnSpPr>
          <p:nvPr/>
        </p:nvCxnSpPr>
        <p:spPr>
          <a:xfrm flipH="1">
            <a:off x="2943225" y="4803140"/>
            <a:ext cx="3665855" cy="1362075"/>
          </a:xfrm>
          <a:prstGeom prst="bentConnector3">
            <a:avLst>
              <a:gd name="adj1" fmla="val -649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40" idx="2"/>
          </p:cNvCxnSpPr>
          <p:nvPr/>
        </p:nvCxnSpPr>
        <p:spPr>
          <a:xfrm>
            <a:off x="4373880" y="3183890"/>
            <a:ext cx="308610" cy="358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10393045" y="943610"/>
            <a:ext cx="66167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IMP</a:t>
            </a:r>
          </a:p>
        </p:txBody>
      </p:sp>
      <p:sp>
        <p:nvSpPr>
          <p:cNvPr id="78" name="文本框 77">
            <a:hlinkClick r:id="rId12" action="ppaction://hlinksldjump"/>
          </p:cNvPr>
          <p:cNvSpPr txBox="1"/>
          <p:nvPr/>
        </p:nvSpPr>
        <p:spPr>
          <a:xfrm>
            <a:off x="10481945" y="204025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AMP</a:t>
            </a:r>
          </a:p>
        </p:txBody>
      </p:sp>
      <p:sp>
        <p:nvSpPr>
          <p:cNvPr id="79" name="文本框 78">
            <a:hlinkClick r:id="rId12" action="ppaction://hlinksldjump"/>
          </p:cNvPr>
          <p:cNvSpPr txBox="1"/>
          <p:nvPr/>
        </p:nvSpPr>
        <p:spPr>
          <a:xfrm>
            <a:off x="10481945" y="2447290"/>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GMP</a:t>
            </a:r>
          </a:p>
        </p:txBody>
      </p:sp>
      <p:sp>
        <p:nvSpPr>
          <p:cNvPr id="80" name="文本框 79">
            <a:hlinkClick r:id="rId13" action="ppaction://hlinksldjump"/>
          </p:cNvPr>
          <p:cNvSpPr txBox="1"/>
          <p:nvPr/>
        </p:nvSpPr>
        <p:spPr>
          <a:xfrm>
            <a:off x="10481945" y="411797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CTP</a:t>
            </a:r>
          </a:p>
        </p:txBody>
      </p:sp>
      <p:sp>
        <p:nvSpPr>
          <p:cNvPr id="81" name="文本框 80">
            <a:hlinkClick r:id="rId13" action="ppaction://hlinksldjump"/>
          </p:cNvPr>
          <p:cNvSpPr txBox="1"/>
          <p:nvPr/>
        </p:nvSpPr>
        <p:spPr>
          <a:xfrm>
            <a:off x="10481945" y="448119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UTP</a:t>
            </a:r>
          </a:p>
        </p:txBody>
      </p:sp>
      <p:cxnSp>
        <p:nvCxnSpPr>
          <p:cNvPr id="82" name="肘形连接符 81"/>
          <p:cNvCxnSpPr>
            <a:endCxn id="77" idx="0"/>
          </p:cNvCxnSpPr>
          <p:nvPr/>
        </p:nvCxnSpPr>
        <p:spPr>
          <a:xfrm flipV="1">
            <a:off x="8326755" y="943610"/>
            <a:ext cx="2397125" cy="222885"/>
          </a:xfrm>
          <a:prstGeom prst="bentConnector4">
            <a:avLst>
              <a:gd name="adj1" fmla="val 54569"/>
              <a:gd name="adj2" fmla="val 20683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肘形连接符 82"/>
          <p:cNvCxnSpPr>
            <a:stCxn id="77" idx="3"/>
            <a:endCxn id="78" idx="3"/>
          </p:cNvCxnSpPr>
          <p:nvPr/>
        </p:nvCxnSpPr>
        <p:spPr>
          <a:xfrm>
            <a:off x="11054715" y="1127760"/>
            <a:ext cx="188595" cy="1096645"/>
          </a:xfrm>
          <a:prstGeom prst="bentConnector3">
            <a:avLst>
              <a:gd name="adj1" fmla="val 2262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肘形连接符 83"/>
          <p:cNvCxnSpPr>
            <a:stCxn id="77" idx="3"/>
            <a:endCxn id="79" idx="3"/>
          </p:cNvCxnSpPr>
          <p:nvPr/>
        </p:nvCxnSpPr>
        <p:spPr>
          <a:xfrm>
            <a:off x="11054715" y="1127760"/>
            <a:ext cx="188595" cy="1503680"/>
          </a:xfrm>
          <a:prstGeom prst="bentConnector3">
            <a:avLst>
              <a:gd name="adj1" fmla="val 2262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a:hlinkClick r:id="rId12" action="ppaction://hlinksldjump"/>
          </p:cNvPr>
          <p:cNvSpPr txBox="1"/>
          <p:nvPr/>
        </p:nvSpPr>
        <p:spPr>
          <a:xfrm>
            <a:off x="10481945" y="340296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ATP</a:t>
            </a:r>
          </a:p>
        </p:txBody>
      </p:sp>
      <p:sp>
        <p:nvSpPr>
          <p:cNvPr id="86" name="文本框 85">
            <a:hlinkClick r:id="rId12" action="ppaction://hlinksldjump"/>
          </p:cNvPr>
          <p:cNvSpPr txBox="1"/>
          <p:nvPr/>
        </p:nvSpPr>
        <p:spPr>
          <a:xfrm>
            <a:off x="10481945" y="376618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GTP</a:t>
            </a:r>
          </a:p>
        </p:txBody>
      </p:sp>
      <p:cxnSp>
        <p:nvCxnSpPr>
          <p:cNvPr id="87" name="肘形连接符 86"/>
          <p:cNvCxnSpPr>
            <a:stCxn id="78" idx="1"/>
            <a:endCxn id="85" idx="1"/>
          </p:cNvCxnSpPr>
          <p:nvPr/>
        </p:nvCxnSpPr>
        <p:spPr>
          <a:xfrm rot="10800000" flipV="1">
            <a:off x="10481945" y="2224405"/>
            <a:ext cx="3175" cy="1362710"/>
          </a:xfrm>
          <a:prstGeom prst="bentConnector3">
            <a:avLst>
              <a:gd name="adj1" fmla="val 1196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肘形连接符 87"/>
          <p:cNvCxnSpPr>
            <a:stCxn id="79" idx="1"/>
            <a:endCxn id="86" idx="1"/>
          </p:cNvCxnSpPr>
          <p:nvPr/>
        </p:nvCxnSpPr>
        <p:spPr>
          <a:xfrm rot="10800000" flipV="1">
            <a:off x="10481945" y="2630805"/>
            <a:ext cx="3175" cy="1318895"/>
          </a:xfrm>
          <a:prstGeom prst="bentConnector3">
            <a:avLst>
              <a:gd name="adj1" fmla="val 76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肘形连接符 88"/>
          <p:cNvCxnSpPr>
            <a:stCxn id="23" idx="2"/>
            <a:endCxn id="81" idx="1"/>
          </p:cNvCxnSpPr>
          <p:nvPr/>
        </p:nvCxnSpPr>
        <p:spPr>
          <a:xfrm rot="5400000" flipH="1" flipV="1">
            <a:off x="6209030" y="735330"/>
            <a:ext cx="343535" cy="8202930"/>
          </a:xfrm>
          <a:prstGeom prst="bentConnector4">
            <a:avLst>
              <a:gd name="adj1" fmla="val -282162"/>
              <a:gd name="adj2" fmla="val 6122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endCxn id="81" idx="1"/>
          </p:cNvCxnSpPr>
          <p:nvPr/>
        </p:nvCxnSpPr>
        <p:spPr>
          <a:xfrm rot="5400000" flipV="1">
            <a:off x="7921625" y="2104390"/>
            <a:ext cx="3517265" cy="16040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肘形连接符 90"/>
          <p:cNvCxnSpPr/>
          <p:nvPr/>
        </p:nvCxnSpPr>
        <p:spPr>
          <a:xfrm rot="16200000" flipV="1">
            <a:off x="10658475" y="4500880"/>
            <a:ext cx="128905" cy="9525"/>
          </a:xfrm>
          <a:prstGeom prst="bentConnector3">
            <a:avLst>
              <a:gd name="adj1" fmla="val 4975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hlinkClick r:id="rId14" action="ppaction://hlinksldjump"/>
          </p:cNvPr>
          <p:cNvSpPr txBox="1"/>
          <p:nvPr/>
        </p:nvSpPr>
        <p:spPr>
          <a:xfrm>
            <a:off x="10481945" y="5882005"/>
            <a:ext cx="761365" cy="646331"/>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dCTP</a:t>
            </a:r>
          </a:p>
        </p:txBody>
      </p:sp>
      <p:sp>
        <p:nvSpPr>
          <p:cNvPr id="93" name="文本框 92">
            <a:hlinkClick r:id="rId15" action="ppaction://hlinksldjump"/>
          </p:cNvPr>
          <p:cNvSpPr txBox="1"/>
          <p:nvPr/>
        </p:nvSpPr>
        <p:spPr>
          <a:xfrm>
            <a:off x="10481945" y="624522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dTTP</a:t>
            </a:r>
          </a:p>
        </p:txBody>
      </p:sp>
      <p:sp>
        <p:nvSpPr>
          <p:cNvPr id="94" name="文本框 93">
            <a:hlinkClick r:id="rId14" action="ppaction://hlinksldjump"/>
          </p:cNvPr>
          <p:cNvSpPr txBox="1"/>
          <p:nvPr/>
        </p:nvSpPr>
        <p:spPr>
          <a:xfrm>
            <a:off x="10481945" y="516191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dATP</a:t>
            </a:r>
          </a:p>
        </p:txBody>
      </p:sp>
      <p:sp>
        <p:nvSpPr>
          <p:cNvPr id="95" name="文本框 94">
            <a:hlinkClick r:id="rId14" action="ppaction://hlinksldjump"/>
          </p:cNvPr>
          <p:cNvSpPr txBox="1"/>
          <p:nvPr/>
        </p:nvSpPr>
        <p:spPr>
          <a:xfrm>
            <a:off x="10481945" y="5530215"/>
            <a:ext cx="761365" cy="646331"/>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dGTP</a:t>
            </a:r>
          </a:p>
        </p:txBody>
      </p:sp>
      <p:cxnSp>
        <p:nvCxnSpPr>
          <p:cNvPr id="97" name="肘形连接符 96"/>
          <p:cNvCxnSpPr>
            <a:stCxn id="85" idx="3"/>
            <a:endCxn id="94" idx="3"/>
          </p:cNvCxnSpPr>
          <p:nvPr/>
        </p:nvCxnSpPr>
        <p:spPr>
          <a:xfrm>
            <a:off x="11243310" y="3587115"/>
            <a:ext cx="3175" cy="1758950"/>
          </a:xfrm>
          <a:prstGeom prst="bentConnector3">
            <a:avLst>
              <a:gd name="adj1" fmla="val 75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肘形连接符 97"/>
          <p:cNvCxnSpPr/>
          <p:nvPr/>
        </p:nvCxnSpPr>
        <p:spPr>
          <a:xfrm>
            <a:off x="11246485" y="3949700"/>
            <a:ext cx="3175" cy="1764030"/>
          </a:xfrm>
          <a:prstGeom prst="bentConnector3">
            <a:avLst>
              <a:gd name="adj1" fmla="val 1156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80" idx="3"/>
            <a:endCxn id="92" idx="3"/>
          </p:cNvCxnSpPr>
          <p:nvPr/>
        </p:nvCxnSpPr>
        <p:spPr>
          <a:xfrm>
            <a:off x="11243310" y="4302125"/>
            <a:ext cx="12700" cy="1903046"/>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肘形连接符 99"/>
          <p:cNvCxnSpPr>
            <a:stCxn id="81" idx="3"/>
            <a:endCxn id="93" idx="3"/>
          </p:cNvCxnSpPr>
          <p:nvPr/>
        </p:nvCxnSpPr>
        <p:spPr>
          <a:xfrm>
            <a:off x="11243310" y="4665345"/>
            <a:ext cx="3175" cy="1764030"/>
          </a:xfrm>
          <a:prstGeom prst="bentConnector3">
            <a:avLst>
              <a:gd name="adj1" fmla="val 2244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p:cNvCxnSpPr>
            <a:stCxn id="22" idx="1"/>
            <a:endCxn id="7" idx="0"/>
          </p:cNvCxnSpPr>
          <p:nvPr/>
        </p:nvCxnSpPr>
        <p:spPr>
          <a:xfrm rot="10800000">
            <a:off x="648335" y="969010"/>
            <a:ext cx="1184910" cy="184150"/>
          </a:xfrm>
          <a:prstGeom prst="bentConnector4">
            <a:avLst>
              <a:gd name="adj1" fmla="val 29850"/>
              <a:gd name="adj2" fmla="val 2293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肘形连接符 101"/>
          <p:cNvCxnSpPr>
            <a:stCxn id="22" idx="1"/>
            <a:endCxn id="8" idx="0"/>
          </p:cNvCxnSpPr>
          <p:nvPr/>
        </p:nvCxnSpPr>
        <p:spPr>
          <a:xfrm rot="10800000" flipV="1">
            <a:off x="996950" y="1153160"/>
            <a:ext cx="836295" cy="1841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肘形连接符 3"/>
          <p:cNvCxnSpPr>
            <a:stCxn id="24" idx="2"/>
            <a:endCxn id="3" idx="2"/>
          </p:cNvCxnSpPr>
          <p:nvPr/>
        </p:nvCxnSpPr>
        <p:spPr>
          <a:xfrm rot="5400000" flipH="1" flipV="1">
            <a:off x="3298190" y="2030730"/>
            <a:ext cx="3350260" cy="5287010"/>
          </a:xfrm>
          <a:prstGeom prst="bentConnector3">
            <a:avLst>
              <a:gd name="adj1" fmla="val -710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hlinkClick r:id="rId16" action="ppaction://hlinksldjump"/>
          </p:cNvPr>
          <p:cNvSpPr txBox="1"/>
          <p:nvPr/>
        </p:nvSpPr>
        <p:spPr>
          <a:xfrm>
            <a:off x="170815" y="6489700"/>
            <a:ext cx="109855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Arginine</a:t>
            </a:r>
          </a:p>
        </p:txBody>
      </p:sp>
      <p:cxnSp>
        <p:nvCxnSpPr>
          <p:cNvPr id="21" name="肘形连接符 20"/>
          <p:cNvCxnSpPr/>
          <p:nvPr/>
        </p:nvCxnSpPr>
        <p:spPr>
          <a:xfrm flipH="1">
            <a:off x="1281430" y="2815590"/>
            <a:ext cx="6944995" cy="3858895"/>
          </a:xfrm>
          <a:prstGeom prst="bentConnector3">
            <a:avLst>
              <a:gd name="adj1" fmla="val -34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4">
            <a:alphaModFix amt="44000"/>
          </a:blip>
          <a:stretch>
            <a:fillRect/>
          </a:stretch>
        </p:blipFill>
        <p:spPr>
          <a:xfrm rot="18900000">
            <a:off x="6092190" y="2141220"/>
            <a:ext cx="1940560" cy="1105535"/>
          </a:xfrm>
          <a:prstGeom prst="rect">
            <a:avLst/>
          </a:prstGeom>
        </p:spPr>
      </p:pic>
      <p:sp>
        <p:nvSpPr>
          <p:cNvPr id="14" name="操作按钮: 后退或上一个 73">
            <a:hlinkClick r:id="rId17" action="ppaction://hlinksldjump" highlightClick="1"/>
          </p:cNvPr>
          <p:cNvSpPr/>
          <p:nvPr/>
        </p:nvSpPr>
        <p:spPr>
          <a:xfrm>
            <a:off x="30672" y="178801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b="1">
              <a:latin typeface="Times New Roman" panose="02020603050405020304" pitchFamily="18" charset="0"/>
              <a:cs typeface="Times New Roman" panose="02020603050405020304" pitchFamily="18" charset="0"/>
            </a:endParaRPr>
          </a:p>
        </p:txBody>
      </p:sp>
      <p:sp>
        <p:nvSpPr>
          <p:cNvPr id="3" name="文本框 2">
            <a:hlinkClick r:id="rId18" action="ppaction://hlinksldjump"/>
          </p:cNvPr>
          <p:cNvSpPr txBox="1"/>
          <p:nvPr/>
        </p:nvSpPr>
        <p:spPr>
          <a:xfrm>
            <a:off x="7019290" y="2630805"/>
            <a:ext cx="11950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urea cycle</a:t>
            </a:r>
          </a:p>
        </p:txBody>
      </p:sp>
      <p:sp>
        <p:nvSpPr>
          <p:cNvPr id="27" name="灯片编号占位符 26">
            <a:extLst>
              <a:ext uri="{FF2B5EF4-FFF2-40B4-BE49-F238E27FC236}">
                <a16:creationId xmlns:a16="http://schemas.microsoft.com/office/drawing/2014/main" id="{56B99EAC-6DF6-F04D-A8DB-FF5EB5669486}"/>
              </a:ext>
            </a:extLst>
          </p:cNvPr>
          <p:cNvSpPr>
            <a:spLocks noGrp="1"/>
          </p:cNvSpPr>
          <p:nvPr>
            <p:ph type="sldNum" sz="quarter" idx="12"/>
          </p:nvPr>
        </p:nvSpPr>
        <p:spPr/>
        <p:txBody>
          <a:bodyPr/>
          <a:lstStyle/>
          <a:p>
            <a:fld id="{5E76B1EE-AE3B-394A-A436-A181DB799049}" type="slidenum">
              <a:rPr kumimoji="1" lang="zh-CN" altLang="en-US" smtClean="0"/>
              <a:t>80</a:t>
            </a:fld>
            <a:endParaRPr kumimoji="1" lang="zh-CN" altLang="en-US"/>
          </a:p>
        </p:txBody>
      </p:sp>
    </p:spTree>
    <p:extLst>
      <p:ext uri="{BB962C8B-B14F-4D97-AF65-F5344CB8AC3E}">
        <p14:creationId xmlns:p14="http://schemas.microsoft.com/office/powerpoint/2010/main" val="28437177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2000"/>
                                        <p:tgtEl>
                                          <p:spTgt spid="68"/>
                                        </p:tgtEl>
                                      </p:cBhvr>
                                    </p:animEffect>
                                  </p:childTnLst>
                                </p:cTn>
                              </p:par>
                              <p:par>
                                <p:cTn id="8" presetID="21" presetClass="entr" presetSubtype="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heel(1)">
                                      <p:cBhvr>
                                        <p:cTn id="10" dur="2000"/>
                                        <p:tgtEl>
                                          <p:spTgt spid="2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2000"/>
                                        <p:tgtEl>
                                          <p:spTgt spid="11"/>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heel(1)">
                                      <p:cBhvr>
                                        <p:cTn id="34" dur="2000"/>
                                        <p:tgtEl>
                                          <p:spTgt spid="1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heel(1)">
                                      <p:cBhvr>
                                        <p:cTn id="37" dur="2000"/>
                                        <p:tgtEl>
                                          <p:spTgt spid="15"/>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heel(1)">
                                      <p:cBhvr>
                                        <p:cTn id="40" dur="2000"/>
                                        <p:tgtEl>
                                          <p:spTgt spid="16"/>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heel(1)">
                                      <p:cBhvr>
                                        <p:cTn id="43" dur="2000"/>
                                        <p:tgtEl>
                                          <p:spTgt spid="17"/>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heel(1)">
                                      <p:cBhvr>
                                        <p:cTn id="46" dur="2000"/>
                                        <p:tgtEl>
                                          <p:spTgt spid="18"/>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heel(1)">
                                      <p:cBhvr>
                                        <p:cTn id="49" dur="2000"/>
                                        <p:tgtEl>
                                          <p:spTgt spid="19"/>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heel(1)">
                                      <p:cBhvr>
                                        <p:cTn id="52" dur="2000"/>
                                        <p:tgtEl>
                                          <p:spTgt spid="20"/>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heel(1)">
                                      <p:cBhvr>
                                        <p:cTn id="55" dur="2000"/>
                                        <p:tgtEl>
                                          <p:spTgt spid="22"/>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heel(1)">
                                      <p:cBhvr>
                                        <p:cTn id="58" dur="2000"/>
                                        <p:tgtEl>
                                          <p:spTgt spid="23"/>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heel(1)">
                                      <p:cBhvr>
                                        <p:cTn id="61" dur="2000"/>
                                        <p:tgtEl>
                                          <p:spTgt spid="24"/>
                                        </p:tgtEl>
                                      </p:cBhvr>
                                    </p:animEffect>
                                  </p:childTnLst>
                                </p:cTn>
                              </p:par>
                              <p:par>
                                <p:cTn id="62" presetID="21" presetClass="entr" presetSubtype="1"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2000"/>
                                        <p:tgtEl>
                                          <p:spTgt spid="30"/>
                                        </p:tgtEl>
                                      </p:cBhvr>
                                    </p:animEffect>
                                  </p:childTnLst>
                                </p:cTn>
                              </p:par>
                              <p:par>
                                <p:cTn id="65" presetID="21" presetClass="entr" presetSubtype="1"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heel(1)">
                                      <p:cBhvr>
                                        <p:cTn id="67" dur="2000"/>
                                        <p:tgtEl>
                                          <p:spTgt spid="31"/>
                                        </p:tgtEl>
                                      </p:cBhvr>
                                    </p:animEffect>
                                  </p:childTnLst>
                                </p:cTn>
                              </p:par>
                              <p:par>
                                <p:cTn id="68" presetID="21" presetClass="entr" presetSubtype="1"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heel(1)">
                                      <p:cBhvr>
                                        <p:cTn id="70" dur="2000"/>
                                        <p:tgtEl>
                                          <p:spTgt spid="32"/>
                                        </p:tgtEl>
                                      </p:cBhvr>
                                    </p:animEffect>
                                  </p:childTnLst>
                                </p:cTn>
                              </p:par>
                              <p:par>
                                <p:cTn id="71" presetID="21" presetClass="entr" presetSubtype="1"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heel(1)">
                                      <p:cBhvr>
                                        <p:cTn id="73" dur="2000"/>
                                        <p:tgtEl>
                                          <p:spTgt spid="33"/>
                                        </p:tgtEl>
                                      </p:cBhvr>
                                    </p:animEffect>
                                  </p:childTnLst>
                                </p:cTn>
                              </p:par>
                              <p:par>
                                <p:cTn id="74" presetID="21" presetClass="entr" presetSubtype="1"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heel(1)">
                                      <p:cBhvr>
                                        <p:cTn id="76" dur="2000"/>
                                        <p:tgtEl>
                                          <p:spTgt spid="34"/>
                                        </p:tgtEl>
                                      </p:cBhvr>
                                    </p:animEffect>
                                  </p:childTnLst>
                                </p:cTn>
                              </p:par>
                              <p:par>
                                <p:cTn id="77" presetID="21" presetClass="entr" presetSubtype="1"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heel(1)">
                                      <p:cBhvr>
                                        <p:cTn id="79" dur="2000"/>
                                        <p:tgtEl>
                                          <p:spTgt spid="35"/>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heel(1)">
                                      <p:cBhvr>
                                        <p:cTn id="82" dur="2000"/>
                                        <p:tgtEl>
                                          <p:spTgt spid="38"/>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heel(1)">
                                      <p:cBhvr>
                                        <p:cTn id="85" dur="2000"/>
                                        <p:tgtEl>
                                          <p:spTgt spid="39"/>
                                        </p:tgtEl>
                                      </p:cBhvr>
                                    </p:animEffect>
                                  </p:childTnLst>
                                </p:cTn>
                              </p:par>
                              <p:par>
                                <p:cTn id="86" presetID="21" presetClass="entr" presetSubtype="1"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heel(1)">
                                      <p:cBhvr>
                                        <p:cTn id="88" dur="2000"/>
                                        <p:tgtEl>
                                          <p:spTgt spid="40"/>
                                        </p:tgtEl>
                                      </p:cBhvr>
                                    </p:animEffect>
                                  </p:childTnLst>
                                </p:cTn>
                              </p:par>
                              <p:par>
                                <p:cTn id="89" presetID="21" presetClass="entr" presetSubtype="1"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heel(1)">
                                      <p:cBhvr>
                                        <p:cTn id="91" dur="2000"/>
                                        <p:tgtEl>
                                          <p:spTgt spid="41"/>
                                        </p:tgtEl>
                                      </p:cBhvr>
                                    </p:animEffect>
                                  </p:childTnLst>
                                </p:cTn>
                              </p:par>
                              <p:par>
                                <p:cTn id="92" presetID="21" presetClass="entr" presetSubtype="1" fill="hold"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wheel(1)">
                                      <p:cBhvr>
                                        <p:cTn id="94" dur="2000"/>
                                        <p:tgtEl>
                                          <p:spTgt spid="43"/>
                                        </p:tgtEl>
                                      </p:cBhvr>
                                    </p:animEffect>
                                  </p:childTnLst>
                                </p:cTn>
                              </p:par>
                              <p:par>
                                <p:cTn id="95" presetID="21" presetClass="entr" presetSubtype="1"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wheel(1)">
                                      <p:cBhvr>
                                        <p:cTn id="97" dur="2000"/>
                                        <p:tgtEl>
                                          <p:spTgt spid="44"/>
                                        </p:tgtEl>
                                      </p:cBhvr>
                                    </p:animEffect>
                                  </p:childTnLst>
                                </p:cTn>
                              </p:par>
                              <p:par>
                                <p:cTn id="98" presetID="21" presetClass="entr" presetSubtype="1" fill="hold"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wheel(1)">
                                      <p:cBhvr>
                                        <p:cTn id="100" dur="2000"/>
                                        <p:tgtEl>
                                          <p:spTgt spid="45"/>
                                        </p:tgtEl>
                                      </p:cBhvr>
                                    </p:animEffect>
                                  </p:childTnLst>
                                </p:cTn>
                              </p:par>
                              <p:par>
                                <p:cTn id="101" presetID="21" presetClass="entr" presetSubtype="1"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wheel(1)">
                                      <p:cBhvr>
                                        <p:cTn id="103" dur="2000"/>
                                        <p:tgtEl>
                                          <p:spTgt spid="46"/>
                                        </p:tgtEl>
                                      </p:cBhvr>
                                    </p:animEffect>
                                  </p:childTnLst>
                                </p:cTn>
                              </p:par>
                              <p:par>
                                <p:cTn id="104" presetID="21" presetClass="entr" presetSubtype="1" fill="hold"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wheel(1)">
                                      <p:cBhvr>
                                        <p:cTn id="106" dur="2000"/>
                                        <p:tgtEl>
                                          <p:spTgt spid="47"/>
                                        </p:tgtEl>
                                      </p:cBhvr>
                                    </p:animEffect>
                                  </p:childTnLst>
                                </p:cTn>
                              </p:par>
                              <p:par>
                                <p:cTn id="107" presetID="21" presetClass="entr" presetSubtype="1"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wheel(1)">
                                      <p:cBhvr>
                                        <p:cTn id="109" dur="2000"/>
                                        <p:tgtEl>
                                          <p:spTgt spid="48"/>
                                        </p:tgtEl>
                                      </p:cBhvr>
                                    </p:animEffect>
                                  </p:childTnLst>
                                </p:cTn>
                              </p:par>
                              <p:par>
                                <p:cTn id="110" presetID="21" presetClass="entr" presetSubtype="1"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wheel(1)">
                                      <p:cBhvr>
                                        <p:cTn id="112" dur="2000"/>
                                        <p:tgtEl>
                                          <p:spTgt spid="50"/>
                                        </p:tgtEl>
                                      </p:cBhvr>
                                    </p:animEffect>
                                  </p:childTnLst>
                                </p:cTn>
                              </p:par>
                              <p:par>
                                <p:cTn id="113" presetID="21" presetClass="entr" presetSubtype="1" fill="hold"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wheel(1)">
                                      <p:cBhvr>
                                        <p:cTn id="115" dur="2000"/>
                                        <p:tgtEl>
                                          <p:spTgt spid="51"/>
                                        </p:tgtEl>
                                      </p:cBhvr>
                                    </p:animEffect>
                                  </p:childTnLst>
                                </p:cTn>
                              </p:par>
                              <p:par>
                                <p:cTn id="116" presetID="21" presetClass="entr" presetSubtype="1" fill="hold" grpId="0" nodeType="withEffect">
                                  <p:stCondLst>
                                    <p:cond delay="0"/>
                                  </p:stCondLst>
                                  <p:childTnLst>
                                    <p:set>
                                      <p:cBhvr>
                                        <p:cTn id="117" dur="1" fill="hold">
                                          <p:stCondLst>
                                            <p:cond delay="0"/>
                                          </p:stCondLst>
                                        </p:cTn>
                                        <p:tgtEl>
                                          <p:spTgt spid="55"/>
                                        </p:tgtEl>
                                        <p:attrNameLst>
                                          <p:attrName>style.visibility</p:attrName>
                                        </p:attrNameLst>
                                      </p:cBhvr>
                                      <p:to>
                                        <p:strVal val="visible"/>
                                      </p:to>
                                    </p:set>
                                    <p:animEffect transition="in" filter="wheel(1)">
                                      <p:cBhvr>
                                        <p:cTn id="118" dur="2000"/>
                                        <p:tgtEl>
                                          <p:spTgt spid="55"/>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wheel(1)">
                                      <p:cBhvr>
                                        <p:cTn id="121" dur="2000"/>
                                        <p:tgtEl>
                                          <p:spTgt spid="56"/>
                                        </p:tgtEl>
                                      </p:cBhvr>
                                    </p:animEffect>
                                  </p:childTnLst>
                                </p:cTn>
                              </p:par>
                              <p:par>
                                <p:cTn id="122" presetID="21" presetClass="entr" presetSubtype="1" fill="hold" nodeType="with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wheel(1)">
                                      <p:cBhvr>
                                        <p:cTn id="124" dur="2000"/>
                                        <p:tgtEl>
                                          <p:spTgt spid="57"/>
                                        </p:tgtEl>
                                      </p:cBhvr>
                                    </p:animEffect>
                                  </p:childTnLst>
                                </p:cTn>
                              </p:par>
                              <p:par>
                                <p:cTn id="125" presetID="21" presetClass="entr" presetSubtype="1" fill="hold" nodeType="with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wheel(1)">
                                      <p:cBhvr>
                                        <p:cTn id="127" dur="2000"/>
                                        <p:tgtEl>
                                          <p:spTgt spid="58"/>
                                        </p:tgtEl>
                                      </p:cBhvr>
                                    </p:animEffect>
                                  </p:childTnLst>
                                </p:cTn>
                              </p:par>
                              <p:par>
                                <p:cTn id="128" presetID="21" presetClass="entr" presetSubtype="1" fill="hold" nodeType="withEffect">
                                  <p:stCondLst>
                                    <p:cond delay="0"/>
                                  </p:stCondLst>
                                  <p:childTnLst>
                                    <p:set>
                                      <p:cBhvr>
                                        <p:cTn id="129" dur="1" fill="hold">
                                          <p:stCondLst>
                                            <p:cond delay="0"/>
                                          </p:stCondLst>
                                        </p:cTn>
                                        <p:tgtEl>
                                          <p:spTgt spid="59"/>
                                        </p:tgtEl>
                                        <p:attrNameLst>
                                          <p:attrName>style.visibility</p:attrName>
                                        </p:attrNameLst>
                                      </p:cBhvr>
                                      <p:to>
                                        <p:strVal val="visible"/>
                                      </p:to>
                                    </p:set>
                                    <p:animEffect transition="in" filter="wheel(1)">
                                      <p:cBhvr>
                                        <p:cTn id="130" dur="2000"/>
                                        <p:tgtEl>
                                          <p:spTgt spid="59"/>
                                        </p:tgtEl>
                                      </p:cBhvr>
                                    </p:animEffect>
                                  </p:childTnLst>
                                </p:cTn>
                              </p:par>
                              <p:par>
                                <p:cTn id="131" presetID="21" presetClass="entr" presetSubtype="1" fill="hold" nodeType="with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wheel(1)">
                                      <p:cBhvr>
                                        <p:cTn id="133" dur="2000"/>
                                        <p:tgtEl>
                                          <p:spTgt spid="60"/>
                                        </p:tgtEl>
                                      </p:cBhvr>
                                    </p:animEffect>
                                  </p:childTnLst>
                                </p:cTn>
                              </p:par>
                              <p:par>
                                <p:cTn id="134" presetID="21" presetClass="entr" presetSubtype="1" fill="hold" nodeType="withEffect">
                                  <p:stCondLst>
                                    <p:cond delay="0"/>
                                  </p:stCondLst>
                                  <p:childTnLst>
                                    <p:set>
                                      <p:cBhvr>
                                        <p:cTn id="135" dur="1" fill="hold">
                                          <p:stCondLst>
                                            <p:cond delay="0"/>
                                          </p:stCondLst>
                                        </p:cTn>
                                        <p:tgtEl>
                                          <p:spTgt spid="61"/>
                                        </p:tgtEl>
                                        <p:attrNameLst>
                                          <p:attrName>style.visibility</p:attrName>
                                        </p:attrNameLst>
                                      </p:cBhvr>
                                      <p:to>
                                        <p:strVal val="visible"/>
                                      </p:to>
                                    </p:set>
                                    <p:animEffect transition="in" filter="wheel(1)">
                                      <p:cBhvr>
                                        <p:cTn id="136" dur="2000"/>
                                        <p:tgtEl>
                                          <p:spTgt spid="61"/>
                                        </p:tgtEl>
                                      </p:cBhvr>
                                    </p:animEffect>
                                  </p:childTnLst>
                                </p:cTn>
                              </p:par>
                              <p:par>
                                <p:cTn id="137" presetID="21" presetClass="entr" presetSubtype="1" fill="hold" nodeType="with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wheel(1)">
                                      <p:cBhvr>
                                        <p:cTn id="139" dur="2000"/>
                                        <p:tgtEl>
                                          <p:spTgt spid="64"/>
                                        </p:tgtEl>
                                      </p:cBhvr>
                                    </p:animEffect>
                                  </p:childTnLst>
                                </p:cTn>
                              </p:par>
                              <p:par>
                                <p:cTn id="140" presetID="21" presetClass="entr" presetSubtype="1" fill="hold" nodeType="with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wheel(1)">
                                      <p:cBhvr>
                                        <p:cTn id="142" dur="2000"/>
                                        <p:tgtEl>
                                          <p:spTgt spid="66"/>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heel(1)">
                                      <p:cBhvr>
                                        <p:cTn id="145" dur="2000"/>
                                        <p:tgtEl>
                                          <p:spTgt spid="71"/>
                                        </p:tgtEl>
                                      </p:cBhvr>
                                    </p:animEffect>
                                  </p:childTnLst>
                                </p:cTn>
                              </p:par>
                              <p:par>
                                <p:cTn id="146" presetID="21" presetClass="entr" presetSubtype="1"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heel(1)">
                                      <p:cBhvr>
                                        <p:cTn id="148" dur="2000"/>
                                        <p:tgtEl>
                                          <p:spTgt spid="72"/>
                                        </p:tgtEl>
                                      </p:cBhvr>
                                    </p:animEffect>
                                  </p:childTnLst>
                                </p:cTn>
                              </p:par>
                              <p:par>
                                <p:cTn id="149" presetID="21" presetClass="entr" presetSubtype="1" fill="hold" nodeType="withEffect">
                                  <p:stCondLst>
                                    <p:cond delay="0"/>
                                  </p:stCondLst>
                                  <p:childTnLst>
                                    <p:set>
                                      <p:cBhvr>
                                        <p:cTn id="150" dur="1" fill="hold">
                                          <p:stCondLst>
                                            <p:cond delay="0"/>
                                          </p:stCondLst>
                                        </p:cTn>
                                        <p:tgtEl>
                                          <p:spTgt spid="74"/>
                                        </p:tgtEl>
                                        <p:attrNameLst>
                                          <p:attrName>style.visibility</p:attrName>
                                        </p:attrNameLst>
                                      </p:cBhvr>
                                      <p:to>
                                        <p:strVal val="visible"/>
                                      </p:to>
                                    </p:set>
                                    <p:animEffect transition="in" filter="wheel(1)">
                                      <p:cBhvr>
                                        <p:cTn id="151" dur="2000"/>
                                        <p:tgtEl>
                                          <p:spTgt spid="74"/>
                                        </p:tgtEl>
                                      </p:cBhvr>
                                    </p:animEffect>
                                  </p:childTnLst>
                                </p:cTn>
                              </p:par>
                              <p:par>
                                <p:cTn id="152" presetID="21" presetClass="entr" presetSubtype="1" fill="hold" nodeType="withEffect">
                                  <p:stCondLst>
                                    <p:cond delay="0"/>
                                  </p:stCondLst>
                                  <p:childTnLst>
                                    <p:set>
                                      <p:cBhvr>
                                        <p:cTn id="153" dur="1" fill="hold">
                                          <p:stCondLst>
                                            <p:cond delay="0"/>
                                          </p:stCondLst>
                                        </p:cTn>
                                        <p:tgtEl>
                                          <p:spTgt spid="75"/>
                                        </p:tgtEl>
                                        <p:attrNameLst>
                                          <p:attrName>style.visibility</p:attrName>
                                        </p:attrNameLst>
                                      </p:cBhvr>
                                      <p:to>
                                        <p:strVal val="visible"/>
                                      </p:to>
                                    </p:set>
                                    <p:animEffect transition="in" filter="wheel(1)">
                                      <p:cBhvr>
                                        <p:cTn id="154" dur="2000"/>
                                        <p:tgtEl>
                                          <p:spTgt spid="75"/>
                                        </p:tgtEl>
                                      </p:cBhvr>
                                    </p:animEffect>
                                  </p:childTnLst>
                                </p:cTn>
                              </p:par>
                              <p:par>
                                <p:cTn id="155" presetID="21" presetClass="entr" presetSubtype="1" fill="hold" nodeType="withEffect">
                                  <p:stCondLst>
                                    <p:cond delay="0"/>
                                  </p:stCondLst>
                                  <p:childTnLst>
                                    <p:set>
                                      <p:cBhvr>
                                        <p:cTn id="156" dur="1" fill="hold">
                                          <p:stCondLst>
                                            <p:cond delay="0"/>
                                          </p:stCondLst>
                                        </p:cTn>
                                        <p:tgtEl>
                                          <p:spTgt spid="76"/>
                                        </p:tgtEl>
                                        <p:attrNameLst>
                                          <p:attrName>style.visibility</p:attrName>
                                        </p:attrNameLst>
                                      </p:cBhvr>
                                      <p:to>
                                        <p:strVal val="visible"/>
                                      </p:to>
                                    </p:set>
                                    <p:animEffect transition="in" filter="wheel(1)">
                                      <p:cBhvr>
                                        <p:cTn id="157" dur="2000"/>
                                        <p:tgtEl>
                                          <p:spTgt spid="76"/>
                                        </p:tgtEl>
                                      </p:cBhvr>
                                    </p:animEffect>
                                  </p:childTnLst>
                                </p:cTn>
                              </p:par>
                              <p:par>
                                <p:cTn id="158" presetID="21" presetClass="entr" presetSubtype="1" fill="hold" grpId="0" nodeType="withEffect">
                                  <p:stCondLst>
                                    <p:cond delay="0"/>
                                  </p:stCondLst>
                                  <p:childTnLst>
                                    <p:set>
                                      <p:cBhvr>
                                        <p:cTn id="159" dur="1" fill="hold">
                                          <p:stCondLst>
                                            <p:cond delay="0"/>
                                          </p:stCondLst>
                                        </p:cTn>
                                        <p:tgtEl>
                                          <p:spTgt spid="77"/>
                                        </p:tgtEl>
                                        <p:attrNameLst>
                                          <p:attrName>style.visibility</p:attrName>
                                        </p:attrNameLst>
                                      </p:cBhvr>
                                      <p:to>
                                        <p:strVal val="visible"/>
                                      </p:to>
                                    </p:set>
                                    <p:animEffect transition="in" filter="wheel(1)">
                                      <p:cBhvr>
                                        <p:cTn id="160" dur="2000"/>
                                        <p:tgtEl>
                                          <p:spTgt spid="77"/>
                                        </p:tgtEl>
                                      </p:cBhvr>
                                    </p:animEffect>
                                  </p:childTnLst>
                                </p:cTn>
                              </p:par>
                              <p:par>
                                <p:cTn id="161" presetID="21" presetClass="entr" presetSubtype="1" fill="hold" grpId="0" nodeType="withEffect">
                                  <p:stCondLst>
                                    <p:cond delay="0"/>
                                  </p:stCondLst>
                                  <p:childTnLst>
                                    <p:set>
                                      <p:cBhvr>
                                        <p:cTn id="162" dur="1" fill="hold">
                                          <p:stCondLst>
                                            <p:cond delay="0"/>
                                          </p:stCondLst>
                                        </p:cTn>
                                        <p:tgtEl>
                                          <p:spTgt spid="78"/>
                                        </p:tgtEl>
                                        <p:attrNameLst>
                                          <p:attrName>style.visibility</p:attrName>
                                        </p:attrNameLst>
                                      </p:cBhvr>
                                      <p:to>
                                        <p:strVal val="visible"/>
                                      </p:to>
                                    </p:set>
                                    <p:animEffect transition="in" filter="wheel(1)">
                                      <p:cBhvr>
                                        <p:cTn id="163" dur="2000"/>
                                        <p:tgtEl>
                                          <p:spTgt spid="78"/>
                                        </p:tgtEl>
                                      </p:cBhvr>
                                    </p:animEffect>
                                  </p:childTnLst>
                                </p:cTn>
                              </p:par>
                              <p:par>
                                <p:cTn id="164" presetID="21" presetClass="entr" presetSubtype="1" fill="hold" grpId="0" nodeType="withEffect">
                                  <p:stCondLst>
                                    <p:cond delay="0"/>
                                  </p:stCondLst>
                                  <p:childTnLst>
                                    <p:set>
                                      <p:cBhvr>
                                        <p:cTn id="165" dur="1" fill="hold">
                                          <p:stCondLst>
                                            <p:cond delay="0"/>
                                          </p:stCondLst>
                                        </p:cTn>
                                        <p:tgtEl>
                                          <p:spTgt spid="79"/>
                                        </p:tgtEl>
                                        <p:attrNameLst>
                                          <p:attrName>style.visibility</p:attrName>
                                        </p:attrNameLst>
                                      </p:cBhvr>
                                      <p:to>
                                        <p:strVal val="visible"/>
                                      </p:to>
                                    </p:set>
                                    <p:animEffect transition="in" filter="wheel(1)">
                                      <p:cBhvr>
                                        <p:cTn id="166" dur="2000"/>
                                        <p:tgtEl>
                                          <p:spTgt spid="79"/>
                                        </p:tgtEl>
                                      </p:cBhvr>
                                    </p:animEffect>
                                  </p:childTnLst>
                                </p:cTn>
                              </p:par>
                              <p:par>
                                <p:cTn id="167" presetID="21" presetClass="entr" presetSubtype="1" fill="hold" grpId="0" nodeType="withEffect">
                                  <p:stCondLst>
                                    <p:cond delay="0"/>
                                  </p:stCondLst>
                                  <p:childTnLst>
                                    <p:set>
                                      <p:cBhvr>
                                        <p:cTn id="168" dur="1" fill="hold">
                                          <p:stCondLst>
                                            <p:cond delay="0"/>
                                          </p:stCondLst>
                                        </p:cTn>
                                        <p:tgtEl>
                                          <p:spTgt spid="80"/>
                                        </p:tgtEl>
                                        <p:attrNameLst>
                                          <p:attrName>style.visibility</p:attrName>
                                        </p:attrNameLst>
                                      </p:cBhvr>
                                      <p:to>
                                        <p:strVal val="visible"/>
                                      </p:to>
                                    </p:set>
                                    <p:animEffect transition="in" filter="wheel(1)">
                                      <p:cBhvr>
                                        <p:cTn id="169" dur="2000"/>
                                        <p:tgtEl>
                                          <p:spTgt spid="80"/>
                                        </p:tgtEl>
                                      </p:cBhvr>
                                    </p:animEffect>
                                  </p:childTnLst>
                                </p:cTn>
                              </p:par>
                              <p:par>
                                <p:cTn id="170" presetID="21" presetClass="entr" presetSubtype="1" fill="hold" grpId="0" nodeType="withEffect">
                                  <p:stCondLst>
                                    <p:cond delay="0"/>
                                  </p:stCondLst>
                                  <p:childTnLst>
                                    <p:set>
                                      <p:cBhvr>
                                        <p:cTn id="171" dur="1" fill="hold">
                                          <p:stCondLst>
                                            <p:cond delay="0"/>
                                          </p:stCondLst>
                                        </p:cTn>
                                        <p:tgtEl>
                                          <p:spTgt spid="81"/>
                                        </p:tgtEl>
                                        <p:attrNameLst>
                                          <p:attrName>style.visibility</p:attrName>
                                        </p:attrNameLst>
                                      </p:cBhvr>
                                      <p:to>
                                        <p:strVal val="visible"/>
                                      </p:to>
                                    </p:set>
                                    <p:animEffect transition="in" filter="wheel(1)">
                                      <p:cBhvr>
                                        <p:cTn id="172" dur="2000"/>
                                        <p:tgtEl>
                                          <p:spTgt spid="81"/>
                                        </p:tgtEl>
                                      </p:cBhvr>
                                    </p:animEffect>
                                  </p:childTnLst>
                                </p:cTn>
                              </p:par>
                              <p:par>
                                <p:cTn id="173" presetID="21" presetClass="entr" presetSubtype="1" fill="hold" nodeType="withEffect">
                                  <p:stCondLst>
                                    <p:cond delay="0"/>
                                  </p:stCondLst>
                                  <p:childTnLst>
                                    <p:set>
                                      <p:cBhvr>
                                        <p:cTn id="174" dur="1" fill="hold">
                                          <p:stCondLst>
                                            <p:cond delay="0"/>
                                          </p:stCondLst>
                                        </p:cTn>
                                        <p:tgtEl>
                                          <p:spTgt spid="82"/>
                                        </p:tgtEl>
                                        <p:attrNameLst>
                                          <p:attrName>style.visibility</p:attrName>
                                        </p:attrNameLst>
                                      </p:cBhvr>
                                      <p:to>
                                        <p:strVal val="visible"/>
                                      </p:to>
                                    </p:set>
                                    <p:animEffect transition="in" filter="wheel(1)">
                                      <p:cBhvr>
                                        <p:cTn id="175" dur="2000"/>
                                        <p:tgtEl>
                                          <p:spTgt spid="82"/>
                                        </p:tgtEl>
                                      </p:cBhvr>
                                    </p:animEffect>
                                  </p:childTnLst>
                                </p:cTn>
                              </p:par>
                              <p:par>
                                <p:cTn id="176" presetID="21" presetClass="entr" presetSubtype="1" fill="hold" nodeType="withEffect">
                                  <p:stCondLst>
                                    <p:cond delay="0"/>
                                  </p:stCondLst>
                                  <p:childTnLst>
                                    <p:set>
                                      <p:cBhvr>
                                        <p:cTn id="177" dur="1" fill="hold">
                                          <p:stCondLst>
                                            <p:cond delay="0"/>
                                          </p:stCondLst>
                                        </p:cTn>
                                        <p:tgtEl>
                                          <p:spTgt spid="83"/>
                                        </p:tgtEl>
                                        <p:attrNameLst>
                                          <p:attrName>style.visibility</p:attrName>
                                        </p:attrNameLst>
                                      </p:cBhvr>
                                      <p:to>
                                        <p:strVal val="visible"/>
                                      </p:to>
                                    </p:set>
                                    <p:animEffect transition="in" filter="wheel(1)">
                                      <p:cBhvr>
                                        <p:cTn id="178" dur="2000"/>
                                        <p:tgtEl>
                                          <p:spTgt spid="83"/>
                                        </p:tgtEl>
                                      </p:cBhvr>
                                    </p:animEffect>
                                  </p:childTnLst>
                                </p:cTn>
                              </p:par>
                              <p:par>
                                <p:cTn id="179" presetID="21" presetClass="entr" presetSubtype="1" fill="hold" nodeType="withEffect">
                                  <p:stCondLst>
                                    <p:cond delay="0"/>
                                  </p:stCondLst>
                                  <p:childTnLst>
                                    <p:set>
                                      <p:cBhvr>
                                        <p:cTn id="180" dur="1" fill="hold">
                                          <p:stCondLst>
                                            <p:cond delay="0"/>
                                          </p:stCondLst>
                                        </p:cTn>
                                        <p:tgtEl>
                                          <p:spTgt spid="84"/>
                                        </p:tgtEl>
                                        <p:attrNameLst>
                                          <p:attrName>style.visibility</p:attrName>
                                        </p:attrNameLst>
                                      </p:cBhvr>
                                      <p:to>
                                        <p:strVal val="visible"/>
                                      </p:to>
                                    </p:set>
                                    <p:animEffect transition="in" filter="wheel(1)">
                                      <p:cBhvr>
                                        <p:cTn id="181" dur="2000"/>
                                        <p:tgtEl>
                                          <p:spTgt spid="84"/>
                                        </p:tgtEl>
                                      </p:cBhvr>
                                    </p:animEffect>
                                  </p:childTnLst>
                                </p:cTn>
                              </p:par>
                              <p:par>
                                <p:cTn id="182" presetID="21" presetClass="entr" presetSubtype="1" fill="hold" grpId="0" nodeType="withEffect">
                                  <p:stCondLst>
                                    <p:cond delay="0"/>
                                  </p:stCondLst>
                                  <p:childTnLst>
                                    <p:set>
                                      <p:cBhvr>
                                        <p:cTn id="183" dur="1" fill="hold">
                                          <p:stCondLst>
                                            <p:cond delay="0"/>
                                          </p:stCondLst>
                                        </p:cTn>
                                        <p:tgtEl>
                                          <p:spTgt spid="85"/>
                                        </p:tgtEl>
                                        <p:attrNameLst>
                                          <p:attrName>style.visibility</p:attrName>
                                        </p:attrNameLst>
                                      </p:cBhvr>
                                      <p:to>
                                        <p:strVal val="visible"/>
                                      </p:to>
                                    </p:set>
                                    <p:animEffect transition="in" filter="wheel(1)">
                                      <p:cBhvr>
                                        <p:cTn id="184" dur="2000"/>
                                        <p:tgtEl>
                                          <p:spTgt spid="85"/>
                                        </p:tgtEl>
                                      </p:cBhvr>
                                    </p:animEffect>
                                  </p:childTnLst>
                                </p:cTn>
                              </p:par>
                              <p:par>
                                <p:cTn id="185" presetID="21" presetClass="entr" presetSubtype="1" fill="hold" grpId="0" nodeType="with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heel(1)">
                                      <p:cBhvr>
                                        <p:cTn id="187" dur="2000"/>
                                        <p:tgtEl>
                                          <p:spTgt spid="86"/>
                                        </p:tgtEl>
                                      </p:cBhvr>
                                    </p:animEffect>
                                  </p:childTnLst>
                                </p:cTn>
                              </p:par>
                              <p:par>
                                <p:cTn id="188" presetID="21" presetClass="entr" presetSubtype="1" fill="hold" nodeType="withEffect">
                                  <p:stCondLst>
                                    <p:cond delay="0"/>
                                  </p:stCondLst>
                                  <p:childTnLst>
                                    <p:set>
                                      <p:cBhvr>
                                        <p:cTn id="189" dur="1" fill="hold">
                                          <p:stCondLst>
                                            <p:cond delay="0"/>
                                          </p:stCondLst>
                                        </p:cTn>
                                        <p:tgtEl>
                                          <p:spTgt spid="87"/>
                                        </p:tgtEl>
                                        <p:attrNameLst>
                                          <p:attrName>style.visibility</p:attrName>
                                        </p:attrNameLst>
                                      </p:cBhvr>
                                      <p:to>
                                        <p:strVal val="visible"/>
                                      </p:to>
                                    </p:set>
                                    <p:animEffect transition="in" filter="wheel(1)">
                                      <p:cBhvr>
                                        <p:cTn id="190" dur="2000"/>
                                        <p:tgtEl>
                                          <p:spTgt spid="87"/>
                                        </p:tgtEl>
                                      </p:cBhvr>
                                    </p:animEffect>
                                  </p:childTnLst>
                                </p:cTn>
                              </p:par>
                              <p:par>
                                <p:cTn id="191" presetID="21" presetClass="entr" presetSubtype="1"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animEffect transition="in" filter="wheel(1)">
                                      <p:cBhvr>
                                        <p:cTn id="193" dur="2000"/>
                                        <p:tgtEl>
                                          <p:spTgt spid="88"/>
                                        </p:tgtEl>
                                      </p:cBhvr>
                                    </p:animEffect>
                                  </p:childTnLst>
                                </p:cTn>
                              </p:par>
                              <p:par>
                                <p:cTn id="194" presetID="21" presetClass="entr" presetSubtype="1" fill="hold" nodeType="withEffect">
                                  <p:stCondLst>
                                    <p:cond delay="0"/>
                                  </p:stCondLst>
                                  <p:childTnLst>
                                    <p:set>
                                      <p:cBhvr>
                                        <p:cTn id="195" dur="1" fill="hold">
                                          <p:stCondLst>
                                            <p:cond delay="0"/>
                                          </p:stCondLst>
                                        </p:cTn>
                                        <p:tgtEl>
                                          <p:spTgt spid="89"/>
                                        </p:tgtEl>
                                        <p:attrNameLst>
                                          <p:attrName>style.visibility</p:attrName>
                                        </p:attrNameLst>
                                      </p:cBhvr>
                                      <p:to>
                                        <p:strVal val="visible"/>
                                      </p:to>
                                    </p:set>
                                    <p:animEffect transition="in" filter="wheel(1)">
                                      <p:cBhvr>
                                        <p:cTn id="196" dur="2000"/>
                                        <p:tgtEl>
                                          <p:spTgt spid="89"/>
                                        </p:tgtEl>
                                      </p:cBhvr>
                                    </p:animEffect>
                                  </p:childTnLst>
                                </p:cTn>
                              </p:par>
                              <p:par>
                                <p:cTn id="197" presetID="21" presetClass="entr" presetSubtype="1" fill="hold" nodeType="withEffect">
                                  <p:stCondLst>
                                    <p:cond delay="0"/>
                                  </p:stCondLst>
                                  <p:childTnLst>
                                    <p:set>
                                      <p:cBhvr>
                                        <p:cTn id="198" dur="1" fill="hold">
                                          <p:stCondLst>
                                            <p:cond delay="0"/>
                                          </p:stCondLst>
                                        </p:cTn>
                                        <p:tgtEl>
                                          <p:spTgt spid="90"/>
                                        </p:tgtEl>
                                        <p:attrNameLst>
                                          <p:attrName>style.visibility</p:attrName>
                                        </p:attrNameLst>
                                      </p:cBhvr>
                                      <p:to>
                                        <p:strVal val="visible"/>
                                      </p:to>
                                    </p:set>
                                    <p:animEffect transition="in" filter="wheel(1)">
                                      <p:cBhvr>
                                        <p:cTn id="199" dur="2000"/>
                                        <p:tgtEl>
                                          <p:spTgt spid="90"/>
                                        </p:tgtEl>
                                      </p:cBhvr>
                                    </p:animEffect>
                                  </p:childTnLst>
                                </p:cTn>
                              </p:par>
                              <p:par>
                                <p:cTn id="200" presetID="21" presetClass="entr" presetSubtype="1" fill="hold" nodeType="withEffect">
                                  <p:stCondLst>
                                    <p:cond delay="0"/>
                                  </p:stCondLst>
                                  <p:childTnLst>
                                    <p:set>
                                      <p:cBhvr>
                                        <p:cTn id="201" dur="1" fill="hold">
                                          <p:stCondLst>
                                            <p:cond delay="0"/>
                                          </p:stCondLst>
                                        </p:cTn>
                                        <p:tgtEl>
                                          <p:spTgt spid="91"/>
                                        </p:tgtEl>
                                        <p:attrNameLst>
                                          <p:attrName>style.visibility</p:attrName>
                                        </p:attrNameLst>
                                      </p:cBhvr>
                                      <p:to>
                                        <p:strVal val="visible"/>
                                      </p:to>
                                    </p:set>
                                    <p:animEffect transition="in" filter="wheel(1)">
                                      <p:cBhvr>
                                        <p:cTn id="202" dur="2000"/>
                                        <p:tgtEl>
                                          <p:spTgt spid="91"/>
                                        </p:tgtEl>
                                      </p:cBhvr>
                                    </p:animEffect>
                                  </p:childTnLst>
                                </p:cTn>
                              </p:par>
                              <p:par>
                                <p:cTn id="203" presetID="21" presetClass="entr" presetSubtype="1" fill="hold" grpId="0" nodeType="withEffect">
                                  <p:stCondLst>
                                    <p:cond delay="0"/>
                                  </p:stCondLst>
                                  <p:childTnLst>
                                    <p:set>
                                      <p:cBhvr>
                                        <p:cTn id="204" dur="1" fill="hold">
                                          <p:stCondLst>
                                            <p:cond delay="0"/>
                                          </p:stCondLst>
                                        </p:cTn>
                                        <p:tgtEl>
                                          <p:spTgt spid="92"/>
                                        </p:tgtEl>
                                        <p:attrNameLst>
                                          <p:attrName>style.visibility</p:attrName>
                                        </p:attrNameLst>
                                      </p:cBhvr>
                                      <p:to>
                                        <p:strVal val="visible"/>
                                      </p:to>
                                    </p:set>
                                    <p:animEffect transition="in" filter="wheel(1)">
                                      <p:cBhvr>
                                        <p:cTn id="205" dur="2000"/>
                                        <p:tgtEl>
                                          <p:spTgt spid="92"/>
                                        </p:tgtEl>
                                      </p:cBhvr>
                                    </p:animEffect>
                                  </p:childTnLst>
                                </p:cTn>
                              </p:par>
                              <p:par>
                                <p:cTn id="206" presetID="21" presetClass="entr" presetSubtype="1" fill="hold" grpId="0" nodeType="withEffect">
                                  <p:stCondLst>
                                    <p:cond delay="0"/>
                                  </p:stCondLst>
                                  <p:childTnLst>
                                    <p:set>
                                      <p:cBhvr>
                                        <p:cTn id="207" dur="1" fill="hold">
                                          <p:stCondLst>
                                            <p:cond delay="0"/>
                                          </p:stCondLst>
                                        </p:cTn>
                                        <p:tgtEl>
                                          <p:spTgt spid="93"/>
                                        </p:tgtEl>
                                        <p:attrNameLst>
                                          <p:attrName>style.visibility</p:attrName>
                                        </p:attrNameLst>
                                      </p:cBhvr>
                                      <p:to>
                                        <p:strVal val="visible"/>
                                      </p:to>
                                    </p:set>
                                    <p:animEffect transition="in" filter="wheel(1)">
                                      <p:cBhvr>
                                        <p:cTn id="208" dur="2000"/>
                                        <p:tgtEl>
                                          <p:spTgt spid="93"/>
                                        </p:tgtEl>
                                      </p:cBhvr>
                                    </p:animEffect>
                                  </p:childTnLst>
                                </p:cTn>
                              </p:par>
                              <p:par>
                                <p:cTn id="209" presetID="21" presetClass="entr" presetSubtype="1" fill="hold" grpId="0" nodeType="withEffect">
                                  <p:stCondLst>
                                    <p:cond delay="0"/>
                                  </p:stCondLst>
                                  <p:childTnLst>
                                    <p:set>
                                      <p:cBhvr>
                                        <p:cTn id="210" dur="1" fill="hold">
                                          <p:stCondLst>
                                            <p:cond delay="0"/>
                                          </p:stCondLst>
                                        </p:cTn>
                                        <p:tgtEl>
                                          <p:spTgt spid="94"/>
                                        </p:tgtEl>
                                        <p:attrNameLst>
                                          <p:attrName>style.visibility</p:attrName>
                                        </p:attrNameLst>
                                      </p:cBhvr>
                                      <p:to>
                                        <p:strVal val="visible"/>
                                      </p:to>
                                    </p:set>
                                    <p:animEffect transition="in" filter="wheel(1)">
                                      <p:cBhvr>
                                        <p:cTn id="211" dur="2000"/>
                                        <p:tgtEl>
                                          <p:spTgt spid="94"/>
                                        </p:tgtEl>
                                      </p:cBhvr>
                                    </p:animEffect>
                                  </p:childTnLst>
                                </p:cTn>
                              </p:par>
                              <p:par>
                                <p:cTn id="212" presetID="21" presetClass="entr" presetSubtype="1" fill="hold" grpId="0" nodeType="withEffect">
                                  <p:stCondLst>
                                    <p:cond delay="0"/>
                                  </p:stCondLst>
                                  <p:childTnLst>
                                    <p:set>
                                      <p:cBhvr>
                                        <p:cTn id="213" dur="1" fill="hold">
                                          <p:stCondLst>
                                            <p:cond delay="0"/>
                                          </p:stCondLst>
                                        </p:cTn>
                                        <p:tgtEl>
                                          <p:spTgt spid="95"/>
                                        </p:tgtEl>
                                        <p:attrNameLst>
                                          <p:attrName>style.visibility</p:attrName>
                                        </p:attrNameLst>
                                      </p:cBhvr>
                                      <p:to>
                                        <p:strVal val="visible"/>
                                      </p:to>
                                    </p:set>
                                    <p:animEffect transition="in" filter="wheel(1)">
                                      <p:cBhvr>
                                        <p:cTn id="214" dur="2000"/>
                                        <p:tgtEl>
                                          <p:spTgt spid="95"/>
                                        </p:tgtEl>
                                      </p:cBhvr>
                                    </p:animEffect>
                                  </p:childTnLst>
                                </p:cTn>
                              </p:par>
                              <p:par>
                                <p:cTn id="215" presetID="21" presetClass="entr" presetSubtype="1" fill="hold" nodeType="withEffect">
                                  <p:stCondLst>
                                    <p:cond delay="0"/>
                                  </p:stCondLst>
                                  <p:childTnLst>
                                    <p:set>
                                      <p:cBhvr>
                                        <p:cTn id="216" dur="1" fill="hold">
                                          <p:stCondLst>
                                            <p:cond delay="0"/>
                                          </p:stCondLst>
                                        </p:cTn>
                                        <p:tgtEl>
                                          <p:spTgt spid="97"/>
                                        </p:tgtEl>
                                        <p:attrNameLst>
                                          <p:attrName>style.visibility</p:attrName>
                                        </p:attrNameLst>
                                      </p:cBhvr>
                                      <p:to>
                                        <p:strVal val="visible"/>
                                      </p:to>
                                    </p:set>
                                    <p:animEffect transition="in" filter="wheel(1)">
                                      <p:cBhvr>
                                        <p:cTn id="217" dur="2000"/>
                                        <p:tgtEl>
                                          <p:spTgt spid="97"/>
                                        </p:tgtEl>
                                      </p:cBhvr>
                                    </p:animEffect>
                                  </p:childTnLst>
                                </p:cTn>
                              </p:par>
                              <p:par>
                                <p:cTn id="218" presetID="21" presetClass="entr" presetSubtype="1" fill="hold" nodeType="withEffect">
                                  <p:stCondLst>
                                    <p:cond delay="0"/>
                                  </p:stCondLst>
                                  <p:childTnLst>
                                    <p:set>
                                      <p:cBhvr>
                                        <p:cTn id="219" dur="1" fill="hold">
                                          <p:stCondLst>
                                            <p:cond delay="0"/>
                                          </p:stCondLst>
                                        </p:cTn>
                                        <p:tgtEl>
                                          <p:spTgt spid="98"/>
                                        </p:tgtEl>
                                        <p:attrNameLst>
                                          <p:attrName>style.visibility</p:attrName>
                                        </p:attrNameLst>
                                      </p:cBhvr>
                                      <p:to>
                                        <p:strVal val="visible"/>
                                      </p:to>
                                    </p:set>
                                    <p:animEffect transition="in" filter="wheel(1)">
                                      <p:cBhvr>
                                        <p:cTn id="220" dur="2000"/>
                                        <p:tgtEl>
                                          <p:spTgt spid="98"/>
                                        </p:tgtEl>
                                      </p:cBhvr>
                                    </p:animEffect>
                                  </p:childTnLst>
                                </p:cTn>
                              </p:par>
                              <p:par>
                                <p:cTn id="221" presetID="21" presetClass="entr" presetSubtype="1" fill="hold" nodeType="withEffect">
                                  <p:stCondLst>
                                    <p:cond delay="0"/>
                                  </p:stCondLst>
                                  <p:childTnLst>
                                    <p:set>
                                      <p:cBhvr>
                                        <p:cTn id="222" dur="1" fill="hold">
                                          <p:stCondLst>
                                            <p:cond delay="0"/>
                                          </p:stCondLst>
                                        </p:cTn>
                                        <p:tgtEl>
                                          <p:spTgt spid="99"/>
                                        </p:tgtEl>
                                        <p:attrNameLst>
                                          <p:attrName>style.visibility</p:attrName>
                                        </p:attrNameLst>
                                      </p:cBhvr>
                                      <p:to>
                                        <p:strVal val="visible"/>
                                      </p:to>
                                    </p:set>
                                    <p:animEffect transition="in" filter="wheel(1)">
                                      <p:cBhvr>
                                        <p:cTn id="223" dur="2000"/>
                                        <p:tgtEl>
                                          <p:spTgt spid="99"/>
                                        </p:tgtEl>
                                      </p:cBhvr>
                                    </p:animEffect>
                                  </p:childTnLst>
                                </p:cTn>
                              </p:par>
                              <p:par>
                                <p:cTn id="224" presetID="21" presetClass="entr" presetSubtype="1" fill="hold" nodeType="withEffect">
                                  <p:stCondLst>
                                    <p:cond delay="0"/>
                                  </p:stCondLst>
                                  <p:childTnLst>
                                    <p:set>
                                      <p:cBhvr>
                                        <p:cTn id="225" dur="1" fill="hold">
                                          <p:stCondLst>
                                            <p:cond delay="0"/>
                                          </p:stCondLst>
                                        </p:cTn>
                                        <p:tgtEl>
                                          <p:spTgt spid="100"/>
                                        </p:tgtEl>
                                        <p:attrNameLst>
                                          <p:attrName>style.visibility</p:attrName>
                                        </p:attrNameLst>
                                      </p:cBhvr>
                                      <p:to>
                                        <p:strVal val="visible"/>
                                      </p:to>
                                    </p:set>
                                    <p:animEffect transition="in" filter="wheel(1)">
                                      <p:cBhvr>
                                        <p:cTn id="226" dur="2000"/>
                                        <p:tgtEl>
                                          <p:spTgt spid="100"/>
                                        </p:tgtEl>
                                      </p:cBhvr>
                                    </p:animEffect>
                                  </p:childTnLst>
                                </p:cTn>
                              </p:par>
                              <p:par>
                                <p:cTn id="227" presetID="21" presetClass="entr" presetSubtype="1" fill="hold" nodeType="withEffect">
                                  <p:stCondLst>
                                    <p:cond delay="0"/>
                                  </p:stCondLst>
                                  <p:childTnLst>
                                    <p:set>
                                      <p:cBhvr>
                                        <p:cTn id="228" dur="1" fill="hold">
                                          <p:stCondLst>
                                            <p:cond delay="0"/>
                                          </p:stCondLst>
                                        </p:cTn>
                                        <p:tgtEl>
                                          <p:spTgt spid="101"/>
                                        </p:tgtEl>
                                        <p:attrNameLst>
                                          <p:attrName>style.visibility</p:attrName>
                                        </p:attrNameLst>
                                      </p:cBhvr>
                                      <p:to>
                                        <p:strVal val="visible"/>
                                      </p:to>
                                    </p:set>
                                    <p:animEffect transition="in" filter="wheel(1)">
                                      <p:cBhvr>
                                        <p:cTn id="229" dur="2000"/>
                                        <p:tgtEl>
                                          <p:spTgt spid="101"/>
                                        </p:tgtEl>
                                      </p:cBhvr>
                                    </p:animEffect>
                                  </p:childTnLst>
                                </p:cTn>
                              </p:par>
                              <p:par>
                                <p:cTn id="230" presetID="21" presetClass="entr" presetSubtype="1" fill="hold" nodeType="withEffect">
                                  <p:stCondLst>
                                    <p:cond delay="0"/>
                                  </p:stCondLst>
                                  <p:childTnLst>
                                    <p:set>
                                      <p:cBhvr>
                                        <p:cTn id="231" dur="1" fill="hold">
                                          <p:stCondLst>
                                            <p:cond delay="0"/>
                                          </p:stCondLst>
                                        </p:cTn>
                                        <p:tgtEl>
                                          <p:spTgt spid="102"/>
                                        </p:tgtEl>
                                        <p:attrNameLst>
                                          <p:attrName>style.visibility</p:attrName>
                                        </p:attrNameLst>
                                      </p:cBhvr>
                                      <p:to>
                                        <p:strVal val="visible"/>
                                      </p:to>
                                    </p:set>
                                    <p:animEffect transition="in" filter="wheel(1)">
                                      <p:cBhvr>
                                        <p:cTn id="232" dur="2000"/>
                                        <p:tgtEl>
                                          <p:spTgt spid="102"/>
                                        </p:tgtEl>
                                      </p:cBhvr>
                                    </p:animEffect>
                                  </p:childTnLst>
                                </p:cTn>
                              </p:par>
                              <p:par>
                                <p:cTn id="233" presetID="21" presetClass="entr" presetSubtype="1" fill="hold" nodeType="withEffect">
                                  <p:stCondLst>
                                    <p:cond delay="0"/>
                                  </p:stCondLst>
                                  <p:childTnLst>
                                    <p:set>
                                      <p:cBhvr>
                                        <p:cTn id="234" dur="1" fill="hold">
                                          <p:stCondLst>
                                            <p:cond delay="0"/>
                                          </p:stCondLst>
                                        </p:cTn>
                                        <p:tgtEl>
                                          <p:spTgt spid="4"/>
                                        </p:tgtEl>
                                        <p:attrNameLst>
                                          <p:attrName>style.visibility</p:attrName>
                                        </p:attrNameLst>
                                      </p:cBhvr>
                                      <p:to>
                                        <p:strVal val="visible"/>
                                      </p:to>
                                    </p:set>
                                    <p:animEffect transition="in" filter="wheel(1)">
                                      <p:cBhvr>
                                        <p:cTn id="235" dur="2000"/>
                                        <p:tgtEl>
                                          <p:spTgt spid="4"/>
                                        </p:tgtEl>
                                      </p:cBhvr>
                                    </p:animEffect>
                                  </p:childTnLst>
                                </p:cTn>
                              </p:par>
                              <p:par>
                                <p:cTn id="236" presetID="21" presetClass="entr" presetSubtype="1" fill="hold" grpId="0" nodeType="withEffect">
                                  <p:stCondLst>
                                    <p:cond delay="0"/>
                                  </p:stCondLst>
                                  <p:childTnLst>
                                    <p:set>
                                      <p:cBhvr>
                                        <p:cTn id="237" dur="1" fill="hold">
                                          <p:stCondLst>
                                            <p:cond delay="0"/>
                                          </p:stCondLst>
                                        </p:cTn>
                                        <p:tgtEl>
                                          <p:spTgt spid="13"/>
                                        </p:tgtEl>
                                        <p:attrNameLst>
                                          <p:attrName>style.visibility</p:attrName>
                                        </p:attrNameLst>
                                      </p:cBhvr>
                                      <p:to>
                                        <p:strVal val="visible"/>
                                      </p:to>
                                    </p:set>
                                    <p:animEffect transition="in" filter="wheel(1)">
                                      <p:cBhvr>
                                        <p:cTn id="238" dur="2000"/>
                                        <p:tgtEl>
                                          <p:spTgt spid="13"/>
                                        </p:tgtEl>
                                      </p:cBhvr>
                                    </p:animEffect>
                                  </p:childTnLst>
                                </p:cTn>
                              </p:par>
                              <p:par>
                                <p:cTn id="239" presetID="21" presetClass="entr" presetSubtype="1" fill="hold" nodeType="withEffect">
                                  <p:stCondLst>
                                    <p:cond delay="0"/>
                                  </p:stCondLst>
                                  <p:childTnLst>
                                    <p:set>
                                      <p:cBhvr>
                                        <p:cTn id="240" dur="1" fill="hold">
                                          <p:stCondLst>
                                            <p:cond delay="0"/>
                                          </p:stCondLst>
                                        </p:cTn>
                                        <p:tgtEl>
                                          <p:spTgt spid="21"/>
                                        </p:tgtEl>
                                        <p:attrNameLst>
                                          <p:attrName>style.visibility</p:attrName>
                                        </p:attrNameLst>
                                      </p:cBhvr>
                                      <p:to>
                                        <p:strVal val="visible"/>
                                      </p:to>
                                    </p:set>
                                    <p:animEffect transition="in" filter="wheel(1)">
                                      <p:cBhvr>
                                        <p:cTn id="241" dur="2000"/>
                                        <p:tgtEl>
                                          <p:spTgt spid="21"/>
                                        </p:tgtEl>
                                      </p:cBhvr>
                                    </p:animEffect>
                                  </p:childTnLst>
                                </p:cTn>
                              </p:par>
                              <p:par>
                                <p:cTn id="242" presetID="21" presetClass="entr" presetSubtype="1" fill="hold" nodeType="withEffect">
                                  <p:stCondLst>
                                    <p:cond delay="0"/>
                                  </p:stCondLst>
                                  <p:childTnLst>
                                    <p:set>
                                      <p:cBhvr>
                                        <p:cTn id="243" dur="1" fill="hold">
                                          <p:stCondLst>
                                            <p:cond delay="0"/>
                                          </p:stCondLst>
                                        </p:cTn>
                                        <p:tgtEl>
                                          <p:spTgt spid="26"/>
                                        </p:tgtEl>
                                        <p:attrNameLst>
                                          <p:attrName>style.visibility</p:attrName>
                                        </p:attrNameLst>
                                      </p:cBhvr>
                                      <p:to>
                                        <p:strVal val="visible"/>
                                      </p:to>
                                    </p:set>
                                    <p:animEffect transition="in" filter="wheel(1)">
                                      <p:cBhvr>
                                        <p:cTn id="244" dur="2000"/>
                                        <p:tgtEl>
                                          <p:spTgt spid="26"/>
                                        </p:tgtEl>
                                      </p:cBhvr>
                                    </p:animEffect>
                                  </p:childTnLst>
                                </p:cTn>
                              </p:par>
                              <p:par>
                                <p:cTn id="245" presetID="21" presetClass="entr" presetSubtype="1" fill="hold" grpId="0" nodeType="withEffect">
                                  <p:stCondLst>
                                    <p:cond delay="0"/>
                                  </p:stCondLst>
                                  <p:childTnLst>
                                    <p:set>
                                      <p:cBhvr>
                                        <p:cTn id="246" dur="1" fill="hold">
                                          <p:stCondLst>
                                            <p:cond delay="0"/>
                                          </p:stCondLst>
                                        </p:cTn>
                                        <p:tgtEl>
                                          <p:spTgt spid="3"/>
                                        </p:tgtEl>
                                        <p:attrNameLst>
                                          <p:attrName>style.visibility</p:attrName>
                                        </p:attrNameLst>
                                      </p:cBhvr>
                                      <p:to>
                                        <p:strVal val="visible"/>
                                      </p:to>
                                    </p:set>
                                    <p:animEffect transition="in" filter="wheel(1)">
                                      <p:cBhvr>
                                        <p:cTn id="247" dur="2000"/>
                                        <p:tgtEl>
                                          <p:spTgt spid="3"/>
                                        </p:tgtEl>
                                      </p:cBhvr>
                                    </p:animEffect>
                                  </p:childTnLst>
                                </p:cTn>
                              </p:par>
                              <p:par>
                                <p:cTn id="248" presetID="21" presetClass="entr" presetSubtype="1" fill="hold" grpId="0" nodeType="withEffect">
                                  <p:stCondLst>
                                    <p:cond delay="0"/>
                                  </p:stCondLst>
                                  <p:childTnLst>
                                    <p:set>
                                      <p:cBhvr>
                                        <p:cTn id="249" dur="1" fill="hold">
                                          <p:stCondLst>
                                            <p:cond delay="0"/>
                                          </p:stCondLst>
                                        </p:cTn>
                                        <p:tgtEl>
                                          <p:spTgt spid="27"/>
                                        </p:tgtEl>
                                        <p:attrNameLst>
                                          <p:attrName>style.visibility</p:attrName>
                                        </p:attrNameLst>
                                      </p:cBhvr>
                                      <p:to>
                                        <p:strVal val="visible"/>
                                      </p:to>
                                    </p:set>
                                    <p:animEffect transition="in" filter="wheel(1)">
                                      <p:cBhvr>
                                        <p:cTn id="25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5" grpId="0"/>
      <p:bldP spid="16" grpId="0"/>
      <p:bldP spid="17" grpId="0"/>
      <p:bldP spid="18" grpId="0"/>
      <p:bldP spid="19" grpId="0"/>
      <p:bldP spid="20" grpId="0"/>
      <p:bldP spid="22" grpId="0"/>
      <p:bldP spid="23" grpId="0"/>
      <p:bldP spid="24" grpId="0"/>
      <p:bldP spid="38" grpId="0"/>
      <p:bldP spid="39" grpId="0"/>
      <p:bldP spid="40" grpId="0"/>
      <p:bldP spid="48" grpId="0"/>
      <p:bldP spid="50" grpId="0"/>
      <p:bldP spid="55" grpId="0"/>
      <p:bldP spid="56" grpId="0"/>
      <p:bldP spid="71" grpId="0"/>
      <p:bldP spid="72" grpId="0"/>
      <p:bldP spid="77" grpId="0"/>
      <p:bldP spid="78" grpId="0"/>
      <p:bldP spid="79" grpId="0"/>
      <p:bldP spid="80" grpId="0"/>
      <p:bldP spid="81" grpId="0"/>
      <p:bldP spid="85" grpId="0"/>
      <p:bldP spid="86" grpId="0"/>
      <p:bldP spid="92" grpId="0"/>
      <p:bldP spid="93" grpId="0"/>
      <p:bldP spid="94" grpId="0"/>
      <p:bldP spid="95" grpId="0"/>
      <p:bldP spid="13" grpId="0"/>
      <p:bldP spid="3" grpId="0"/>
      <p:bldP spid="2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0670"/>
            <a:ext cx="10515600" cy="604520"/>
          </a:xfrm>
        </p:spPr>
        <p:txBody>
          <a:bodyPr>
            <a:noAutofit/>
          </a:bodyPr>
          <a:lstStyle/>
          <a:p>
            <a:pPr algn="ctr"/>
            <a:r>
              <a:rPr lang="en-US" altLang="zh-CN" sz="4000" b="1" dirty="0">
                <a:solidFill>
                  <a:schemeClr val="accent5"/>
                </a:solidFill>
                <a:latin typeface="Times New Roman" panose="02020603050405020304" pitchFamily="18" charset="0"/>
                <a:cs typeface="Times New Roman" panose="02020603050405020304" pitchFamily="18" charset="0"/>
              </a:rPr>
              <a:t>urea cycle</a:t>
            </a:r>
          </a:p>
        </p:txBody>
      </p:sp>
      <p:pic>
        <p:nvPicPr>
          <p:cNvPr id="4" name="图片 3"/>
          <p:cNvPicPr>
            <a:picLocks noChangeAspect="1"/>
          </p:cNvPicPr>
          <p:nvPr/>
        </p:nvPicPr>
        <p:blipFill>
          <a:blip r:embed="rId2">
            <a:alphaModFix amt="44000"/>
          </a:blip>
          <a:stretch>
            <a:fillRect/>
          </a:stretch>
        </p:blipFill>
        <p:spPr>
          <a:xfrm>
            <a:off x="0" y="606425"/>
            <a:ext cx="12193270" cy="3674110"/>
          </a:xfrm>
          <a:prstGeom prst="rect">
            <a:avLst/>
          </a:prstGeom>
        </p:spPr>
      </p:pic>
      <p:sp>
        <p:nvSpPr>
          <p:cNvPr id="3" name="文本框 2"/>
          <p:cNvSpPr txBox="1"/>
          <p:nvPr/>
        </p:nvSpPr>
        <p:spPr>
          <a:xfrm>
            <a:off x="3615055" y="1252855"/>
            <a:ext cx="121666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glutamate</a:t>
            </a:r>
          </a:p>
        </p:txBody>
      </p:sp>
      <p:sp>
        <p:nvSpPr>
          <p:cNvPr id="5" name="文本框 4"/>
          <p:cNvSpPr txBox="1"/>
          <p:nvPr/>
        </p:nvSpPr>
        <p:spPr>
          <a:xfrm>
            <a:off x="6077585" y="1252855"/>
            <a:ext cx="79121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NH4+</a:t>
            </a:r>
          </a:p>
        </p:txBody>
      </p:sp>
      <p:pic>
        <p:nvPicPr>
          <p:cNvPr id="8" name="图片 7" descr="新建画布2"/>
          <p:cNvPicPr>
            <a:picLocks noChangeAspect="1"/>
          </p:cNvPicPr>
          <p:nvPr/>
        </p:nvPicPr>
        <p:blipFill>
          <a:blip r:embed="rId3"/>
          <a:stretch>
            <a:fillRect/>
          </a:stretch>
        </p:blipFill>
        <p:spPr>
          <a:xfrm>
            <a:off x="8211820" y="2906395"/>
            <a:ext cx="2404745" cy="965835"/>
          </a:xfrm>
          <a:prstGeom prst="rect">
            <a:avLst/>
          </a:prstGeom>
        </p:spPr>
      </p:pic>
      <p:pic>
        <p:nvPicPr>
          <p:cNvPr id="9" name="图片 8" descr="新建画布3"/>
          <p:cNvPicPr>
            <a:picLocks noChangeAspect="1"/>
          </p:cNvPicPr>
          <p:nvPr/>
        </p:nvPicPr>
        <p:blipFill>
          <a:blip r:embed="rId4"/>
          <a:stretch>
            <a:fillRect/>
          </a:stretch>
        </p:blipFill>
        <p:spPr>
          <a:xfrm>
            <a:off x="4224020" y="2946400"/>
            <a:ext cx="3171825" cy="886460"/>
          </a:xfrm>
          <a:prstGeom prst="rect">
            <a:avLst/>
          </a:prstGeom>
        </p:spPr>
      </p:pic>
      <p:pic>
        <p:nvPicPr>
          <p:cNvPr id="10" name="图片 9" descr="新建画布4"/>
          <p:cNvPicPr>
            <a:picLocks noChangeAspect="1"/>
          </p:cNvPicPr>
          <p:nvPr/>
        </p:nvPicPr>
        <p:blipFill>
          <a:blip r:embed="rId5"/>
          <a:stretch>
            <a:fillRect/>
          </a:stretch>
        </p:blipFill>
        <p:spPr>
          <a:xfrm>
            <a:off x="7298690" y="1903730"/>
            <a:ext cx="2715260" cy="904875"/>
          </a:xfrm>
          <a:prstGeom prst="rect">
            <a:avLst/>
          </a:prstGeom>
        </p:spPr>
      </p:pic>
      <p:pic>
        <p:nvPicPr>
          <p:cNvPr id="11" name="图片 10" descr="新建画布5"/>
          <p:cNvPicPr>
            <a:picLocks noChangeAspect="1"/>
          </p:cNvPicPr>
          <p:nvPr/>
        </p:nvPicPr>
        <p:blipFill>
          <a:blip r:embed="rId6"/>
          <a:stretch>
            <a:fillRect/>
          </a:stretch>
        </p:blipFill>
        <p:spPr>
          <a:xfrm>
            <a:off x="817245" y="1044575"/>
            <a:ext cx="2219325" cy="953135"/>
          </a:xfrm>
          <a:prstGeom prst="rect">
            <a:avLst/>
          </a:prstGeom>
        </p:spPr>
      </p:pic>
      <p:sp>
        <p:nvSpPr>
          <p:cNvPr id="13" name="文本框 12"/>
          <p:cNvSpPr txBox="1"/>
          <p:nvPr/>
        </p:nvSpPr>
        <p:spPr>
          <a:xfrm>
            <a:off x="3615055" y="2371090"/>
            <a:ext cx="180403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α-ketoglutarate</a:t>
            </a:r>
          </a:p>
        </p:txBody>
      </p:sp>
      <p:pic>
        <p:nvPicPr>
          <p:cNvPr id="15" name="图片 14" descr="新建画布6"/>
          <p:cNvPicPr>
            <a:picLocks noChangeAspect="1"/>
          </p:cNvPicPr>
          <p:nvPr/>
        </p:nvPicPr>
        <p:blipFill>
          <a:blip r:embed="rId7"/>
          <a:stretch>
            <a:fillRect/>
          </a:stretch>
        </p:blipFill>
        <p:spPr>
          <a:xfrm>
            <a:off x="838200" y="2306320"/>
            <a:ext cx="2198370" cy="1003935"/>
          </a:xfrm>
          <a:prstGeom prst="rect">
            <a:avLst/>
          </a:prstGeom>
        </p:spPr>
      </p:pic>
      <p:cxnSp>
        <p:nvCxnSpPr>
          <p:cNvPr id="18" name="曲线连接符 17"/>
          <p:cNvCxnSpPr>
            <a:stCxn id="11" idx="3"/>
            <a:endCxn id="15" idx="3"/>
          </p:cNvCxnSpPr>
          <p:nvPr/>
        </p:nvCxnSpPr>
        <p:spPr>
          <a:xfrm>
            <a:off x="3036570" y="1521460"/>
            <a:ext cx="3175" cy="1287145"/>
          </a:xfrm>
          <a:prstGeom prst="curvedConnector3">
            <a:avLst>
              <a:gd name="adj1" fmla="val 75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cxnSpLocks/>
            <a:stCxn id="3" idx="1"/>
            <a:endCxn id="13" idx="1"/>
          </p:cNvCxnSpPr>
          <p:nvPr/>
        </p:nvCxnSpPr>
        <p:spPr>
          <a:xfrm rot="10800000" flipV="1">
            <a:off x="3615055" y="1437004"/>
            <a:ext cx="12700" cy="1118751"/>
          </a:xfrm>
          <a:prstGeom prst="curved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肘形连接符 101"/>
          <p:cNvCxnSpPr>
            <a:cxnSpLocks/>
            <a:stCxn id="3" idx="2"/>
            <a:endCxn id="13" idx="0"/>
          </p:cNvCxnSpPr>
          <p:nvPr/>
        </p:nvCxnSpPr>
        <p:spPr>
          <a:xfrm rot="16200000" flipH="1">
            <a:off x="3995262" y="1849278"/>
            <a:ext cx="749935" cy="29368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endCxn id="5" idx="1"/>
          </p:cNvCxnSpPr>
          <p:nvPr/>
        </p:nvCxnSpPr>
        <p:spPr>
          <a:xfrm flipV="1">
            <a:off x="4420870" y="1437005"/>
            <a:ext cx="1656715" cy="551180"/>
          </a:xfrm>
          <a:prstGeom prst="bentConnector3">
            <a:avLst>
              <a:gd name="adj1" fmla="val 500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5" idx="3"/>
            <a:endCxn id="10" idx="0"/>
          </p:cNvCxnSpPr>
          <p:nvPr/>
        </p:nvCxnSpPr>
        <p:spPr>
          <a:xfrm>
            <a:off x="6868795" y="1437005"/>
            <a:ext cx="1787525" cy="46672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8" idx="1"/>
            <a:endCxn id="9" idx="3"/>
          </p:cNvCxnSpPr>
          <p:nvPr/>
        </p:nvCxnSpPr>
        <p:spPr>
          <a:xfrm rot="10800000">
            <a:off x="7395845" y="3389630"/>
            <a:ext cx="815975" cy="31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10" idx="2"/>
            <a:endCxn id="22" idx="2"/>
          </p:cNvCxnSpPr>
          <p:nvPr/>
        </p:nvCxnSpPr>
        <p:spPr>
          <a:xfrm rot="5400000">
            <a:off x="7946390" y="2386965"/>
            <a:ext cx="288290" cy="1131570"/>
          </a:xfrm>
          <a:prstGeom prst="curvedConnector3">
            <a:avLst>
              <a:gd name="adj1" fmla="val 20022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220585" y="2728595"/>
            <a:ext cx="60833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Pi</a:t>
            </a:r>
          </a:p>
        </p:txBody>
      </p:sp>
      <p:pic>
        <p:nvPicPr>
          <p:cNvPr id="23" name="图片 22" descr="新建画布7"/>
          <p:cNvPicPr>
            <a:picLocks noChangeAspect="1"/>
          </p:cNvPicPr>
          <p:nvPr/>
        </p:nvPicPr>
        <p:blipFill>
          <a:blip r:embed="rId8"/>
          <a:stretch>
            <a:fillRect/>
          </a:stretch>
        </p:blipFill>
        <p:spPr>
          <a:xfrm>
            <a:off x="738505" y="4727575"/>
            <a:ext cx="3485515" cy="993775"/>
          </a:xfrm>
          <a:prstGeom prst="rect">
            <a:avLst/>
          </a:prstGeom>
        </p:spPr>
      </p:pic>
      <p:pic>
        <p:nvPicPr>
          <p:cNvPr id="25" name="图片 24" descr="新建画布8"/>
          <p:cNvPicPr>
            <a:picLocks noChangeAspect="1"/>
          </p:cNvPicPr>
          <p:nvPr/>
        </p:nvPicPr>
        <p:blipFill>
          <a:blip r:embed="rId9"/>
          <a:stretch>
            <a:fillRect/>
          </a:stretch>
        </p:blipFill>
        <p:spPr>
          <a:xfrm>
            <a:off x="5419090" y="5721350"/>
            <a:ext cx="2792730" cy="1000125"/>
          </a:xfrm>
          <a:prstGeom prst="rect">
            <a:avLst/>
          </a:prstGeom>
        </p:spPr>
      </p:pic>
      <p:pic>
        <p:nvPicPr>
          <p:cNvPr id="26" name="图片 25" descr="新建画布2"/>
          <p:cNvPicPr>
            <a:picLocks noChangeAspect="1"/>
          </p:cNvPicPr>
          <p:nvPr/>
        </p:nvPicPr>
        <p:blipFill>
          <a:blip r:embed="rId3"/>
          <a:stretch>
            <a:fillRect/>
          </a:stretch>
        </p:blipFill>
        <p:spPr>
          <a:xfrm>
            <a:off x="8534400" y="4078605"/>
            <a:ext cx="2404745" cy="965835"/>
          </a:xfrm>
          <a:prstGeom prst="rect">
            <a:avLst/>
          </a:prstGeom>
        </p:spPr>
      </p:pic>
      <p:cxnSp>
        <p:nvCxnSpPr>
          <p:cNvPr id="27" name="肘形连接符 26"/>
          <p:cNvCxnSpPr>
            <a:stCxn id="9" idx="1"/>
            <a:endCxn id="23" idx="0"/>
          </p:cNvCxnSpPr>
          <p:nvPr/>
        </p:nvCxnSpPr>
        <p:spPr>
          <a:xfrm rot="10800000" flipV="1">
            <a:off x="2481580" y="3388995"/>
            <a:ext cx="1742440" cy="13379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5" idx="2"/>
            <a:endCxn id="23" idx="0"/>
          </p:cNvCxnSpPr>
          <p:nvPr/>
        </p:nvCxnSpPr>
        <p:spPr>
          <a:xfrm rot="5400000" flipV="1">
            <a:off x="1500505" y="3746500"/>
            <a:ext cx="1417320" cy="544195"/>
          </a:xfrm>
          <a:prstGeom prst="bentConnector3">
            <a:avLst>
              <a:gd name="adj1" fmla="val 4997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23" idx="2"/>
            <a:endCxn id="25" idx="1"/>
          </p:cNvCxnSpPr>
          <p:nvPr/>
        </p:nvCxnSpPr>
        <p:spPr>
          <a:xfrm rot="5400000" flipV="1">
            <a:off x="3700145" y="4502785"/>
            <a:ext cx="500380" cy="293751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5" idx="3"/>
            <a:endCxn id="26" idx="2"/>
          </p:cNvCxnSpPr>
          <p:nvPr/>
        </p:nvCxnSpPr>
        <p:spPr>
          <a:xfrm flipV="1">
            <a:off x="8211820" y="5044440"/>
            <a:ext cx="1525270" cy="117729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6" idx="0"/>
            <a:endCxn id="8" idx="2"/>
          </p:cNvCxnSpPr>
          <p:nvPr/>
        </p:nvCxnSpPr>
        <p:spPr>
          <a:xfrm rot="16200000" flipV="1">
            <a:off x="9472295" y="3813810"/>
            <a:ext cx="206375" cy="32258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0"/>
          <a:stretch>
            <a:fillRect/>
          </a:stretch>
        </p:blipFill>
        <p:spPr>
          <a:xfrm>
            <a:off x="738505" y="6348095"/>
            <a:ext cx="2088515" cy="509905"/>
          </a:xfrm>
          <a:prstGeom prst="rect">
            <a:avLst/>
          </a:prstGeom>
        </p:spPr>
      </p:pic>
      <p:cxnSp>
        <p:nvCxnSpPr>
          <p:cNvPr id="34" name="曲线连接符 33"/>
          <p:cNvCxnSpPr>
            <a:endCxn id="33" idx="3"/>
          </p:cNvCxnSpPr>
          <p:nvPr/>
        </p:nvCxnSpPr>
        <p:spPr>
          <a:xfrm rot="5400000">
            <a:off x="2614930" y="6186170"/>
            <a:ext cx="629285" cy="20447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11"/>
          <a:stretch>
            <a:fillRect/>
          </a:stretch>
        </p:blipFill>
        <p:spPr>
          <a:xfrm>
            <a:off x="9745345" y="5517515"/>
            <a:ext cx="1356360" cy="830580"/>
          </a:xfrm>
          <a:prstGeom prst="rect">
            <a:avLst/>
          </a:prstGeom>
        </p:spPr>
      </p:pic>
      <p:cxnSp>
        <p:nvCxnSpPr>
          <p:cNvPr id="36" name="曲线连接符 35"/>
          <p:cNvCxnSpPr>
            <a:stCxn id="37" idx="0"/>
          </p:cNvCxnSpPr>
          <p:nvPr/>
        </p:nvCxnSpPr>
        <p:spPr>
          <a:xfrm rot="16200000">
            <a:off x="8970645" y="5645150"/>
            <a:ext cx="698500" cy="85026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534400" y="6419215"/>
            <a:ext cx="72072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H</a:t>
            </a:r>
            <a:r>
              <a:rPr lang="en-US" altLang="zh-CN" b="1" baseline="-25000">
                <a:latin typeface="Times New Roman" panose="02020603050405020304" pitchFamily="18" charset="0"/>
                <a:cs typeface="Times New Roman" panose="02020603050405020304" pitchFamily="18" charset="0"/>
              </a:rPr>
              <a:t>2</a:t>
            </a:r>
            <a:r>
              <a:rPr lang="en-US" altLang="zh-CN" b="1">
                <a:latin typeface="Times New Roman" panose="02020603050405020304" pitchFamily="18" charset="0"/>
                <a:cs typeface="Times New Roman" panose="02020603050405020304" pitchFamily="18" charset="0"/>
              </a:rPr>
              <a:t>O</a:t>
            </a:r>
          </a:p>
        </p:txBody>
      </p:sp>
      <p:sp>
        <p:nvSpPr>
          <p:cNvPr id="38" name="文本框 37"/>
          <p:cNvSpPr txBox="1"/>
          <p:nvPr/>
        </p:nvSpPr>
        <p:spPr>
          <a:xfrm>
            <a:off x="2906395" y="3583940"/>
            <a:ext cx="892175"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ATP</a:t>
            </a:r>
          </a:p>
        </p:txBody>
      </p:sp>
      <p:sp>
        <p:nvSpPr>
          <p:cNvPr id="39" name="文本框 38"/>
          <p:cNvSpPr txBox="1"/>
          <p:nvPr/>
        </p:nvSpPr>
        <p:spPr>
          <a:xfrm>
            <a:off x="3041015" y="4280535"/>
            <a:ext cx="118237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AMP+PPi</a:t>
            </a:r>
          </a:p>
        </p:txBody>
      </p:sp>
      <p:cxnSp>
        <p:nvCxnSpPr>
          <p:cNvPr id="40" name="曲线连接符 39"/>
          <p:cNvCxnSpPr>
            <a:stCxn id="38" idx="1"/>
            <a:endCxn id="39" idx="1"/>
          </p:cNvCxnSpPr>
          <p:nvPr/>
        </p:nvCxnSpPr>
        <p:spPr>
          <a:xfrm rot="10800000" flipH="1" flipV="1">
            <a:off x="2906395" y="3767455"/>
            <a:ext cx="134620" cy="696595"/>
          </a:xfrm>
          <a:prstGeom prst="curvedConnector3">
            <a:avLst>
              <a:gd name="adj1" fmla="val -3127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988560" y="4665980"/>
            <a:ext cx="2566035" cy="521970"/>
          </a:xfrm>
          <a:prstGeom prst="rect">
            <a:avLst/>
          </a:prstGeom>
          <a:noFill/>
        </p:spPr>
        <p:txBody>
          <a:bodyPr wrap="square" rtlCol="0">
            <a:spAutoFit/>
          </a:bodyPr>
          <a:lstStyle/>
          <a:p>
            <a:pPr algn="ctr"/>
            <a:r>
              <a:rPr lang="en-US" altLang="zh-CN" sz="2800" b="1">
                <a:latin typeface="Times New Roman" panose="02020603050405020304" pitchFamily="18" charset="0"/>
                <a:cs typeface="Times New Roman" panose="02020603050405020304" pitchFamily="18" charset="0"/>
              </a:rPr>
              <a:t>cytosol</a:t>
            </a:r>
          </a:p>
        </p:txBody>
      </p:sp>
      <p:sp>
        <p:nvSpPr>
          <p:cNvPr id="43" name="文本框 42"/>
          <p:cNvSpPr txBox="1"/>
          <p:nvPr/>
        </p:nvSpPr>
        <p:spPr>
          <a:xfrm>
            <a:off x="2590800" y="884555"/>
            <a:ext cx="233299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mitochondiral matrix</a:t>
            </a:r>
          </a:p>
        </p:txBody>
      </p:sp>
      <p:sp>
        <p:nvSpPr>
          <p:cNvPr id="44" name="文本框 43"/>
          <p:cNvSpPr txBox="1"/>
          <p:nvPr/>
        </p:nvSpPr>
        <p:spPr>
          <a:xfrm>
            <a:off x="5185410" y="1621155"/>
            <a:ext cx="1330325" cy="521970"/>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glutamate dehydrogenase</a:t>
            </a:r>
          </a:p>
        </p:txBody>
      </p:sp>
      <p:sp>
        <p:nvSpPr>
          <p:cNvPr id="45" name="文本框 44"/>
          <p:cNvSpPr txBox="1"/>
          <p:nvPr/>
        </p:nvSpPr>
        <p:spPr>
          <a:xfrm>
            <a:off x="1937385" y="1903730"/>
            <a:ext cx="1379220" cy="460375"/>
          </a:xfrm>
          <a:prstGeom prst="rect">
            <a:avLst/>
          </a:prstGeom>
          <a:noFill/>
        </p:spPr>
        <p:txBody>
          <a:bodyPr wrap="square" rtlCol="0">
            <a:spAutoFit/>
          </a:bodyPr>
          <a:lstStyle/>
          <a:p>
            <a:r>
              <a:rPr lang="en-US" altLang="zh-CN" sz="1200" b="1">
                <a:latin typeface="Times New Roman" panose="02020603050405020304" pitchFamily="18" charset="0"/>
                <a:cs typeface="Times New Roman" panose="02020603050405020304" pitchFamily="18" charset="0"/>
              </a:rPr>
              <a:t>aspartate aminotransferase</a:t>
            </a:r>
          </a:p>
        </p:txBody>
      </p:sp>
      <p:sp>
        <p:nvSpPr>
          <p:cNvPr id="46" name="文本框 45"/>
          <p:cNvSpPr txBox="1"/>
          <p:nvPr/>
        </p:nvSpPr>
        <p:spPr>
          <a:xfrm>
            <a:off x="6937375" y="923290"/>
            <a:ext cx="1774825" cy="738664"/>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carbamoyl phosphate synthatase I</a:t>
            </a:r>
          </a:p>
        </p:txBody>
      </p:sp>
      <p:sp>
        <p:nvSpPr>
          <p:cNvPr id="47" name="文本框 46"/>
          <p:cNvSpPr txBox="1"/>
          <p:nvPr/>
        </p:nvSpPr>
        <p:spPr>
          <a:xfrm>
            <a:off x="6736715" y="1559560"/>
            <a:ext cx="659130" cy="306705"/>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HCO</a:t>
            </a:r>
            <a:r>
              <a:rPr lang="en-US" altLang="zh-CN" sz="1400" b="1" baseline="-25000">
                <a:latin typeface="Times New Roman" panose="02020603050405020304" pitchFamily="18" charset="0"/>
                <a:cs typeface="Times New Roman" panose="02020603050405020304" pitchFamily="18" charset="0"/>
              </a:rPr>
              <a:t>3</a:t>
            </a:r>
          </a:p>
        </p:txBody>
      </p:sp>
      <p:sp>
        <p:nvSpPr>
          <p:cNvPr id="48" name="文本框 47"/>
          <p:cNvSpPr txBox="1"/>
          <p:nvPr/>
        </p:nvSpPr>
        <p:spPr>
          <a:xfrm>
            <a:off x="7395845" y="1597025"/>
            <a:ext cx="617855" cy="306705"/>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2ATP</a:t>
            </a:r>
          </a:p>
        </p:txBody>
      </p:sp>
      <p:sp>
        <p:nvSpPr>
          <p:cNvPr id="49" name="文本框 48"/>
          <p:cNvSpPr txBox="1"/>
          <p:nvPr/>
        </p:nvSpPr>
        <p:spPr>
          <a:xfrm>
            <a:off x="8012430" y="1559560"/>
            <a:ext cx="643890" cy="521970"/>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2ADP+Pi</a:t>
            </a:r>
          </a:p>
        </p:txBody>
      </p:sp>
      <p:cxnSp>
        <p:nvCxnSpPr>
          <p:cNvPr id="50" name="曲线连接符 49"/>
          <p:cNvCxnSpPr>
            <a:stCxn id="47" idx="0"/>
          </p:cNvCxnSpPr>
          <p:nvPr/>
        </p:nvCxnSpPr>
        <p:spPr>
          <a:xfrm rot="16200000">
            <a:off x="7251065" y="1255395"/>
            <a:ext cx="119380" cy="489585"/>
          </a:xfrm>
          <a:prstGeom prst="curved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48" idx="0"/>
            <a:endCxn id="49" idx="0"/>
          </p:cNvCxnSpPr>
          <p:nvPr/>
        </p:nvCxnSpPr>
        <p:spPr>
          <a:xfrm rot="16200000">
            <a:off x="8000365" y="1263650"/>
            <a:ext cx="37465" cy="629285"/>
          </a:xfrm>
          <a:prstGeom prst="curvedConnector3">
            <a:avLst>
              <a:gd name="adj1" fmla="val 4118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操作按钮: 后退或上一个 73">
            <a:hlinkClick r:id="rId12"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b="1"/>
          </a:p>
        </p:txBody>
      </p:sp>
      <p:sp>
        <p:nvSpPr>
          <p:cNvPr id="6" name="灯片编号占位符 5">
            <a:extLst>
              <a:ext uri="{FF2B5EF4-FFF2-40B4-BE49-F238E27FC236}">
                <a16:creationId xmlns:a16="http://schemas.microsoft.com/office/drawing/2014/main" id="{9E953D86-16D3-4049-B74F-0DE6A0C8478D}"/>
              </a:ext>
            </a:extLst>
          </p:cNvPr>
          <p:cNvSpPr>
            <a:spLocks noGrp="1"/>
          </p:cNvSpPr>
          <p:nvPr>
            <p:ph type="sldNum" sz="quarter" idx="12"/>
          </p:nvPr>
        </p:nvSpPr>
        <p:spPr/>
        <p:txBody>
          <a:bodyPr/>
          <a:lstStyle/>
          <a:p>
            <a:fld id="{5E76B1EE-AE3B-394A-A436-A181DB799049}" type="slidenum">
              <a:rPr kumimoji="1" lang="zh-CN" altLang="en-US" smtClean="0"/>
              <a:t>81</a:t>
            </a:fld>
            <a:endParaRPr kumimoji="1" lang="zh-CN" altLang="en-US"/>
          </a:p>
        </p:txBody>
      </p:sp>
    </p:spTree>
    <p:extLst>
      <p:ext uri="{BB962C8B-B14F-4D97-AF65-F5344CB8AC3E}">
        <p14:creationId xmlns:p14="http://schemas.microsoft.com/office/powerpoint/2010/main" val="36057355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Scale>
                                      <p:cBhvr>
                                        <p:cTn id="1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5"/>
                                        </p:tgtEl>
                                        <p:attrNameLst>
                                          <p:attrName>ppt_x</p:attrName>
                                          <p:attrName>ppt_y</p:attrName>
                                        </p:attrNameLst>
                                      </p:cBhvr>
                                    </p:animMotion>
                                    <p:animEffect transition="in" filter="fade">
                                      <p:cBhvr>
                                        <p:cTn id="14" dur="1000"/>
                                        <p:tgtEl>
                                          <p:spTgt spid="5"/>
                                        </p:tgtEl>
                                      </p:cBhvr>
                                    </p:animEffect>
                                  </p:childTnLst>
                                </p:cTn>
                              </p:par>
                              <p:par>
                                <p:cTn id="15" presetID="5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Scale>
                                      <p:cBhvr>
                                        <p:cTn id="1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8"/>
                                        </p:tgtEl>
                                        <p:attrNameLst>
                                          <p:attrName>ppt_x</p:attrName>
                                          <p:attrName>ppt_y</p:attrName>
                                        </p:attrNameLst>
                                      </p:cBhvr>
                                    </p:animMotion>
                                    <p:animEffect transition="in" filter="fade">
                                      <p:cBhvr>
                                        <p:cTn id="19" dur="1000"/>
                                        <p:tgtEl>
                                          <p:spTgt spid="8"/>
                                        </p:tgtEl>
                                      </p:cBhvr>
                                    </p:animEffect>
                                  </p:childTnLst>
                                </p:cTn>
                              </p:par>
                              <p:par>
                                <p:cTn id="20" presetID="5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par>
                                <p:cTn id="25" presetID="5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Scale>
                                      <p:cBhvr>
                                        <p:cTn id="2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0"/>
                                        </p:tgtEl>
                                        <p:attrNameLst>
                                          <p:attrName>ppt_x</p:attrName>
                                          <p:attrName>ppt_y</p:attrName>
                                        </p:attrNameLst>
                                      </p:cBhvr>
                                    </p:animMotion>
                                    <p:animEffect transition="in" filter="fade">
                                      <p:cBhvr>
                                        <p:cTn id="29" dur="1000"/>
                                        <p:tgtEl>
                                          <p:spTgt spid="10"/>
                                        </p:tgtEl>
                                      </p:cBhvr>
                                    </p:animEffect>
                                  </p:childTnLst>
                                </p:cTn>
                              </p:par>
                              <p:par>
                                <p:cTn id="30" presetID="5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Scale>
                                      <p:cBhvr>
                                        <p:cTn id="32"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1"/>
                                        </p:tgtEl>
                                        <p:attrNameLst>
                                          <p:attrName>ppt_x</p:attrName>
                                          <p:attrName>ppt_y</p:attrName>
                                        </p:attrNameLst>
                                      </p:cBhvr>
                                    </p:animMotion>
                                    <p:animEffect transition="in" filter="fade">
                                      <p:cBhvr>
                                        <p:cTn id="34" dur="1000"/>
                                        <p:tgtEl>
                                          <p:spTgt spid="11"/>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Scale>
                                      <p:cBhvr>
                                        <p:cTn id="37"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13"/>
                                        </p:tgtEl>
                                        <p:attrNameLst>
                                          <p:attrName>ppt_x</p:attrName>
                                          <p:attrName>ppt_y</p:attrName>
                                        </p:attrNameLst>
                                      </p:cBhvr>
                                    </p:animMotion>
                                    <p:animEffect transition="in" filter="fade">
                                      <p:cBhvr>
                                        <p:cTn id="39" dur="1000"/>
                                        <p:tgtEl>
                                          <p:spTgt spid="13"/>
                                        </p:tgtEl>
                                      </p:cBhvr>
                                    </p:animEffect>
                                  </p:childTnLst>
                                </p:cTn>
                              </p:par>
                              <p:par>
                                <p:cTn id="40" presetID="52"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Scale>
                                      <p:cBhvr>
                                        <p:cTn id="42"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15"/>
                                        </p:tgtEl>
                                        <p:attrNameLst>
                                          <p:attrName>ppt_x</p:attrName>
                                          <p:attrName>ppt_y</p:attrName>
                                        </p:attrNameLst>
                                      </p:cBhvr>
                                    </p:animMotion>
                                    <p:animEffect transition="in" filter="fade">
                                      <p:cBhvr>
                                        <p:cTn id="44" dur="1000"/>
                                        <p:tgtEl>
                                          <p:spTgt spid="15"/>
                                        </p:tgtEl>
                                      </p:cBhvr>
                                    </p:animEffect>
                                  </p:childTnLst>
                                </p:cTn>
                              </p:par>
                              <p:par>
                                <p:cTn id="45" presetID="52"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Scale>
                                      <p:cBhvr>
                                        <p:cTn id="4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18"/>
                                        </p:tgtEl>
                                        <p:attrNameLst>
                                          <p:attrName>ppt_x</p:attrName>
                                          <p:attrName>ppt_y</p:attrName>
                                        </p:attrNameLst>
                                      </p:cBhvr>
                                    </p:animMotion>
                                    <p:animEffect transition="in" filter="fade">
                                      <p:cBhvr>
                                        <p:cTn id="49" dur="1000"/>
                                        <p:tgtEl>
                                          <p:spTgt spid="18"/>
                                        </p:tgtEl>
                                      </p:cBhvr>
                                    </p:animEffect>
                                  </p:childTnLst>
                                </p:cTn>
                              </p:par>
                              <p:par>
                                <p:cTn id="50" presetID="52"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Scale>
                                      <p:cBhvr>
                                        <p:cTn id="52"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6"/>
                                        </p:tgtEl>
                                        <p:attrNameLst>
                                          <p:attrName>ppt_x</p:attrName>
                                          <p:attrName>ppt_y</p:attrName>
                                        </p:attrNameLst>
                                      </p:cBhvr>
                                    </p:animMotion>
                                    <p:animEffect transition="in" filter="fade">
                                      <p:cBhvr>
                                        <p:cTn id="54" dur="1000"/>
                                        <p:tgtEl>
                                          <p:spTgt spid="16"/>
                                        </p:tgtEl>
                                      </p:cBhvr>
                                    </p:animEffect>
                                  </p:childTnLst>
                                </p:cTn>
                              </p:par>
                              <p:par>
                                <p:cTn id="55" presetID="52" presetClass="entr" presetSubtype="0" fill="hold" nodeType="withEffect">
                                  <p:stCondLst>
                                    <p:cond delay="0"/>
                                  </p:stCondLst>
                                  <p:childTnLst>
                                    <p:set>
                                      <p:cBhvr>
                                        <p:cTn id="56" dur="1" fill="hold">
                                          <p:stCondLst>
                                            <p:cond delay="0"/>
                                          </p:stCondLst>
                                        </p:cTn>
                                        <p:tgtEl>
                                          <p:spTgt spid="102"/>
                                        </p:tgtEl>
                                        <p:attrNameLst>
                                          <p:attrName>style.visibility</p:attrName>
                                        </p:attrNameLst>
                                      </p:cBhvr>
                                      <p:to>
                                        <p:strVal val="visible"/>
                                      </p:to>
                                    </p:set>
                                    <p:animScale>
                                      <p:cBhvr>
                                        <p:cTn id="57" dur="1000" decel="50000" fill="hold">
                                          <p:stCondLst>
                                            <p:cond delay="0"/>
                                          </p:stCondLst>
                                        </p:cTn>
                                        <p:tgtEl>
                                          <p:spTgt spid="10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102"/>
                                        </p:tgtEl>
                                        <p:attrNameLst>
                                          <p:attrName>ppt_x</p:attrName>
                                          <p:attrName>ppt_y</p:attrName>
                                        </p:attrNameLst>
                                      </p:cBhvr>
                                    </p:animMotion>
                                    <p:animEffect transition="in" filter="fade">
                                      <p:cBhvr>
                                        <p:cTn id="59" dur="1000"/>
                                        <p:tgtEl>
                                          <p:spTgt spid="102"/>
                                        </p:tgtEl>
                                      </p:cBhvr>
                                    </p:animEffect>
                                  </p:childTnLst>
                                </p:cTn>
                              </p:par>
                              <p:par>
                                <p:cTn id="60" presetID="52"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Scale>
                                      <p:cBhvr>
                                        <p:cTn id="6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17"/>
                                        </p:tgtEl>
                                        <p:attrNameLst>
                                          <p:attrName>ppt_x</p:attrName>
                                          <p:attrName>ppt_y</p:attrName>
                                        </p:attrNameLst>
                                      </p:cBhvr>
                                    </p:animMotion>
                                    <p:animEffect transition="in" filter="fade">
                                      <p:cBhvr>
                                        <p:cTn id="64" dur="1000"/>
                                        <p:tgtEl>
                                          <p:spTgt spid="17"/>
                                        </p:tgtEl>
                                      </p:cBhvr>
                                    </p:animEffect>
                                  </p:childTnLst>
                                </p:cTn>
                              </p:par>
                              <p:par>
                                <p:cTn id="65" presetID="52"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Scale>
                                      <p:cBhvr>
                                        <p:cTn id="67"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1000" decel="50000" fill="hold">
                                          <p:stCondLst>
                                            <p:cond delay="0"/>
                                          </p:stCondLst>
                                        </p:cTn>
                                        <p:tgtEl>
                                          <p:spTgt spid="19"/>
                                        </p:tgtEl>
                                        <p:attrNameLst>
                                          <p:attrName>ppt_x</p:attrName>
                                          <p:attrName>ppt_y</p:attrName>
                                        </p:attrNameLst>
                                      </p:cBhvr>
                                    </p:animMotion>
                                    <p:animEffect transition="in" filter="fade">
                                      <p:cBhvr>
                                        <p:cTn id="69" dur="1000"/>
                                        <p:tgtEl>
                                          <p:spTgt spid="19"/>
                                        </p:tgtEl>
                                      </p:cBhvr>
                                    </p:animEffect>
                                  </p:childTnLst>
                                </p:cTn>
                              </p:par>
                              <p:par>
                                <p:cTn id="70" presetID="52" presetClass="entr" presetSubtype="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Scale>
                                      <p:cBhvr>
                                        <p:cTn id="7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3" dur="1000" decel="50000" fill="hold">
                                          <p:stCondLst>
                                            <p:cond delay="0"/>
                                          </p:stCondLst>
                                        </p:cTn>
                                        <p:tgtEl>
                                          <p:spTgt spid="20"/>
                                        </p:tgtEl>
                                        <p:attrNameLst>
                                          <p:attrName>ppt_x</p:attrName>
                                          <p:attrName>ppt_y</p:attrName>
                                        </p:attrNameLst>
                                      </p:cBhvr>
                                    </p:animMotion>
                                    <p:animEffect transition="in" filter="fade">
                                      <p:cBhvr>
                                        <p:cTn id="74" dur="1000"/>
                                        <p:tgtEl>
                                          <p:spTgt spid="20"/>
                                        </p:tgtEl>
                                      </p:cBhvr>
                                    </p:animEffect>
                                  </p:childTnLst>
                                </p:cTn>
                              </p:par>
                              <p:par>
                                <p:cTn id="75" presetID="52"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Scale>
                                      <p:cBhvr>
                                        <p:cTn id="77"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1000" decel="50000" fill="hold">
                                          <p:stCondLst>
                                            <p:cond delay="0"/>
                                          </p:stCondLst>
                                        </p:cTn>
                                        <p:tgtEl>
                                          <p:spTgt spid="21"/>
                                        </p:tgtEl>
                                        <p:attrNameLst>
                                          <p:attrName>ppt_x</p:attrName>
                                          <p:attrName>ppt_y</p:attrName>
                                        </p:attrNameLst>
                                      </p:cBhvr>
                                    </p:animMotion>
                                    <p:animEffect transition="in" filter="fade">
                                      <p:cBhvr>
                                        <p:cTn id="79" dur="1000"/>
                                        <p:tgtEl>
                                          <p:spTgt spid="21"/>
                                        </p:tgtEl>
                                      </p:cBhvr>
                                    </p:animEffect>
                                  </p:childTnLst>
                                </p:cTn>
                              </p:par>
                              <p:par>
                                <p:cTn id="80" presetID="52"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Scale>
                                      <p:cBhvr>
                                        <p:cTn id="82"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1000" decel="50000" fill="hold">
                                          <p:stCondLst>
                                            <p:cond delay="0"/>
                                          </p:stCondLst>
                                        </p:cTn>
                                        <p:tgtEl>
                                          <p:spTgt spid="22"/>
                                        </p:tgtEl>
                                        <p:attrNameLst>
                                          <p:attrName>ppt_x</p:attrName>
                                          <p:attrName>ppt_y</p:attrName>
                                        </p:attrNameLst>
                                      </p:cBhvr>
                                    </p:animMotion>
                                    <p:animEffect transition="in" filter="fade">
                                      <p:cBhvr>
                                        <p:cTn id="84" dur="1000"/>
                                        <p:tgtEl>
                                          <p:spTgt spid="22"/>
                                        </p:tgtEl>
                                      </p:cBhvr>
                                    </p:animEffect>
                                  </p:childTnLst>
                                </p:cTn>
                              </p:par>
                              <p:par>
                                <p:cTn id="85" presetID="52"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Scale>
                                      <p:cBhvr>
                                        <p:cTn id="87"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8" dur="1000" decel="50000" fill="hold">
                                          <p:stCondLst>
                                            <p:cond delay="0"/>
                                          </p:stCondLst>
                                        </p:cTn>
                                        <p:tgtEl>
                                          <p:spTgt spid="23"/>
                                        </p:tgtEl>
                                        <p:attrNameLst>
                                          <p:attrName>ppt_x</p:attrName>
                                          <p:attrName>ppt_y</p:attrName>
                                        </p:attrNameLst>
                                      </p:cBhvr>
                                    </p:animMotion>
                                    <p:animEffect transition="in" filter="fade">
                                      <p:cBhvr>
                                        <p:cTn id="89" dur="1000"/>
                                        <p:tgtEl>
                                          <p:spTgt spid="23"/>
                                        </p:tgtEl>
                                      </p:cBhvr>
                                    </p:animEffect>
                                  </p:childTnLst>
                                </p:cTn>
                              </p:par>
                              <p:par>
                                <p:cTn id="90" presetID="52" presetClass="entr" presetSubtype="0" fill="hold" nodeType="withEffect">
                                  <p:stCondLst>
                                    <p:cond delay="0"/>
                                  </p:stCondLst>
                                  <p:childTnLst>
                                    <p:set>
                                      <p:cBhvr>
                                        <p:cTn id="91" dur="1" fill="hold">
                                          <p:stCondLst>
                                            <p:cond delay="0"/>
                                          </p:stCondLst>
                                        </p:cTn>
                                        <p:tgtEl>
                                          <p:spTgt spid="25"/>
                                        </p:tgtEl>
                                        <p:attrNameLst>
                                          <p:attrName>style.visibility</p:attrName>
                                        </p:attrNameLst>
                                      </p:cBhvr>
                                      <p:to>
                                        <p:strVal val="visible"/>
                                      </p:to>
                                    </p:set>
                                    <p:animScale>
                                      <p:cBhvr>
                                        <p:cTn id="92"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3" dur="1000" decel="50000" fill="hold">
                                          <p:stCondLst>
                                            <p:cond delay="0"/>
                                          </p:stCondLst>
                                        </p:cTn>
                                        <p:tgtEl>
                                          <p:spTgt spid="25"/>
                                        </p:tgtEl>
                                        <p:attrNameLst>
                                          <p:attrName>ppt_x</p:attrName>
                                          <p:attrName>ppt_y</p:attrName>
                                        </p:attrNameLst>
                                      </p:cBhvr>
                                    </p:animMotion>
                                    <p:animEffect transition="in" filter="fade">
                                      <p:cBhvr>
                                        <p:cTn id="94" dur="1000"/>
                                        <p:tgtEl>
                                          <p:spTgt spid="25"/>
                                        </p:tgtEl>
                                      </p:cBhvr>
                                    </p:animEffect>
                                  </p:childTnLst>
                                </p:cTn>
                              </p:par>
                              <p:par>
                                <p:cTn id="95" presetID="52" presetClass="entr" presetSubtype="0" fill="hold" nodeType="withEffect">
                                  <p:stCondLst>
                                    <p:cond delay="0"/>
                                  </p:stCondLst>
                                  <p:childTnLst>
                                    <p:set>
                                      <p:cBhvr>
                                        <p:cTn id="96" dur="1" fill="hold">
                                          <p:stCondLst>
                                            <p:cond delay="0"/>
                                          </p:stCondLst>
                                        </p:cTn>
                                        <p:tgtEl>
                                          <p:spTgt spid="26"/>
                                        </p:tgtEl>
                                        <p:attrNameLst>
                                          <p:attrName>style.visibility</p:attrName>
                                        </p:attrNameLst>
                                      </p:cBhvr>
                                      <p:to>
                                        <p:strVal val="visible"/>
                                      </p:to>
                                    </p:set>
                                    <p:animScale>
                                      <p:cBhvr>
                                        <p:cTn id="9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8" dur="1000" decel="50000" fill="hold">
                                          <p:stCondLst>
                                            <p:cond delay="0"/>
                                          </p:stCondLst>
                                        </p:cTn>
                                        <p:tgtEl>
                                          <p:spTgt spid="26"/>
                                        </p:tgtEl>
                                        <p:attrNameLst>
                                          <p:attrName>ppt_x</p:attrName>
                                          <p:attrName>ppt_y</p:attrName>
                                        </p:attrNameLst>
                                      </p:cBhvr>
                                    </p:animMotion>
                                    <p:animEffect transition="in" filter="fade">
                                      <p:cBhvr>
                                        <p:cTn id="99" dur="1000"/>
                                        <p:tgtEl>
                                          <p:spTgt spid="26"/>
                                        </p:tgtEl>
                                      </p:cBhvr>
                                    </p:animEffect>
                                  </p:childTnLst>
                                </p:cTn>
                              </p:par>
                              <p:par>
                                <p:cTn id="100" presetID="52" presetClass="entr" presetSubtype="0" fill="hold" nodeType="withEffect">
                                  <p:stCondLst>
                                    <p:cond delay="0"/>
                                  </p:stCondLst>
                                  <p:childTnLst>
                                    <p:set>
                                      <p:cBhvr>
                                        <p:cTn id="101" dur="1" fill="hold">
                                          <p:stCondLst>
                                            <p:cond delay="0"/>
                                          </p:stCondLst>
                                        </p:cTn>
                                        <p:tgtEl>
                                          <p:spTgt spid="27"/>
                                        </p:tgtEl>
                                        <p:attrNameLst>
                                          <p:attrName>style.visibility</p:attrName>
                                        </p:attrNameLst>
                                      </p:cBhvr>
                                      <p:to>
                                        <p:strVal val="visible"/>
                                      </p:to>
                                    </p:set>
                                    <p:animScale>
                                      <p:cBhvr>
                                        <p:cTn id="102"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3" dur="1000" decel="50000" fill="hold">
                                          <p:stCondLst>
                                            <p:cond delay="0"/>
                                          </p:stCondLst>
                                        </p:cTn>
                                        <p:tgtEl>
                                          <p:spTgt spid="27"/>
                                        </p:tgtEl>
                                        <p:attrNameLst>
                                          <p:attrName>ppt_x</p:attrName>
                                          <p:attrName>ppt_y</p:attrName>
                                        </p:attrNameLst>
                                      </p:cBhvr>
                                    </p:animMotion>
                                    <p:animEffect transition="in" filter="fade">
                                      <p:cBhvr>
                                        <p:cTn id="104" dur="1000"/>
                                        <p:tgtEl>
                                          <p:spTgt spid="27"/>
                                        </p:tgtEl>
                                      </p:cBhvr>
                                    </p:animEffect>
                                  </p:childTnLst>
                                </p:cTn>
                              </p:par>
                              <p:par>
                                <p:cTn id="105" presetID="52" presetClass="entr" presetSubtype="0" fill="hold" nodeType="withEffect">
                                  <p:stCondLst>
                                    <p:cond delay="0"/>
                                  </p:stCondLst>
                                  <p:childTnLst>
                                    <p:set>
                                      <p:cBhvr>
                                        <p:cTn id="106" dur="1" fill="hold">
                                          <p:stCondLst>
                                            <p:cond delay="0"/>
                                          </p:stCondLst>
                                        </p:cTn>
                                        <p:tgtEl>
                                          <p:spTgt spid="28"/>
                                        </p:tgtEl>
                                        <p:attrNameLst>
                                          <p:attrName>style.visibility</p:attrName>
                                        </p:attrNameLst>
                                      </p:cBhvr>
                                      <p:to>
                                        <p:strVal val="visible"/>
                                      </p:to>
                                    </p:set>
                                    <p:animScale>
                                      <p:cBhvr>
                                        <p:cTn id="107"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8" dur="1000" decel="50000" fill="hold">
                                          <p:stCondLst>
                                            <p:cond delay="0"/>
                                          </p:stCondLst>
                                        </p:cTn>
                                        <p:tgtEl>
                                          <p:spTgt spid="28"/>
                                        </p:tgtEl>
                                        <p:attrNameLst>
                                          <p:attrName>ppt_x</p:attrName>
                                          <p:attrName>ppt_y</p:attrName>
                                        </p:attrNameLst>
                                      </p:cBhvr>
                                    </p:animMotion>
                                    <p:animEffect transition="in" filter="fade">
                                      <p:cBhvr>
                                        <p:cTn id="109" dur="1000"/>
                                        <p:tgtEl>
                                          <p:spTgt spid="28"/>
                                        </p:tgtEl>
                                      </p:cBhvr>
                                    </p:animEffect>
                                  </p:childTnLst>
                                </p:cTn>
                              </p:par>
                              <p:par>
                                <p:cTn id="110" presetID="52" presetClass="entr" presetSubtype="0" fill="hold" nodeType="withEffect">
                                  <p:stCondLst>
                                    <p:cond delay="0"/>
                                  </p:stCondLst>
                                  <p:childTnLst>
                                    <p:set>
                                      <p:cBhvr>
                                        <p:cTn id="111" dur="1" fill="hold">
                                          <p:stCondLst>
                                            <p:cond delay="0"/>
                                          </p:stCondLst>
                                        </p:cTn>
                                        <p:tgtEl>
                                          <p:spTgt spid="30"/>
                                        </p:tgtEl>
                                        <p:attrNameLst>
                                          <p:attrName>style.visibility</p:attrName>
                                        </p:attrNameLst>
                                      </p:cBhvr>
                                      <p:to>
                                        <p:strVal val="visible"/>
                                      </p:to>
                                    </p:set>
                                    <p:animScale>
                                      <p:cBhvr>
                                        <p:cTn id="112"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3" dur="1000" decel="50000" fill="hold">
                                          <p:stCondLst>
                                            <p:cond delay="0"/>
                                          </p:stCondLst>
                                        </p:cTn>
                                        <p:tgtEl>
                                          <p:spTgt spid="30"/>
                                        </p:tgtEl>
                                        <p:attrNameLst>
                                          <p:attrName>ppt_x</p:attrName>
                                          <p:attrName>ppt_y</p:attrName>
                                        </p:attrNameLst>
                                      </p:cBhvr>
                                    </p:animMotion>
                                    <p:animEffect transition="in" filter="fade">
                                      <p:cBhvr>
                                        <p:cTn id="114" dur="1000"/>
                                        <p:tgtEl>
                                          <p:spTgt spid="30"/>
                                        </p:tgtEl>
                                      </p:cBhvr>
                                    </p:animEffect>
                                  </p:childTnLst>
                                </p:cTn>
                              </p:par>
                              <p:par>
                                <p:cTn id="115" presetID="52" presetClass="entr" presetSubtype="0" fill="hold" nodeType="withEffect">
                                  <p:stCondLst>
                                    <p:cond delay="0"/>
                                  </p:stCondLst>
                                  <p:childTnLst>
                                    <p:set>
                                      <p:cBhvr>
                                        <p:cTn id="116" dur="1" fill="hold">
                                          <p:stCondLst>
                                            <p:cond delay="0"/>
                                          </p:stCondLst>
                                        </p:cTn>
                                        <p:tgtEl>
                                          <p:spTgt spid="31"/>
                                        </p:tgtEl>
                                        <p:attrNameLst>
                                          <p:attrName>style.visibility</p:attrName>
                                        </p:attrNameLst>
                                      </p:cBhvr>
                                      <p:to>
                                        <p:strVal val="visible"/>
                                      </p:to>
                                    </p:set>
                                    <p:animScale>
                                      <p:cBhvr>
                                        <p:cTn id="117"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8" dur="1000" decel="50000" fill="hold">
                                          <p:stCondLst>
                                            <p:cond delay="0"/>
                                          </p:stCondLst>
                                        </p:cTn>
                                        <p:tgtEl>
                                          <p:spTgt spid="31"/>
                                        </p:tgtEl>
                                        <p:attrNameLst>
                                          <p:attrName>ppt_x</p:attrName>
                                          <p:attrName>ppt_y</p:attrName>
                                        </p:attrNameLst>
                                      </p:cBhvr>
                                    </p:animMotion>
                                    <p:animEffect transition="in" filter="fade">
                                      <p:cBhvr>
                                        <p:cTn id="119" dur="1000"/>
                                        <p:tgtEl>
                                          <p:spTgt spid="31"/>
                                        </p:tgtEl>
                                      </p:cBhvr>
                                    </p:animEffect>
                                  </p:childTnLst>
                                </p:cTn>
                              </p:par>
                              <p:par>
                                <p:cTn id="120" presetID="52" presetClass="entr" presetSubtype="0" fill="hold" nodeType="withEffect">
                                  <p:stCondLst>
                                    <p:cond delay="0"/>
                                  </p:stCondLst>
                                  <p:childTnLst>
                                    <p:set>
                                      <p:cBhvr>
                                        <p:cTn id="121" dur="1" fill="hold">
                                          <p:stCondLst>
                                            <p:cond delay="0"/>
                                          </p:stCondLst>
                                        </p:cTn>
                                        <p:tgtEl>
                                          <p:spTgt spid="32"/>
                                        </p:tgtEl>
                                        <p:attrNameLst>
                                          <p:attrName>style.visibility</p:attrName>
                                        </p:attrNameLst>
                                      </p:cBhvr>
                                      <p:to>
                                        <p:strVal val="visible"/>
                                      </p:to>
                                    </p:set>
                                    <p:animScale>
                                      <p:cBhvr>
                                        <p:cTn id="122"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3" dur="1000" decel="50000" fill="hold">
                                          <p:stCondLst>
                                            <p:cond delay="0"/>
                                          </p:stCondLst>
                                        </p:cTn>
                                        <p:tgtEl>
                                          <p:spTgt spid="32"/>
                                        </p:tgtEl>
                                        <p:attrNameLst>
                                          <p:attrName>ppt_x</p:attrName>
                                          <p:attrName>ppt_y</p:attrName>
                                        </p:attrNameLst>
                                      </p:cBhvr>
                                    </p:animMotion>
                                    <p:animEffect transition="in" filter="fade">
                                      <p:cBhvr>
                                        <p:cTn id="124" dur="1000"/>
                                        <p:tgtEl>
                                          <p:spTgt spid="32"/>
                                        </p:tgtEl>
                                      </p:cBhvr>
                                    </p:animEffect>
                                  </p:childTnLst>
                                </p:cTn>
                              </p:par>
                              <p:par>
                                <p:cTn id="125" presetID="52" presetClass="entr" presetSubtype="0"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animScale>
                                      <p:cBhvr>
                                        <p:cTn id="127"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8" dur="1000" decel="50000" fill="hold">
                                          <p:stCondLst>
                                            <p:cond delay="0"/>
                                          </p:stCondLst>
                                        </p:cTn>
                                        <p:tgtEl>
                                          <p:spTgt spid="33"/>
                                        </p:tgtEl>
                                        <p:attrNameLst>
                                          <p:attrName>ppt_x</p:attrName>
                                          <p:attrName>ppt_y</p:attrName>
                                        </p:attrNameLst>
                                      </p:cBhvr>
                                    </p:animMotion>
                                    <p:animEffect transition="in" filter="fade">
                                      <p:cBhvr>
                                        <p:cTn id="129" dur="1000"/>
                                        <p:tgtEl>
                                          <p:spTgt spid="33"/>
                                        </p:tgtEl>
                                      </p:cBhvr>
                                    </p:animEffect>
                                  </p:childTnLst>
                                </p:cTn>
                              </p:par>
                              <p:par>
                                <p:cTn id="130" presetID="52" presetClass="entr" presetSubtype="0" fill="hold" nodeType="withEffect">
                                  <p:stCondLst>
                                    <p:cond delay="0"/>
                                  </p:stCondLst>
                                  <p:childTnLst>
                                    <p:set>
                                      <p:cBhvr>
                                        <p:cTn id="131" dur="1" fill="hold">
                                          <p:stCondLst>
                                            <p:cond delay="0"/>
                                          </p:stCondLst>
                                        </p:cTn>
                                        <p:tgtEl>
                                          <p:spTgt spid="34"/>
                                        </p:tgtEl>
                                        <p:attrNameLst>
                                          <p:attrName>style.visibility</p:attrName>
                                        </p:attrNameLst>
                                      </p:cBhvr>
                                      <p:to>
                                        <p:strVal val="visible"/>
                                      </p:to>
                                    </p:set>
                                    <p:animScale>
                                      <p:cBhvr>
                                        <p:cTn id="132"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3" dur="1000" decel="50000" fill="hold">
                                          <p:stCondLst>
                                            <p:cond delay="0"/>
                                          </p:stCondLst>
                                        </p:cTn>
                                        <p:tgtEl>
                                          <p:spTgt spid="34"/>
                                        </p:tgtEl>
                                        <p:attrNameLst>
                                          <p:attrName>ppt_x</p:attrName>
                                          <p:attrName>ppt_y</p:attrName>
                                        </p:attrNameLst>
                                      </p:cBhvr>
                                    </p:animMotion>
                                    <p:animEffect transition="in" filter="fade">
                                      <p:cBhvr>
                                        <p:cTn id="134" dur="1000"/>
                                        <p:tgtEl>
                                          <p:spTgt spid="34"/>
                                        </p:tgtEl>
                                      </p:cBhvr>
                                    </p:animEffect>
                                  </p:childTnLst>
                                </p:cTn>
                              </p:par>
                              <p:par>
                                <p:cTn id="135" presetID="52"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Scale>
                                      <p:cBhvr>
                                        <p:cTn id="137"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8" dur="1000" decel="50000" fill="hold">
                                          <p:stCondLst>
                                            <p:cond delay="0"/>
                                          </p:stCondLst>
                                        </p:cTn>
                                        <p:tgtEl>
                                          <p:spTgt spid="35"/>
                                        </p:tgtEl>
                                        <p:attrNameLst>
                                          <p:attrName>ppt_x</p:attrName>
                                          <p:attrName>ppt_y</p:attrName>
                                        </p:attrNameLst>
                                      </p:cBhvr>
                                    </p:animMotion>
                                    <p:animEffect transition="in" filter="fade">
                                      <p:cBhvr>
                                        <p:cTn id="139" dur="1000"/>
                                        <p:tgtEl>
                                          <p:spTgt spid="35"/>
                                        </p:tgtEl>
                                      </p:cBhvr>
                                    </p:animEffect>
                                  </p:childTnLst>
                                </p:cTn>
                              </p:par>
                              <p:par>
                                <p:cTn id="140" presetID="52" presetClass="entr" presetSubtype="0" fill="hold" nodeType="withEffect">
                                  <p:stCondLst>
                                    <p:cond delay="0"/>
                                  </p:stCondLst>
                                  <p:childTnLst>
                                    <p:set>
                                      <p:cBhvr>
                                        <p:cTn id="141" dur="1" fill="hold">
                                          <p:stCondLst>
                                            <p:cond delay="0"/>
                                          </p:stCondLst>
                                        </p:cTn>
                                        <p:tgtEl>
                                          <p:spTgt spid="36"/>
                                        </p:tgtEl>
                                        <p:attrNameLst>
                                          <p:attrName>style.visibility</p:attrName>
                                        </p:attrNameLst>
                                      </p:cBhvr>
                                      <p:to>
                                        <p:strVal val="visible"/>
                                      </p:to>
                                    </p:set>
                                    <p:animScale>
                                      <p:cBhvr>
                                        <p:cTn id="142"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3" dur="1000" decel="50000" fill="hold">
                                          <p:stCondLst>
                                            <p:cond delay="0"/>
                                          </p:stCondLst>
                                        </p:cTn>
                                        <p:tgtEl>
                                          <p:spTgt spid="36"/>
                                        </p:tgtEl>
                                        <p:attrNameLst>
                                          <p:attrName>ppt_x</p:attrName>
                                          <p:attrName>ppt_y</p:attrName>
                                        </p:attrNameLst>
                                      </p:cBhvr>
                                    </p:animMotion>
                                    <p:animEffect transition="in" filter="fade">
                                      <p:cBhvr>
                                        <p:cTn id="144" dur="1000"/>
                                        <p:tgtEl>
                                          <p:spTgt spid="36"/>
                                        </p:tgtEl>
                                      </p:cBhvr>
                                    </p:animEffect>
                                  </p:childTnLst>
                                </p:cTn>
                              </p:par>
                              <p:par>
                                <p:cTn id="145" presetID="52" presetClass="entr" presetSubtype="0" fill="hold" grpId="0" nodeType="withEffect">
                                  <p:stCondLst>
                                    <p:cond delay="0"/>
                                  </p:stCondLst>
                                  <p:childTnLst>
                                    <p:set>
                                      <p:cBhvr>
                                        <p:cTn id="146" dur="1" fill="hold">
                                          <p:stCondLst>
                                            <p:cond delay="0"/>
                                          </p:stCondLst>
                                        </p:cTn>
                                        <p:tgtEl>
                                          <p:spTgt spid="37"/>
                                        </p:tgtEl>
                                        <p:attrNameLst>
                                          <p:attrName>style.visibility</p:attrName>
                                        </p:attrNameLst>
                                      </p:cBhvr>
                                      <p:to>
                                        <p:strVal val="visible"/>
                                      </p:to>
                                    </p:set>
                                    <p:animScale>
                                      <p:cBhvr>
                                        <p:cTn id="147"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8" dur="1000" decel="50000" fill="hold">
                                          <p:stCondLst>
                                            <p:cond delay="0"/>
                                          </p:stCondLst>
                                        </p:cTn>
                                        <p:tgtEl>
                                          <p:spTgt spid="37"/>
                                        </p:tgtEl>
                                        <p:attrNameLst>
                                          <p:attrName>ppt_x</p:attrName>
                                          <p:attrName>ppt_y</p:attrName>
                                        </p:attrNameLst>
                                      </p:cBhvr>
                                    </p:animMotion>
                                    <p:animEffect transition="in" filter="fade">
                                      <p:cBhvr>
                                        <p:cTn id="149" dur="1000"/>
                                        <p:tgtEl>
                                          <p:spTgt spid="37"/>
                                        </p:tgtEl>
                                      </p:cBhvr>
                                    </p:animEffect>
                                  </p:childTnLst>
                                </p:cTn>
                              </p:par>
                              <p:par>
                                <p:cTn id="150" presetID="52" presetClass="entr" presetSubtype="0" fill="hold" grpId="0" nodeType="withEffect">
                                  <p:stCondLst>
                                    <p:cond delay="0"/>
                                  </p:stCondLst>
                                  <p:childTnLst>
                                    <p:set>
                                      <p:cBhvr>
                                        <p:cTn id="151" dur="1" fill="hold">
                                          <p:stCondLst>
                                            <p:cond delay="0"/>
                                          </p:stCondLst>
                                        </p:cTn>
                                        <p:tgtEl>
                                          <p:spTgt spid="38"/>
                                        </p:tgtEl>
                                        <p:attrNameLst>
                                          <p:attrName>style.visibility</p:attrName>
                                        </p:attrNameLst>
                                      </p:cBhvr>
                                      <p:to>
                                        <p:strVal val="visible"/>
                                      </p:to>
                                    </p:set>
                                    <p:animScale>
                                      <p:cBhvr>
                                        <p:cTn id="152"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3" dur="1000" decel="50000" fill="hold">
                                          <p:stCondLst>
                                            <p:cond delay="0"/>
                                          </p:stCondLst>
                                        </p:cTn>
                                        <p:tgtEl>
                                          <p:spTgt spid="38"/>
                                        </p:tgtEl>
                                        <p:attrNameLst>
                                          <p:attrName>ppt_x</p:attrName>
                                          <p:attrName>ppt_y</p:attrName>
                                        </p:attrNameLst>
                                      </p:cBhvr>
                                    </p:animMotion>
                                    <p:animEffect transition="in" filter="fade">
                                      <p:cBhvr>
                                        <p:cTn id="154" dur="1000"/>
                                        <p:tgtEl>
                                          <p:spTgt spid="38"/>
                                        </p:tgtEl>
                                      </p:cBhvr>
                                    </p:animEffect>
                                  </p:childTnLst>
                                </p:cTn>
                              </p:par>
                              <p:par>
                                <p:cTn id="155" presetID="52" presetClass="entr" presetSubtype="0" fill="hold" grpId="0" nodeType="withEffect">
                                  <p:stCondLst>
                                    <p:cond delay="0"/>
                                  </p:stCondLst>
                                  <p:childTnLst>
                                    <p:set>
                                      <p:cBhvr>
                                        <p:cTn id="156" dur="1" fill="hold">
                                          <p:stCondLst>
                                            <p:cond delay="0"/>
                                          </p:stCondLst>
                                        </p:cTn>
                                        <p:tgtEl>
                                          <p:spTgt spid="39"/>
                                        </p:tgtEl>
                                        <p:attrNameLst>
                                          <p:attrName>style.visibility</p:attrName>
                                        </p:attrNameLst>
                                      </p:cBhvr>
                                      <p:to>
                                        <p:strVal val="visible"/>
                                      </p:to>
                                    </p:set>
                                    <p:animScale>
                                      <p:cBhvr>
                                        <p:cTn id="157"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8" dur="1000" decel="50000" fill="hold">
                                          <p:stCondLst>
                                            <p:cond delay="0"/>
                                          </p:stCondLst>
                                        </p:cTn>
                                        <p:tgtEl>
                                          <p:spTgt spid="39"/>
                                        </p:tgtEl>
                                        <p:attrNameLst>
                                          <p:attrName>ppt_x</p:attrName>
                                          <p:attrName>ppt_y</p:attrName>
                                        </p:attrNameLst>
                                      </p:cBhvr>
                                    </p:animMotion>
                                    <p:animEffect transition="in" filter="fade">
                                      <p:cBhvr>
                                        <p:cTn id="159" dur="1000"/>
                                        <p:tgtEl>
                                          <p:spTgt spid="39"/>
                                        </p:tgtEl>
                                      </p:cBhvr>
                                    </p:animEffect>
                                  </p:childTnLst>
                                </p:cTn>
                              </p:par>
                              <p:par>
                                <p:cTn id="160" presetID="52" presetClass="entr" presetSubtype="0" fill="hold" nodeType="withEffect">
                                  <p:stCondLst>
                                    <p:cond delay="0"/>
                                  </p:stCondLst>
                                  <p:childTnLst>
                                    <p:set>
                                      <p:cBhvr>
                                        <p:cTn id="161" dur="1" fill="hold">
                                          <p:stCondLst>
                                            <p:cond delay="0"/>
                                          </p:stCondLst>
                                        </p:cTn>
                                        <p:tgtEl>
                                          <p:spTgt spid="40"/>
                                        </p:tgtEl>
                                        <p:attrNameLst>
                                          <p:attrName>style.visibility</p:attrName>
                                        </p:attrNameLst>
                                      </p:cBhvr>
                                      <p:to>
                                        <p:strVal val="visible"/>
                                      </p:to>
                                    </p:set>
                                    <p:animScale>
                                      <p:cBhvr>
                                        <p:cTn id="162"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3" dur="1000" decel="50000" fill="hold">
                                          <p:stCondLst>
                                            <p:cond delay="0"/>
                                          </p:stCondLst>
                                        </p:cTn>
                                        <p:tgtEl>
                                          <p:spTgt spid="40"/>
                                        </p:tgtEl>
                                        <p:attrNameLst>
                                          <p:attrName>ppt_x</p:attrName>
                                          <p:attrName>ppt_y</p:attrName>
                                        </p:attrNameLst>
                                      </p:cBhvr>
                                    </p:animMotion>
                                    <p:animEffect transition="in" filter="fade">
                                      <p:cBhvr>
                                        <p:cTn id="164" dur="1000"/>
                                        <p:tgtEl>
                                          <p:spTgt spid="40"/>
                                        </p:tgtEl>
                                      </p:cBhvr>
                                    </p:animEffect>
                                  </p:childTnLst>
                                </p:cTn>
                              </p:par>
                              <p:par>
                                <p:cTn id="165" presetID="52" presetClass="entr" presetSubtype="0" fill="hold" grpId="0" nodeType="withEffect">
                                  <p:stCondLst>
                                    <p:cond delay="0"/>
                                  </p:stCondLst>
                                  <p:childTnLst>
                                    <p:set>
                                      <p:cBhvr>
                                        <p:cTn id="166" dur="1" fill="hold">
                                          <p:stCondLst>
                                            <p:cond delay="0"/>
                                          </p:stCondLst>
                                        </p:cTn>
                                        <p:tgtEl>
                                          <p:spTgt spid="41"/>
                                        </p:tgtEl>
                                        <p:attrNameLst>
                                          <p:attrName>style.visibility</p:attrName>
                                        </p:attrNameLst>
                                      </p:cBhvr>
                                      <p:to>
                                        <p:strVal val="visible"/>
                                      </p:to>
                                    </p:set>
                                    <p:animScale>
                                      <p:cBhvr>
                                        <p:cTn id="167"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8" dur="1000" decel="50000" fill="hold">
                                          <p:stCondLst>
                                            <p:cond delay="0"/>
                                          </p:stCondLst>
                                        </p:cTn>
                                        <p:tgtEl>
                                          <p:spTgt spid="41"/>
                                        </p:tgtEl>
                                        <p:attrNameLst>
                                          <p:attrName>ppt_x</p:attrName>
                                          <p:attrName>ppt_y</p:attrName>
                                        </p:attrNameLst>
                                      </p:cBhvr>
                                    </p:animMotion>
                                    <p:animEffect transition="in" filter="fade">
                                      <p:cBhvr>
                                        <p:cTn id="169" dur="1000"/>
                                        <p:tgtEl>
                                          <p:spTgt spid="41"/>
                                        </p:tgtEl>
                                      </p:cBhvr>
                                    </p:animEffect>
                                  </p:childTnLst>
                                </p:cTn>
                              </p:par>
                              <p:par>
                                <p:cTn id="170" presetID="52" presetClass="entr" presetSubtype="0" fill="hold" grpId="0" nodeType="withEffect">
                                  <p:stCondLst>
                                    <p:cond delay="0"/>
                                  </p:stCondLst>
                                  <p:childTnLst>
                                    <p:set>
                                      <p:cBhvr>
                                        <p:cTn id="171" dur="1" fill="hold">
                                          <p:stCondLst>
                                            <p:cond delay="0"/>
                                          </p:stCondLst>
                                        </p:cTn>
                                        <p:tgtEl>
                                          <p:spTgt spid="43"/>
                                        </p:tgtEl>
                                        <p:attrNameLst>
                                          <p:attrName>style.visibility</p:attrName>
                                        </p:attrNameLst>
                                      </p:cBhvr>
                                      <p:to>
                                        <p:strVal val="visible"/>
                                      </p:to>
                                    </p:set>
                                    <p:animScale>
                                      <p:cBhvr>
                                        <p:cTn id="172"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3" dur="1000" decel="50000" fill="hold">
                                          <p:stCondLst>
                                            <p:cond delay="0"/>
                                          </p:stCondLst>
                                        </p:cTn>
                                        <p:tgtEl>
                                          <p:spTgt spid="43"/>
                                        </p:tgtEl>
                                        <p:attrNameLst>
                                          <p:attrName>ppt_x</p:attrName>
                                          <p:attrName>ppt_y</p:attrName>
                                        </p:attrNameLst>
                                      </p:cBhvr>
                                    </p:animMotion>
                                    <p:animEffect transition="in" filter="fade">
                                      <p:cBhvr>
                                        <p:cTn id="174" dur="1000"/>
                                        <p:tgtEl>
                                          <p:spTgt spid="43"/>
                                        </p:tgtEl>
                                      </p:cBhvr>
                                    </p:animEffect>
                                  </p:childTnLst>
                                </p:cTn>
                              </p:par>
                              <p:par>
                                <p:cTn id="175" presetID="52" presetClass="entr" presetSubtype="0" fill="hold" grpId="0" nodeType="withEffect">
                                  <p:stCondLst>
                                    <p:cond delay="0"/>
                                  </p:stCondLst>
                                  <p:childTnLst>
                                    <p:set>
                                      <p:cBhvr>
                                        <p:cTn id="176" dur="1" fill="hold">
                                          <p:stCondLst>
                                            <p:cond delay="0"/>
                                          </p:stCondLst>
                                        </p:cTn>
                                        <p:tgtEl>
                                          <p:spTgt spid="44"/>
                                        </p:tgtEl>
                                        <p:attrNameLst>
                                          <p:attrName>style.visibility</p:attrName>
                                        </p:attrNameLst>
                                      </p:cBhvr>
                                      <p:to>
                                        <p:strVal val="visible"/>
                                      </p:to>
                                    </p:set>
                                    <p:animScale>
                                      <p:cBhvr>
                                        <p:cTn id="177" dur="1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8" dur="1000" decel="50000" fill="hold">
                                          <p:stCondLst>
                                            <p:cond delay="0"/>
                                          </p:stCondLst>
                                        </p:cTn>
                                        <p:tgtEl>
                                          <p:spTgt spid="44"/>
                                        </p:tgtEl>
                                        <p:attrNameLst>
                                          <p:attrName>ppt_x</p:attrName>
                                          <p:attrName>ppt_y</p:attrName>
                                        </p:attrNameLst>
                                      </p:cBhvr>
                                    </p:animMotion>
                                    <p:animEffect transition="in" filter="fade">
                                      <p:cBhvr>
                                        <p:cTn id="179" dur="1000"/>
                                        <p:tgtEl>
                                          <p:spTgt spid="44"/>
                                        </p:tgtEl>
                                      </p:cBhvr>
                                    </p:animEffect>
                                  </p:childTnLst>
                                </p:cTn>
                              </p:par>
                              <p:par>
                                <p:cTn id="180" presetID="52" presetClass="entr" presetSubtype="0" fill="hold" grpId="0" nodeType="withEffect">
                                  <p:stCondLst>
                                    <p:cond delay="0"/>
                                  </p:stCondLst>
                                  <p:childTnLst>
                                    <p:set>
                                      <p:cBhvr>
                                        <p:cTn id="181" dur="1" fill="hold">
                                          <p:stCondLst>
                                            <p:cond delay="0"/>
                                          </p:stCondLst>
                                        </p:cTn>
                                        <p:tgtEl>
                                          <p:spTgt spid="45"/>
                                        </p:tgtEl>
                                        <p:attrNameLst>
                                          <p:attrName>style.visibility</p:attrName>
                                        </p:attrNameLst>
                                      </p:cBhvr>
                                      <p:to>
                                        <p:strVal val="visible"/>
                                      </p:to>
                                    </p:set>
                                    <p:animScale>
                                      <p:cBhvr>
                                        <p:cTn id="182" dur="10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3" dur="1000" decel="50000" fill="hold">
                                          <p:stCondLst>
                                            <p:cond delay="0"/>
                                          </p:stCondLst>
                                        </p:cTn>
                                        <p:tgtEl>
                                          <p:spTgt spid="45"/>
                                        </p:tgtEl>
                                        <p:attrNameLst>
                                          <p:attrName>ppt_x</p:attrName>
                                          <p:attrName>ppt_y</p:attrName>
                                        </p:attrNameLst>
                                      </p:cBhvr>
                                    </p:animMotion>
                                    <p:animEffect transition="in" filter="fade">
                                      <p:cBhvr>
                                        <p:cTn id="184" dur="1000"/>
                                        <p:tgtEl>
                                          <p:spTgt spid="45"/>
                                        </p:tgtEl>
                                      </p:cBhvr>
                                    </p:animEffect>
                                  </p:childTnLst>
                                </p:cTn>
                              </p:par>
                              <p:par>
                                <p:cTn id="185" presetID="52" presetClass="entr" presetSubtype="0" fill="hold" grpId="0" nodeType="withEffect">
                                  <p:stCondLst>
                                    <p:cond delay="0"/>
                                  </p:stCondLst>
                                  <p:childTnLst>
                                    <p:set>
                                      <p:cBhvr>
                                        <p:cTn id="186" dur="1" fill="hold">
                                          <p:stCondLst>
                                            <p:cond delay="0"/>
                                          </p:stCondLst>
                                        </p:cTn>
                                        <p:tgtEl>
                                          <p:spTgt spid="46"/>
                                        </p:tgtEl>
                                        <p:attrNameLst>
                                          <p:attrName>style.visibility</p:attrName>
                                        </p:attrNameLst>
                                      </p:cBhvr>
                                      <p:to>
                                        <p:strVal val="visible"/>
                                      </p:to>
                                    </p:set>
                                    <p:animScale>
                                      <p:cBhvr>
                                        <p:cTn id="187"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8" dur="1000" decel="50000" fill="hold">
                                          <p:stCondLst>
                                            <p:cond delay="0"/>
                                          </p:stCondLst>
                                        </p:cTn>
                                        <p:tgtEl>
                                          <p:spTgt spid="46"/>
                                        </p:tgtEl>
                                        <p:attrNameLst>
                                          <p:attrName>ppt_x</p:attrName>
                                          <p:attrName>ppt_y</p:attrName>
                                        </p:attrNameLst>
                                      </p:cBhvr>
                                    </p:animMotion>
                                    <p:animEffect transition="in" filter="fade">
                                      <p:cBhvr>
                                        <p:cTn id="189" dur="1000"/>
                                        <p:tgtEl>
                                          <p:spTgt spid="46"/>
                                        </p:tgtEl>
                                      </p:cBhvr>
                                    </p:animEffect>
                                  </p:childTnLst>
                                </p:cTn>
                              </p:par>
                              <p:par>
                                <p:cTn id="190" presetID="52" presetClass="entr" presetSubtype="0" fill="hold" grpId="0" nodeType="withEffect">
                                  <p:stCondLst>
                                    <p:cond delay="0"/>
                                  </p:stCondLst>
                                  <p:childTnLst>
                                    <p:set>
                                      <p:cBhvr>
                                        <p:cTn id="191" dur="1" fill="hold">
                                          <p:stCondLst>
                                            <p:cond delay="0"/>
                                          </p:stCondLst>
                                        </p:cTn>
                                        <p:tgtEl>
                                          <p:spTgt spid="47"/>
                                        </p:tgtEl>
                                        <p:attrNameLst>
                                          <p:attrName>style.visibility</p:attrName>
                                        </p:attrNameLst>
                                      </p:cBhvr>
                                      <p:to>
                                        <p:strVal val="visible"/>
                                      </p:to>
                                    </p:set>
                                    <p:animScale>
                                      <p:cBhvr>
                                        <p:cTn id="192"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3" dur="1000" decel="50000" fill="hold">
                                          <p:stCondLst>
                                            <p:cond delay="0"/>
                                          </p:stCondLst>
                                        </p:cTn>
                                        <p:tgtEl>
                                          <p:spTgt spid="47"/>
                                        </p:tgtEl>
                                        <p:attrNameLst>
                                          <p:attrName>ppt_x</p:attrName>
                                          <p:attrName>ppt_y</p:attrName>
                                        </p:attrNameLst>
                                      </p:cBhvr>
                                    </p:animMotion>
                                    <p:animEffect transition="in" filter="fade">
                                      <p:cBhvr>
                                        <p:cTn id="194" dur="1000"/>
                                        <p:tgtEl>
                                          <p:spTgt spid="47"/>
                                        </p:tgtEl>
                                      </p:cBhvr>
                                    </p:animEffect>
                                  </p:childTnLst>
                                </p:cTn>
                              </p:par>
                              <p:par>
                                <p:cTn id="195" presetID="52" presetClass="entr" presetSubtype="0" fill="hold" grpId="0" nodeType="withEffect">
                                  <p:stCondLst>
                                    <p:cond delay="0"/>
                                  </p:stCondLst>
                                  <p:childTnLst>
                                    <p:set>
                                      <p:cBhvr>
                                        <p:cTn id="196" dur="1" fill="hold">
                                          <p:stCondLst>
                                            <p:cond delay="0"/>
                                          </p:stCondLst>
                                        </p:cTn>
                                        <p:tgtEl>
                                          <p:spTgt spid="48"/>
                                        </p:tgtEl>
                                        <p:attrNameLst>
                                          <p:attrName>style.visibility</p:attrName>
                                        </p:attrNameLst>
                                      </p:cBhvr>
                                      <p:to>
                                        <p:strVal val="visible"/>
                                      </p:to>
                                    </p:set>
                                    <p:animScale>
                                      <p:cBhvr>
                                        <p:cTn id="197"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8" dur="1000" decel="50000" fill="hold">
                                          <p:stCondLst>
                                            <p:cond delay="0"/>
                                          </p:stCondLst>
                                        </p:cTn>
                                        <p:tgtEl>
                                          <p:spTgt spid="48"/>
                                        </p:tgtEl>
                                        <p:attrNameLst>
                                          <p:attrName>ppt_x</p:attrName>
                                          <p:attrName>ppt_y</p:attrName>
                                        </p:attrNameLst>
                                      </p:cBhvr>
                                    </p:animMotion>
                                    <p:animEffect transition="in" filter="fade">
                                      <p:cBhvr>
                                        <p:cTn id="199" dur="1000"/>
                                        <p:tgtEl>
                                          <p:spTgt spid="48"/>
                                        </p:tgtEl>
                                      </p:cBhvr>
                                    </p:animEffect>
                                  </p:childTnLst>
                                </p:cTn>
                              </p:par>
                              <p:par>
                                <p:cTn id="200" presetID="52" presetClass="entr" presetSubtype="0" fill="hold" grpId="0" nodeType="withEffect">
                                  <p:stCondLst>
                                    <p:cond delay="0"/>
                                  </p:stCondLst>
                                  <p:childTnLst>
                                    <p:set>
                                      <p:cBhvr>
                                        <p:cTn id="201" dur="1" fill="hold">
                                          <p:stCondLst>
                                            <p:cond delay="0"/>
                                          </p:stCondLst>
                                        </p:cTn>
                                        <p:tgtEl>
                                          <p:spTgt spid="49"/>
                                        </p:tgtEl>
                                        <p:attrNameLst>
                                          <p:attrName>style.visibility</p:attrName>
                                        </p:attrNameLst>
                                      </p:cBhvr>
                                      <p:to>
                                        <p:strVal val="visible"/>
                                      </p:to>
                                    </p:set>
                                    <p:animScale>
                                      <p:cBhvr>
                                        <p:cTn id="202"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3" dur="1000" decel="50000" fill="hold">
                                          <p:stCondLst>
                                            <p:cond delay="0"/>
                                          </p:stCondLst>
                                        </p:cTn>
                                        <p:tgtEl>
                                          <p:spTgt spid="49"/>
                                        </p:tgtEl>
                                        <p:attrNameLst>
                                          <p:attrName>ppt_x</p:attrName>
                                          <p:attrName>ppt_y</p:attrName>
                                        </p:attrNameLst>
                                      </p:cBhvr>
                                    </p:animMotion>
                                    <p:animEffect transition="in" filter="fade">
                                      <p:cBhvr>
                                        <p:cTn id="204" dur="1000"/>
                                        <p:tgtEl>
                                          <p:spTgt spid="49"/>
                                        </p:tgtEl>
                                      </p:cBhvr>
                                    </p:animEffect>
                                  </p:childTnLst>
                                </p:cTn>
                              </p:par>
                              <p:par>
                                <p:cTn id="205" presetID="52" presetClass="entr" presetSubtype="0" fill="hold" nodeType="withEffect">
                                  <p:stCondLst>
                                    <p:cond delay="0"/>
                                  </p:stCondLst>
                                  <p:childTnLst>
                                    <p:set>
                                      <p:cBhvr>
                                        <p:cTn id="206" dur="1" fill="hold">
                                          <p:stCondLst>
                                            <p:cond delay="0"/>
                                          </p:stCondLst>
                                        </p:cTn>
                                        <p:tgtEl>
                                          <p:spTgt spid="50"/>
                                        </p:tgtEl>
                                        <p:attrNameLst>
                                          <p:attrName>style.visibility</p:attrName>
                                        </p:attrNameLst>
                                      </p:cBhvr>
                                      <p:to>
                                        <p:strVal val="visible"/>
                                      </p:to>
                                    </p:set>
                                    <p:animScale>
                                      <p:cBhvr>
                                        <p:cTn id="207" dur="10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8" dur="1000" decel="50000" fill="hold">
                                          <p:stCondLst>
                                            <p:cond delay="0"/>
                                          </p:stCondLst>
                                        </p:cTn>
                                        <p:tgtEl>
                                          <p:spTgt spid="50"/>
                                        </p:tgtEl>
                                        <p:attrNameLst>
                                          <p:attrName>ppt_x</p:attrName>
                                          <p:attrName>ppt_y</p:attrName>
                                        </p:attrNameLst>
                                      </p:cBhvr>
                                    </p:animMotion>
                                    <p:animEffect transition="in" filter="fade">
                                      <p:cBhvr>
                                        <p:cTn id="209" dur="1000"/>
                                        <p:tgtEl>
                                          <p:spTgt spid="50"/>
                                        </p:tgtEl>
                                      </p:cBhvr>
                                    </p:animEffect>
                                  </p:childTnLst>
                                </p:cTn>
                              </p:par>
                              <p:par>
                                <p:cTn id="210" presetID="52" presetClass="entr" presetSubtype="0" fill="hold" nodeType="withEffect">
                                  <p:stCondLst>
                                    <p:cond delay="0"/>
                                  </p:stCondLst>
                                  <p:childTnLst>
                                    <p:set>
                                      <p:cBhvr>
                                        <p:cTn id="211" dur="1" fill="hold">
                                          <p:stCondLst>
                                            <p:cond delay="0"/>
                                          </p:stCondLst>
                                        </p:cTn>
                                        <p:tgtEl>
                                          <p:spTgt spid="51"/>
                                        </p:tgtEl>
                                        <p:attrNameLst>
                                          <p:attrName>style.visibility</p:attrName>
                                        </p:attrNameLst>
                                      </p:cBhvr>
                                      <p:to>
                                        <p:strVal val="visible"/>
                                      </p:to>
                                    </p:set>
                                    <p:animScale>
                                      <p:cBhvr>
                                        <p:cTn id="212" dur="10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3" dur="1000" decel="50000" fill="hold">
                                          <p:stCondLst>
                                            <p:cond delay="0"/>
                                          </p:stCondLst>
                                        </p:cTn>
                                        <p:tgtEl>
                                          <p:spTgt spid="51"/>
                                        </p:tgtEl>
                                        <p:attrNameLst>
                                          <p:attrName>ppt_x</p:attrName>
                                          <p:attrName>ppt_y</p:attrName>
                                        </p:attrNameLst>
                                      </p:cBhvr>
                                    </p:animMotion>
                                    <p:animEffect transition="in" filter="fade">
                                      <p:cBhvr>
                                        <p:cTn id="214" dur="1000"/>
                                        <p:tgtEl>
                                          <p:spTgt spid="51"/>
                                        </p:tgtEl>
                                      </p:cBhvr>
                                    </p:animEffect>
                                  </p:childTnLst>
                                </p:cTn>
                              </p:par>
                              <p:par>
                                <p:cTn id="215" presetID="52" presetClass="entr" presetSubtype="0" fill="hold" grpId="0" nodeType="withEffect">
                                  <p:stCondLst>
                                    <p:cond delay="0"/>
                                  </p:stCondLst>
                                  <p:childTnLst>
                                    <p:set>
                                      <p:cBhvr>
                                        <p:cTn id="216" dur="1" fill="hold">
                                          <p:stCondLst>
                                            <p:cond delay="0"/>
                                          </p:stCondLst>
                                        </p:cTn>
                                        <p:tgtEl>
                                          <p:spTgt spid="52"/>
                                        </p:tgtEl>
                                        <p:attrNameLst>
                                          <p:attrName>style.visibility</p:attrName>
                                        </p:attrNameLst>
                                      </p:cBhvr>
                                      <p:to>
                                        <p:strVal val="visible"/>
                                      </p:to>
                                    </p:set>
                                    <p:animScale>
                                      <p:cBhvr>
                                        <p:cTn id="217"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8" dur="1000" decel="50000" fill="hold">
                                          <p:stCondLst>
                                            <p:cond delay="0"/>
                                          </p:stCondLst>
                                        </p:cTn>
                                        <p:tgtEl>
                                          <p:spTgt spid="52"/>
                                        </p:tgtEl>
                                        <p:attrNameLst>
                                          <p:attrName>ppt_x</p:attrName>
                                          <p:attrName>ppt_y</p:attrName>
                                        </p:attrNameLst>
                                      </p:cBhvr>
                                    </p:animMotion>
                                    <p:animEffect transition="in" filter="fade">
                                      <p:cBhvr>
                                        <p:cTn id="219" dur="1000"/>
                                        <p:tgtEl>
                                          <p:spTgt spid="52"/>
                                        </p:tgtEl>
                                      </p:cBhvr>
                                    </p:animEffect>
                                  </p:childTnLst>
                                </p:cTn>
                              </p:par>
                              <p:par>
                                <p:cTn id="220" presetID="52" presetClass="entr" presetSubtype="0" fill="hold" grpId="0" nodeType="withEffect">
                                  <p:stCondLst>
                                    <p:cond delay="0"/>
                                  </p:stCondLst>
                                  <p:childTnLst>
                                    <p:set>
                                      <p:cBhvr>
                                        <p:cTn id="221" dur="1" fill="hold">
                                          <p:stCondLst>
                                            <p:cond delay="0"/>
                                          </p:stCondLst>
                                        </p:cTn>
                                        <p:tgtEl>
                                          <p:spTgt spid="6"/>
                                        </p:tgtEl>
                                        <p:attrNameLst>
                                          <p:attrName>style.visibility</p:attrName>
                                        </p:attrNameLst>
                                      </p:cBhvr>
                                      <p:to>
                                        <p:strVal val="visible"/>
                                      </p:to>
                                    </p:set>
                                    <p:animScale>
                                      <p:cBhvr>
                                        <p:cTn id="22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3" dur="1000" decel="50000" fill="hold">
                                          <p:stCondLst>
                                            <p:cond delay="0"/>
                                          </p:stCondLst>
                                        </p:cTn>
                                        <p:tgtEl>
                                          <p:spTgt spid="6"/>
                                        </p:tgtEl>
                                        <p:attrNameLst>
                                          <p:attrName>ppt_x</p:attrName>
                                          <p:attrName>ppt_y</p:attrName>
                                        </p:attrNameLst>
                                      </p:cBhvr>
                                    </p:animMotion>
                                    <p:animEffect transition="in" filter="fade">
                                      <p:cBhvr>
                                        <p:cTn id="22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p:bldP spid="22" grpId="0"/>
      <p:bldP spid="37" grpId="0"/>
      <p:bldP spid="38" grpId="0"/>
      <p:bldP spid="39" grpId="0"/>
      <p:bldP spid="41" grpId="0"/>
      <p:bldP spid="43" grpId="0"/>
      <p:bldP spid="44" grpId="0"/>
      <p:bldP spid="45" grpId="0"/>
      <p:bldP spid="46" grpId="0"/>
      <p:bldP spid="47" grpId="0"/>
      <p:bldP spid="48" grpId="0"/>
      <p:bldP spid="49" grpId="0"/>
      <p:bldP spid="52" grpId="0" animBg="1"/>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88790" y="645795"/>
            <a:ext cx="7689215" cy="6070600"/>
          </a:xfrm>
          <a:prstGeom prst="rect">
            <a:avLst/>
          </a:prstGeom>
          <a:noFill/>
          <a:ln w="28575">
            <a:noFill/>
          </a:ln>
          <a:effectLst/>
        </p:spPr>
      </p:pic>
      <p:sp>
        <p:nvSpPr>
          <p:cNvPr id="2" name="标题 1"/>
          <p:cNvSpPr>
            <a:spLocks noGrp="1"/>
          </p:cNvSpPr>
          <p:nvPr>
            <p:ph type="title"/>
          </p:nvPr>
        </p:nvSpPr>
        <p:spPr>
          <a:xfrm>
            <a:off x="2687320" y="151765"/>
            <a:ext cx="6664498" cy="574675"/>
          </a:xfrm>
          <a:noFill/>
          <a:ln w="28575">
            <a:noFill/>
          </a:ln>
          <a:effectLst/>
        </p:spPr>
        <p:txBody>
          <a:bodyPr>
            <a:normAutofit fontScale="90000"/>
          </a:bodyPr>
          <a:lstStyle/>
          <a:p>
            <a:r>
              <a:rPr lang="en-US" altLang="zh-CN" sz="3200" b="1" dirty="0">
                <a:solidFill>
                  <a:schemeClr val="accent1"/>
                </a:solidFill>
                <a:latin typeface="Times New Roman" panose="02020603050405020304" pitchFamily="18" charset="0"/>
                <a:cs typeface="Times New Roman" panose="02020603050405020304" pitchFamily="18" charset="0"/>
              </a:rPr>
              <a:t>fate of carbon skeletons of amino acids</a:t>
            </a:r>
          </a:p>
        </p:txBody>
      </p:sp>
      <p:sp>
        <p:nvSpPr>
          <p:cNvPr id="5" name="文本框 4"/>
          <p:cNvSpPr txBox="1"/>
          <p:nvPr/>
        </p:nvSpPr>
        <p:spPr>
          <a:xfrm>
            <a:off x="284480" y="889000"/>
            <a:ext cx="3525520" cy="1198880"/>
          </a:xfrm>
          <a:prstGeom prst="rect">
            <a:avLst/>
          </a:prstGeom>
          <a:noFill/>
          <a:ln w="28575">
            <a:noFill/>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glucogenic amino acids:</a:t>
            </a:r>
          </a:p>
          <a:p>
            <a:r>
              <a:rPr lang="en-US" altLang="zh-CN" b="1" dirty="0">
                <a:latin typeface="Times New Roman" panose="02020603050405020304" pitchFamily="18" charset="0"/>
                <a:cs typeface="Times New Roman" panose="02020603050405020304" pitchFamily="18" charset="0"/>
              </a:rPr>
              <a:t>Alanine,Cystenine,Serine,aparagine,aspartate,valine,methionine,proline,histidine,argnine</a:t>
            </a:r>
          </a:p>
        </p:txBody>
      </p:sp>
      <p:sp>
        <p:nvSpPr>
          <p:cNvPr id="6" name="文本框 5"/>
          <p:cNvSpPr txBox="1"/>
          <p:nvPr/>
        </p:nvSpPr>
        <p:spPr>
          <a:xfrm>
            <a:off x="274320" y="2950845"/>
            <a:ext cx="3414395" cy="1198880"/>
          </a:xfrm>
          <a:prstGeom prst="rect">
            <a:avLst/>
          </a:prstGeom>
          <a:noFill/>
          <a:ln w="28575">
            <a:noFill/>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Both glucogenic and ketogenic amino acids:</a:t>
            </a:r>
            <a:r>
              <a:rPr lang="zh-CN" altLang="en-US" b="1" dirty="0">
                <a:latin typeface="Times New Roman" panose="02020603050405020304" pitchFamily="18" charset="0"/>
                <a:cs typeface="Times New Roman" panose="02020603050405020304" pitchFamily="18" charset="0"/>
              </a:rPr>
              <a:t> </a:t>
            </a:r>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Isoleucine,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phenylalanine,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tyrosine, tryptophan,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threonine</a:t>
            </a:r>
          </a:p>
        </p:txBody>
      </p:sp>
      <p:sp>
        <p:nvSpPr>
          <p:cNvPr id="7" name="文本框 6"/>
          <p:cNvSpPr txBox="1"/>
          <p:nvPr/>
        </p:nvSpPr>
        <p:spPr>
          <a:xfrm>
            <a:off x="284480" y="4870450"/>
            <a:ext cx="3210560" cy="645160"/>
          </a:xfrm>
          <a:prstGeom prst="rect">
            <a:avLst/>
          </a:prstGeom>
          <a:noFill/>
          <a:ln w="28575">
            <a:noFill/>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ketogenic amino acid:</a:t>
            </a:r>
          </a:p>
          <a:p>
            <a:r>
              <a:rPr lang="en-US" altLang="zh-CN" b="1" dirty="0">
                <a:latin typeface="Times New Roman" panose="02020603050405020304" pitchFamily="18" charset="0"/>
                <a:cs typeface="Times New Roman" panose="02020603050405020304" pitchFamily="18" charset="0"/>
              </a:rPr>
              <a:t>Leucine,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lysine</a:t>
            </a:r>
          </a:p>
        </p:txBody>
      </p:sp>
      <p:sp>
        <p:nvSpPr>
          <p:cNvPr id="14" name="操作按钮: 后退或上一个 73">
            <a:hlinkClick r:id="rId3"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BBC66702-72BC-9A45-B358-51A8C8A90540}"/>
              </a:ext>
            </a:extLst>
          </p:cNvPr>
          <p:cNvSpPr>
            <a:spLocks noGrp="1"/>
          </p:cNvSpPr>
          <p:nvPr>
            <p:ph type="sldNum" sz="quarter" idx="12"/>
          </p:nvPr>
        </p:nvSpPr>
        <p:spPr/>
        <p:txBody>
          <a:bodyPr/>
          <a:lstStyle/>
          <a:p>
            <a:fld id="{5E76B1EE-AE3B-394A-A436-A181DB799049}" type="slidenum">
              <a:rPr kumimoji="1" lang="zh-CN" altLang="en-US" smtClean="0"/>
              <a:t>82</a:t>
            </a:fld>
            <a:endParaRPr kumimoji="1" lang="zh-CN" altLang="en-US"/>
          </a:p>
        </p:txBody>
      </p:sp>
    </p:spTree>
    <p:extLst>
      <p:ext uri="{BB962C8B-B14F-4D97-AF65-F5344CB8AC3E}">
        <p14:creationId xmlns:p14="http://schemas.microsoft.com/office/powerpoint/2010/main" val="262038582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383780" y="521335"/>
            <a:ext cx="4624705" cy="5165725"/>
          </a:xfrm>
          <a:prstGeom prst="rect">
            <a:avLst/>
          </a:prstGeom>
          <a:noFill/>
          <a:ln w="28575">
            <a:noFill/>
          </a:ln>
          <a:effectLst/>
        </p:spPr>
      </p:pic>
      <p:sp>
        <p:nvSpPr>
          <p:cNvPr id="2" name="标题 1"/>
          <p:cNvSpPr>
            <a:spLocks noGrp="1"/>
          </p:cNvSpPr>
          <p:nvPr>
            <p:ph type="title"/>
          </p:nvPr>
        </p:nvSpPr>
        <p:spPr>
          <a:xfrm>
            <a:off x="959485" y="142240"/>
            <a:ext cx="7651750" cy="1325880"/>
          </a:xfrm>
          <a:noFill/>
          <a:ln w="28575">
            <a:noFill/>
          </a:ln>
          <a:effectLst/>
        </p:spPr>
        <p:txBody>
          <a:bodyPr>
            <a:normAutofit/>
          </a:bodyPr>
          <a:lstStyle/>
          <a:p>
            <a:r>
              <a:rPr lang="en-US" altLang="zh-CN" sz="3200" b="1" dirty="0">
                <a:solidFill>
                  <a:schemeClr val="accent1"/>
                </a:solidFill>
                <a:latin typeface="Times New Roman" panose="02020603050405020304" pitchFamily="18" charset="0"/>
                <a:cs typeface="Times New Roman" panose="02020603050405020304" pitchFamily="18" charset="0"/>
              </a:rPr>
              <a:t>synthesis of glutamine and its regulation</a:t>
            </a:r>
          </a:p>
        </p:txBody>
      </p:sp>
      <p:pic>
        <p:nvPicPr>
          <p:cNvPr id="4" name="内容占位符 3"/>
          <p:cNvPicPr>
            <a:picLocks noGrp="1" noChangeAspect="1"/>
          </p:cNvPicPr>
          <p:nvPr>
            <p:ph idx="1"/>
          </p:nvPr>
        </p:nvPicPr>
        <p:blipFill>
          <a:blip r:embed="rId3"/>
          <a:stretch>
            <a:fillRect/>
          </a:stretch>
        </p:blipFill>
        <p:spPr>
          <a:xfrm>
            <a:off x="121920" y="1366520"/>
            <a:ext cx="4463415" cy="1569720"/>
          </a:xfrm>
          <a:prstGeom prst="rect">
            <a:avLst/>
          </a:prstGeom>
          <a:ln w="28575">
            <a:noFill/>
          </a:ln>
          <a:effectLst/>
        </p:spPr>
      </p:pic>
      <p:pic>
        <p:nvPicPr>
          <p:cNvPr id="6" name="图片 5" descr="新建画布12"/>
          <p:cNvPicPr>
            <a:picLocks noChangeAspect="1"/>
          </p:cNvPicPr>
          <p:nvPr/>
        </p:nvPicPr>
        <p:blipFill>
          <a:blip r:embed="rId4"/>
          <a:stretch>
            <a:fillRect/>
          </a:stretch>
        </p:blipFill>
        <p:spPr>
          <a:xfrm>
            <a:off x="3660775" y="3599815"/>
            <a:ext cx="3410585" cy="2974340"/>
          </a:xfrm>
          <a:prstGeom prst="rect">
            <a:avLst/>
          </a:prstGeom>
          <a:noFill/>
          <a:ln w="28575">
            <a:noFill/>
          </a:ln>
          <a:effectLst/>
        </p:spPr>
      </p:pic>
      <p:sp>
        <p:nvSpPr>
          <p:cNvPr id="7" name="文本框 6"/>
          <p:cNvSpPr txBox="1"/>
          <p:nvPr/>
        </p:nvSpPr>
        <p:spPr>
          <a:xfrm>
            <a:off x="548005" y="3453130"/>
            <a:ext cx="2809875" cy="1753235"/>
          </a:xfrm>
          <a:prstGeom prst="rect">
            <a:avLst/>
          </a:prstGeom>
          <a:noFill/>
          <a:ln w="28575">
            <a:noFill/>
          </a:ln>
          <a:effectLst/>
        </p:spPr>
        <p:txBody>
          <a:bodyPr wrap="square" rtlCol="0">
            <a:spAutoFit/>
          </a:bodyPr>
          <a:lstStyle/>
          <a:p>
            <a:pPr algn="l">
              <a:buClrTx/>
              <a:buSzTx/>
              <a:buFontTx/>
            </a:pPr>
            <a:r>
              <a:rPr lang="en-US" altLang="zh-CN" b="1" dirty="0">
                <a:latin typeface="Times New Roman" panose="02020603050405020304" pitchFamily="18" charset="0"/>
                <a:cs typeface="Times New Roman" panose="02020603050405020304" pitchFamily="18" charset="0"/>
                <a:sym typeface="+mn-ea"/>
              </a:rPr>
              <a:t>In bacteria and plant,</a:t>
            </a:r>
            <a:r>
              <a:rPr lang="zh-CN" altLang="en-US" b="1"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the side chain amino group of Gln is further transferred to a-ketoglutarate to form Glu in a reaction catalyzed by glutamate synthase</a:t>
            </a:r>
            <a:r>
              <a:rPr lang="en-US" b="1" dirty="0">
                <a:latin typeface="Times New Roman" panose="02020603050405020304" pitchFamily="18" charset="0"/>
                <a:cs typeface="Times New Roman" panose="02020603050405020304" pitchFamily="18" charset="0"/>
                <a:sym typeface="+mn-ea"/>
              </a:rPr>
              <a:t>.</a:t>
            </a:r>
            <a:endParaRPr lang="en-US" b="1"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a:stretch>
            <a:fillRect/>
          </a:stretch>
        </p:blipFill>
        <p:spPr>
          <a:xfrm>
            <a:off x="121920" y="5687060"/>
            <a:ext cx="3928745" cy="445770"/>
          </a:xfrm>
          <a:prstGeom prst="rect">
            <a:avLst/>
          </a:prstGeom>
          <a:noFill/>
          <a:ln w="28575">
            <a:noFill/>
          </a:ln>
          <a:effectLst/>
        </p:spPr>
      </p:pic>
      <p:sp>
        <p:nvSpPr>
          <p:cNvPr id="9" name="文本框 8"/>
          <p:cNvSpPr txBox="1"/>
          <p:nvPr/>
        </p:nvSpPr>
        <p:spPr>
          <a:xfrm>
            <a:off x="5239385" y="3453130"/>
            <a:ext cx="1997075" cy="337185"/>
          </a:xfrm>
          <a:prstGeom prst="rect">
            <a:avLst/>
          </a:prstGeom>
          <a:noFill/>
          <a:ln w="28575">
            <a:noFill/>
          </a:ln>
          <a:effectLst/>
        </p:spPr>
        <p:txBody>
          <a:bodyPr wrap="square" rtlCol="0">
            <a:spAutoFit/>
          </a:bodyPr>
          <a:lstStyle/>
          <a:p>
            <a:r>
              <a:rPr lang="en-US" altLang="zh-CN" sz="1600">
                <a:latin typeface="Times New Roman" panose="02020603050405020304" pitchFamily="18" charset="0"/>
                <a:cs typeface="Times New Roman" panose="02020603050405020304" pitchFamily="18" charset="0"/>
              </a:rPr>
              <a:t>AT-adenyltransferase</a:t>
            </a:r>
          </a:p>
        </p:txBody>
      </p:sp>
      <p:sp>
        <p:nvSpPr>
          <p:cNvPr id="14" name="操作按钮: 后退或上一个 73">
            <a:hlinkClick r:id="rId6" action="ppaction://hlinksldjump" highlightClick="1"/>
          </p:cNvPr>
          <p:cNvSpPr/>
          <p:nvPr/>
        </p:nvSpPr>
        <p:spPr>
          <a:xfrm>
            <a:off x="192" y="630159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6A9CC4A1-97E4-1A46-AE3D-1D940DDF9FDF}"/>
              </a:ext>
            </a:extLst>
          </p:cNvPr>
          <p:cNvSpPr>
            <a:spLocks noGrp="1"/>
          </p:cNvSpPr>
          <p:nvPr>
            <p:ph type="sldNum" sz="quarter" idx="12"/>
          </p:nvPr>
        </p:nvSpPr>
        <p:spPr/>
        <p:txBody>
          <a:bodyPr/>
          <a:lstStyle/>
          <a:p>
            <a:fld id="{5E76B1EE-AE3B-394A-A436-A181DB799049}" type="slidenum">
              <a:rPr kumimoji="1" lang="zh-CN" altLang="en-US" smtClean="0"/>
              <a:t>83</a:t>
            </a:fld>
            <a:endParaRPr kumimoji="1" lang="zh-CN" altLang="en-US"/>
          </a:p>
        </p:txBody>
      </p:sp>
    </p:spTree>
    <p:extLst>
      <p:ext uri="{BB962C8B-B14F-4D97-AF65-F5344CB8AC3E}">
        <p14:creationId xmlns:p14="http://schemas.microsoft.com/office/powerpoint/2010/main" val="8642842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操作按钮: 后退或上一个 73">
            <a:hlinkClick r:id="rId2" action="ppaction://hlinksldjump" highlightClick="1"/>
          </p:cNvPr>
          <p:cNvSpPr/>
          <p:nvPr/>
        </p:nvSpPr>
        <p:spPr>
          <a:xfrm>
            <a:off x="11576877"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b="1"/>
          </a:p>
        </p:txBody>
      </p:sp>
      <p:sp>
        <p:nvSpPr>
          <p:cNvPr id="22" name="文本框 21"/>
          <p:cNvSpPr txBox="1"/>
          <p:nvPr/>
        </p:nvSpPr>
        <p:spPr>
          <a:xfrm>
            <a:off x="2494915" y="4835525"/>
            <a:ext cx="781050" cy="36830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Pi</a:t>
            </a:r>
          </a:p>
        </p:txBody>
      </p:sp>
      <p:pic>
        <p:nvPicPr>
          <p:cNvPr id="6" name="图片 5"/>
          <p:cNvPicPr>
            <a:picLocks noChangeAspect="1"/>
          </p:cNvPicPr>
          <p:nvPr/>
        </p:nvPicPr>
        <p:blipFill>
          <a:blip r:embed="rId3"/>
          <a:stretch>
            <a:fillRect/>
          </a:stretch>
        </p:blipFill>
        <p:spPr>
          <a:xfrm>
            <a:off x="0" y="127635"/>
            <a:ext cx="3898900" cy="1387475"/>
          </a:xfrm>
          <a:prstGeom prst="rect">
            <a:avLst/>
          </a:prstGeom>
          <a:noFill/>
          <a:ln w="28575" cmpd="sng">
            <a:noFill/>
            <a:prstDash val="solid"/>
          </a:ln>
          <a:effectLst/>
        </p:spPr>
      </p:pic>
      <p:pic>
        <p:nvPicPr>
          <p:cNvPr id="7" name="图片 6" descr="新建画布2"/>
          <p:cNvPicPr>
            <a:picLocks noChangeAspect="1"/>
          </p:cNvPicPr>
          <p:nvPr/>
        </p:nvPicPr>
        <p:blipFill>
          <a:blip r:embed="rId4"/>
          <a:stretch>
            <a:fillRect/>
          </a:stretch>
        </p:blipFill>
        <p:spPr>
          <a:xfrm>
            <a:off x="15240" y="2820670"/>
            <a:ext cx="3867785" cy="1216660"/>
          </a:xfrm>
          <a:prstGeom prst="rect">
            <a:avLst/>
          </a:prstGeom>
          <a:noFill/>
          <a:ln w="28575" cmpd="sng">
            <a:noFill/>
            <a:prstDash val="solid"/>
          </a:ln>
          <a:effectLst/>
        </p:spPr>
      </p:pic>
      <p:pic>
        <p:nvPicPr>
          <p:cNvPr id="8" name="图片 7" descr="新建画布3"/>
          <p:cNvPicPr>
            <a:picLocks noChangeAspect="1"/>
          </p:cNvPicPr>
          <p:nvPr/>
        </p:nvPicPr>
        <p:blipFill>
          <a:blip r:embed="rId5"/>
          <a:stretch>
            <a:fillRect/>
          </a:stretch>
        </p:blipFill>
        <p:spPr>
          <a:xfrm>
            <a:off x="0" y="5370195"/>
            <a:ext cx="3899535" cy="1378585"/>
          </a:xfrm>
          <a:prstGeom prst="rect">
            <a:avLst/>
          </a:prstGeom>
          <a:noFill/>
          <a:ln w="28575" cmpd="sng">
            <a:noFill/>
            <a:prstDash val="solid"/>
          </a:ln>
          <a:effectLst/>
        </p:spPr>
      </p:pic>
      <p:pic>
        <p:nvPicPr>
          <p:cNvPr id="9" name="图片 8" descr="新建画布4"/>
          <p:cNvPicPr>
            <a:picLocks noChangeAspect="1"/>
          </p:cNvPicPr>
          <p:nvPr/>
        </p:nvPicPr>
        <p:blipFill>
          <a:blip r:embed="rId6"/>
          <a:stretch>
            <a:fillRect/>
          </a:stretch>
        </p:blipFill>
        <p:spPr>
          <a:xfrm>
            <a:off x="6650990" y="5398770"/>
            <a:ext cx="2777490" cy="1322070"/>
          </a:xfrm>
          <a:prstGeom prst="rect">
            <a:avLst/>
          </a:prstGeom>
          <a:noFill/>
          <a:ln w="28575" cmpd="sng">
            <a:noFill/>
            <a:prstDash val="solid"/>
          </a:ln>
          <a:effectLst/>
        </p:spPr>
      </p:pic>
      <p:pic>
        <p:nvPicPr>
          <p:cNvPr id="10" name="图片 9"/>
          <p:cNvPicPr>
            <a:picLocks noChangeAspect="1"/>
          </p:cNvPicPr>
          <p:nvPr/>
        </p:nvPicPr>
        <p:blipFill>
          <a:blip r:embed="rId7"/>
          <a:stretch>
            <a:fillRect/>
          </a:stretch>
        </p:blipFill>
        <p:spPr>
          <a:xfrm>
            <a:off x="5452110" y="456565"/>
            <a:ext cx="6589395" cy="3085465"/>
          </a:xfrm>
          <a:prstGeom prst="rect">
            <a:avLst/>
          </a:prstGeom>
          <a:noFill/>
          <a:ln w="28575" cmpd="sng">
            <a:noFill/>
            <a:prstDash val="solid"/>
          </a:ln>
          <a:effectLst/>
        </p:spPr>
      </p:pic>
      <p:cxnSp>
        <p:nvCxnSpPr>
          <p:cNvPr id="102" name="肘形连接符 101"/>
          <p:cNvCxnSpPr>
            <a:stCxn id="6" idx="2"/>
            <a:endCxn id="7" idx="0"/>
          </p:cNvCxnSpPr>
          <p:nvPr/>
        </p:nvCxnSpPr>
        <p:spPr>
          <a:xfrm rot="5400000">
            <a:off x="1296670" y="2167890"/>
            <a:ext cx="1305560" cy="3175"/>
          </a:xfrm>
          <a:prstGeom prst="bentConnector2">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7" idx="2"/>
            <a:endCxn id="8" idx="0"/>
          </p:cNvCxnSpPr>
          <p:nvPr/>
        </p:nvCxnSpPr>
        <p:spPr>
          <a:xfrm rot="5400000" flipV="1">
            <a:off x="1283335" y="4702810"/>
            <a:ext cx="1332865" cy="3175"/>
          </a:xfrm>
          <a:prstGeom prst="bentConnector3">
            <a:avLst>
              <a:gd name="adj1" fmla="val 50024"/>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8" idx="3"/>
            <a:endCxn id="9" idx="1"/>
          </p:cNvCxnSpPr>
          <p:nvPr/>
        </p:nvCxnSpPr>
        <p:spPr>
          <a:xfrm>
            <a:off x="3899535" y="6059805"/>
            <a:ext cx="2751455" cy="3175"/>
          </a:xfrm>
          <a:prstGeom prst="bentConnector2">
            <a:avLst/>
          </a:prstGeom>
          <a:noFill/>
          <a:ln w="28575" cmpd="sng">
            <a:no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9" idx="0"/>
          </p:cNvCxnSpPr>
          <p:nvPr/>
        </p:nvCxnSpPr>
        <p:spPr>
          <a:xfrm rot="16200000" flipV="1">
            <a:off x="7218045" y="4577715"/>
            <a:ext cx="1635760" cy="6985"/>
          </a:xfrm>
          <a:prstGeom prst="bentConnector3">
            <a:avLst>
              <a:gd name="adj1" fmla="val 49981"/>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159125" y="283210"/>
            <a:ext cx="1591945" cy="368300"/>
          </a:xfrm>
          <a:prstGeom prst="rect">
            <a:avLst/>
          </a:prstGeom>
          <a:noFill/>
          <a:ln w="28575" cap="flat" cmpd="sng">
            <a:noFill/>
            <a:prstDash val="solid"/>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glutamate</a:t>
            </a:r>
          </a:p>
        </p:txBody>
      </p:sp>
      <p:sp>
        <p:nvSpPr>
          <p:cNvPr id="15" name="文本框 14"/>
          <p:cNvSpPr txBox="1"/>
          <p:nvPr/>
        </p:nvSpPr>
        <p:spPr>
          <a:xfrm>
            <a:off x="3159125" y="2990850"/>
            <a:ext cx="2691130" cy="369332"/>
          </a:xfrm>
          <a:prstGeom prst="rect">
            <a:avLst/>
          </a:prstGeom>
          <a:noFill/>
          <a:ln w="28575" cmpd="sng">
            <a:noFill/>
            <a:prstDash val="solid"/>
          </a:ln>
          <a:effectLst/>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γ-glutamylphosphate</a:t>
            </a:r>
            <a:endParaRPr lang="en-US" altLang="zh-CN"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097529" y="5492115"/>
            <a:ext cx="3317125" cy="369332"/>
          </a:xfrm>
          <a:prstGeom prst="rect">
            <a:avLst/>
          </a:prstGeom>
          <a:noFill/>
          <a:ln w="28575" cmpd="sng">
            <a:noFill/>
            <a:prstDash val="solid"/>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glutamate </a:t>
            </a:r>
            <a:r>
              <a:rPr lang="en-US" altLang="zh-CN" b="1" dirty="0" err="1">
                <a:latin typeface="Times New Roman" panose="02020603050405020304" pitchFamily="18" charset="0"/>
                <a:cs typeface="Times New Roman" panose="02020603050405020304" pitchFamily="18" charset="0"/>
              </a:rPr>
              <a:t>γ</a:t>
            </a:r>
            <a:r>
              <a:rPr lang="en-US" altLang="zh-CN" b="1" dirty="0">
                <a:latin typeface="Times New Roman" panose="02020603050405020304" pitchFamily="18" charset="0"/>
                <a:cs typeface="Times New Roman" panose="02020603050405020304" pitchFamily="18" charset="0"/>
              </a:rPr>
              <a:t>-semialdehyde</a:t>
            </a:r>
          </a:p>
        </p:txBody>
      </p:sp>
      <p:sp>
        <p:nvSpPr>
          <p:cNvPr id="3" name="文本框 2"/>
          <p:cNvSpPr txBox="1"/>
          <p:nvPr/>
        </p:nvSpPr>
        <p:spPr>
          <a:xfrm>
            <a:off x="8789035" y="5370195"/>
            <a:ext cx="2762250" cy="646331"/>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Δ</a:t>
            </a:r>
            <a:r>
              <a:rPr lang="en-US" altLang="zh-CN" b="1" baseline="30000">
                <a:latin typeface="Times New Roman" panose="02020603050405020304" pitchFamily="18" charset="0"/>
                <a:cs typeface="Times New Roman" panose="02020603050405020304" pitchFamily="18" charset="0"/>
              </a:rPr>
              <a:t>1</a:t>
            </a:r>
            <a:r>
              <a:rPr lang="en-US" altLang="zh-CN" b="1">
                <a:latin typeface="Times New Roman" panose="02020603050405020304" pitchFamily="18" charset="0"/>
                <a:cs typeface="Times New Roman" panose="02020603050405020304" pitchFamily="18" charset="0"/>
              </a:rPr>
              <a:t>-pyrroline-5-carboxylate</a:t>
            </a:r>
          </a:p>
        </p:txBody>
      </p:sp>
      <p:sp>
        <p:nvSpPr>
          <p:cNvPr id="4" name="文本框 3"/>
          <p:cNvSpPr txBox="1"/>
          <p:nvPr/>
        </p:nvSpPr>
        <p:spPr>
          <a:xfrm>
            <a:off x="8789035" y="3069590"/>
            <a:ext cx="2428240" cy="36830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Proline</a:t>
            </a:r>
          </a:p>
        </p:txBody>
      </p:sp>
      <p:sp>
        <p:nvSpPr>
          <p:cNvPr id="5" name="文本框 4"/>
          <p:cNvSpPr txBox="1"/>
          <p:nvPr/>
        </p:nvSpPr>
        <p:spPr>
          <a:xfrm>
            <a:off x="567055" y="1774825"/>
            <a:ext cx="1227455" cy="645160"/>
          </a:xfrm>
          <a:prstGeom prst="rect">
            <a:avLst/>
          </a:prstGeom>
          <a:noFill/>
          <a:ln w="28575" cmpd="sng">
            <a:noFill/>
            <a:prstDash val="solid"/>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glutamate</a:t>
            </a:r>
          </a:p>
          <a:p>
            <a:r>
              <a:rPr lang="en-US" altLang="zh-CN" b="1" dirty="0">
                <a:latin typeface="Times New Roman" panose="02020603050405020304" pitchFamily="18" charset="0"/>
                <a:cs typeface="Times New Roman" panose="02020603050405020304" pitchFamily="18" charset="0"/>
              </a:rPr>
              <a:t>kinase</a:t>
            </a:r>
          </a:p>
        </p:txBody>
      </p:sp>
      <p:sp>
        <p:nvSpPr>
          <p:cNvPr id="16" name="文本框 15"/>
          <p:cNvSpPr txBox="1"/>
          <p:nvPr/>
        </p:nvSpPr>
        <p:spPr>
          <a:xfrm>
            <a:off x="2534920" y="1470660"/>
            <a:ext cx="892810" cy="36830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ATP</a:t>
            </a:r>
          </a:p>
        </p:txBody>
      </p:sp>
      <p:sp>
        <p:nvSpPr>
          <p:cNvPr id="17" name="文本框 16"/>
          <p:cNvSpPr txBox="1"/>
          <p:nvPr/>
        </p:nvSpPr>
        <p:spPr>
          <a:xfrm>
            <a:off x="2534920" y="2145665"/>
            <a:ext cx="892810" cy="36830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ADP</a:t>
            </a:r>
          </a:p>
        </p:txBody>
      </p:sp>
      <p:cxnSp>
        <p:nvCxnSpPr>
          <p:cNvPr id="18" name="曲线连接符 17"/>
          <p:cNvCxnSpPr>
            <a:stCxn id="16" idx="1"/>
            <a:endCxn id="17" idx="1"/>
          </p:cNvCxnSpPr>
          <p:nvPr/>
        </p:nvCxnSpPr>
        <p:spPr>
          <a:xfrm rot="10800000" flipV="1">
            <a:off x="2534920" y="1654175"/>
            <a:ext cx="3175" cy="675005"/>
          </a:xfrm>
          <a:prstGeom prst="curvedConnector3">
            <a:avLst>
              <a:gd name="adj1" fmla="val 18460000"/>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93370" y="4281805"/>
            <a:ext cx="1501140" cy="92202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 γ-glutamyl</a:t>
            </a:r>
          </a:p>
          <a:p>
            <a:r>
              <a:rPr lang="en-US" altLang="zh-CN" b="1">
                <a:latin typeface="Times New Roman" panose="02020603050405020304" pitchFamily="18" charset="0"/>
                <a:cs typeface="Times New Roman" panose="02020603050405020304" pitchFamily="18" charset="0"/>
              </a:rPr>
              <a:t>phosphate</a:t>
            </a:r>
          </a:p>
          <a:p>
            <a:r>
              <a:rPr lang="en-US" altLang="zh-CN" b="1">
                <a:latin typeface="Times New Roman" panose="02020603050405020304" pitchFamily="18" charset="0"/>
                <a:cs typeface="Times New Roman" panose="02020603050405020304" pitchFamily="18" charset="0"/>
              </a:rPr>
              <a:t>reductase</a:t>
            </a:r>
          </a:p>
        </p:txBody>
      </p:sp>
      <p:sp>
        <p:nvSpPr>
          <p:cNvPr id="20" name="文本框 19"/>
          <p:cNvSpPr txBox="1"/>
          <p:nvPr/>
        </p:nvSpPr>
        <p:spPr>
          <a:xfrm>
            <a:off x="2443480" y="4037330"/>
            <a:ext cx="1349375" cy="646331"/>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NAD(P)H+H</a:t>
            </a:r>
            <a:r>
              <a:rPr lang="en-US" altLang="zh-CN" b="1" baseline="30000">
                <a:latin typeface="Times New Roman" panose="02020603050405020304" pitchFamily="18" charset="0"/>
                <a:cs typeface="Times New Roman" panose="02020603050405020304" pitchFamily="18" charset="0"/>
              </a:rPr>
              <a:t>+</a:t>
            </a:r>
          </a:p>
        </p:txBody>
      </p:sp>
      <p:sp>
        <p:nvSpPr>
          <p:cNvPr id="21" name="文本框 20"/>
          <p:cNvSpPr txBox="1"/>
          <p:nvPr/>
        </p:nvSpPr>
        <p:spPr>
          <a:xfrm>
            <a:off x="2443480" y="4520565"/>
            <a:ext cx="973455" cy="553998"/>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NAD(P)</a:t>
            </a:r>
            <a:r>
              <a:rPr lang="en-US" altLang="zh-CN" b="1" baseline="30000">
                <a:latin typeface="Times New Roman" panose="02020603050405020304" pitchFamily="18" charset="0"/>
                <a:cs typeface="Times New Roman" panose="02020603050405020304" pitchFamily="18" charset="0"/>
              </a:rPr>
              <a:t>+</a:t>
            </a:r>
          </a:p>
        </p:txBody>
      </p:sp>
      <p:cxnSp>
        <p:nvCxnSpPr>
          <p:cNvPr id="23" name="曲线连接符 22"/>
          <p:cNvCxnSpPr>
            <a:stCxn id="20" idx="1"/>
            <a:endCxn id="21" idx="1"/>
          </p:cNvCxnSpPr>
          <p:nvPr/>
        </p:nvCxnSpPr>
        <p:spPr>
          <a:xfrm rot="10800000" flipV="1">
            <a:off x="2443480" y="4360496"/>
            <a:ext cx="12700" cy="437068"/>
          </a:xfrm>
          <a:prstGeom prst="curvedConnector3">
            <a:avLst>
              <a:gd name="adj1" fmla="val 1800000"/>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24" name="曲线连接符 23"/>
          <p:cNvCxnSpPr>
            <a:endCxn id="22" idx="1"/>
          </p:cNvCxnSpPr>
          <p:nvPr/>
        </p:nvCxnSpPr>
        <p:spPr>
          <a:xfrm rot="5400000" flipV="1">
            <a:off x="1870075" y="4394835"/>
            <a:ext cx="690880" cy="558165"/>
          </a:xfrm>
          <a:prstGeom prst="curvedConnector2">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214995" y="4097655"/>
            <a:ext cx="1785620" cy="92202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pyrroline carboxylate</a:t>
            </a:r>
          </a:p>
          <a:p>
            <a:r>
              <a:rPr lang="en-US" altLang="zh-CN" b="1">
                <a:latin typeface="Times New Roman" panose="02020603050405020304" pitchFamily="18" charset="0"/>
                <a:cs typeface="Times New Roman" panose="02020603050405020304" pitchFamily="18" charset="0"/>
              </a:rPr>
              <a:t>reductase</a:t>
            </a:r>
          </a:p>
        </p:txBody>
      </p:sp>
      <p:sp>
        <p:nvSpPr>
          <p:cNvPr id="26" name="文本框 25"/>
          <p:cNvSpPr txBox="1"/>
          <p:nvPr/>
        </p:nvSpPr>
        <p:spPr>
          <a:xfrm>
            <a:off x="5701323" y="4097655"/>
            <a:ext cx="1504657" cy="553998"/>
          </a:xfrm>
          <a:prstGeom prst="rect">
            <a:avLst/>
          </a:prstGeom>
          <a:noFill/>
          <a:ln w="28575" cmpd="sng">
            <a:noFill/>
            <a:prstDash val="solid"/>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NAD(P)H+H</a:t>
            </a:r>
            <a:r>
              <a:rPr lang="en-US" altLang="zh-CN" b="1" baseline="30000" dirty="0">
                <a:latin typeface="Times New Roman" panose="02020603050405020304" pitchFamily="18" charset="0"/>
                <a:cs typeface="Times New Roman" panose="02020603050405020304" pitchFamily="18" charset="0"/>
              </a:rPr>
              <a:t>+</a:t>
            </a:r>
          </a:p>
        </p:txBody>
      </p:sp>
      <p:sp>
        <p:nvSpPr>
          <p:cNvPr id="27" name="文本框 26"/>
          <p:cNvSpPr txBox="1"/>
          <p:nvPr/>
        </p:nvSpPr>
        <p:spPr>
          <a:xfrm>
            <a:off x="5795647" y="4651375"/>
            <a:ext cx="1222373" cy="369332"/>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NAD(P)</a:t>
            </a:r>
            <a:r>
              <a:rPr lang="en-US" altLang="zh-CN" b="1" baseline="30000">
                <a:latin typeface="Times New Roman" panose="02020603050405020304" pitchFamily="18" charset="0"/>
                <a:cs typeface="Times New Roman" panose="02020603050405020304" pitchFamily="18" charset="0"/>
              </a:rPr>
              <a:t>+</a:t>
            </a:r>
          </a:p>
        </p:txBody>
      </p:sp>
      <p:cxnSp>
        <p:nvCxnSpPr>
          <p:cNvPr id="28" name="曲线连接符 27"/>
          <p:cNvCxnSpPr>
            <a:cxnSpLocks/>
            <a:stCxn id="26" idx="3"/>
            <a:endCxn id="27" idx="3"/>
          </p:cNvCxnSpPr>
          <p:nvPr/>
        </p:nvCxnSpPr>
        <p:spPr>
          <a:xfrm flipH="1">
            <a:off x="7018020" y="4374654"/>
            <a:ext cx="187960" cy="461387"/>
          </a:xfrm>
          <a:prstGeom prst="curvedConnector3">
            <a:avLst>
              <a:gd name="adj1" fmla="val -121622"/>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sp>
        <p:nvSpPr>
          <p:cNvPr id="30" name="灯片编号占位符 29">
            <a:extLst>
              <a:ext uri="{FF2B5EF4-FFF2-40B4-BE49-F238E27FC236}">
                <a16:creationId xmlns:a16="http://schemas.microsoft.com/office/drawing/2014/main" id="{DFD35787-0488-6049-85EA-7BA08D49A363}"/>
              </a:ext>
            </a:extLst>
          </p:cNvPr>
          <p:cNvSpPr>
            <a:spLocks noGrp="1"/>
          </p:cNvSpPr>
          <p:nvPr>
            <p:ph type="sldNum" sz="quarter" idx="12"/>
          </p:nvPr>
        </p:nvSpPr>
        <p:spPr/>
        <p:txBody>
          <a:bodyPr/>
          <a:lstStyle/>
          <a:p>
            <a:fld id="{5E76B1EE-AE3B-394A-A436-A181DB799049}" type="slidenum">
              <a:rPr kumimoji="1" lang="zh-CN" altLang="en-US" smtClean="0"/>
              <a:t>84</a:t>
            </a:fld>
            <a:endParaRPr kumimoji="1" lang="zh-CN" altLang="en-US"/>
          </a:p>
        </p:txBody>
      </p:sp>
    </p:spTree>
    <p:extLst>
      <p:ext uri="{BB962C8B-B14F-4D97-AF65-F5344CB8AC3E}">
        <p14:creationId xmlns:p14="http://schemas.microsoft.com/office/powerpoint/2010/main" val="256095115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800" decel="100000"/>
                                        <p:tgtEl>
                                          <p:spTgt spid="29"/>
                                        </p:tgtEl>
                                      </p:cBhvr>
                                    </p:animEffect>
                                    <p:anim calcmode="lin" valueType="num">
                                      <p:cBhvr>
                                        <p:cTn id="8" dur="800" decel="100000" fill="hold"/>
                                        <p:tgtEl>
                                          <p:spTgt spid="29"/>
                                        </p:tgtEl>
                                        <p:attrNameLst>
                                          <p:attrName>style.rotation</p:attrName>
                                        </p:attrNameLst>
                                      </p:cBhvr>
                                      <p:tavLst>
                                        <p:tav tm="0">
                                          <p:val>
                                            <p:fltVal val="-90"/>
                                          </p:val>
                                        </p:tav>
                                        <p:tav tm="100000">
                                          <p:val>
                                            <p:fltVal val="0"/>
                                          </p:val>
                                        </p:tav>
                                      </p:tavLst>
                                    </p:anim>
                                    <p:anim calcmode="lin" valueType="num">
                                      <p:cBhvr>
                                        <p:cTn id="9" dur="800" decel="100000" fill="hold"/>
                                        <p:tgtEl>
                                          <p:spTgt spid="29"/>
                                        </p:tgtEl>
                                        <p:attrNameLst>
                                          <p:attrName>ppt_x</p:attrName>
                                        </p:attrNameLst>
                                      </p:cBhvr>
                                      <p:tavLst>
                                        <p:tav tm="0">
                                          <p:val>
                                            <p:strVal val="#ppt_x+0.4"/>
                                          </p:val>
                                        </p:tav>
                                        <p:tav tm="100000">
                                          <p:val>
                                            <p:strVal val="#ppt_x-0.05"/>
                                          </p:val>
                                        </p:tav>
                                      </p:tavLst>
                                    </p:anim>
                                    <p:anim calcmode="lin" valueType="num">
                                      <p:cBhvr>
                                        <p:cTn id="10" dur="800" decel="100000" fill="hold"/>
                                        <p:tgtEl>
                                          <p:spTgt spid="2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800" decel="100000"/>
                                        <p:tgtEl>
                                          <p:spTgt spid="22"/>
                                        </p:tgtEl>
                                      </p:cBhvr>
                                    </p:animEffect>
                                    <p:anim calcmode="lin" valueType="num">
                                      <p:cBhvr>
                                        <p:cTn id="16" dur="800" decel="100000" fill="hold"/>
                                        <p:tgtEl>
                                          <p:spTgt spid="22"/>
                                        </p:tgtEl>
                                        <p:attrNameLst>
                                          <p:attrName>style.rotation</p:attrName>
                                        </p:attrNameLst>
                                      </p:cBhvr>
                                      <p:tavLst>
                                        <p:tav tm="0">
                                          <p:val>
                                            <p:fltVal val="-90"/>
                                          </p:val>
                                        </p:tav>
                                        <p:tav tm="100000">
                                          <p:val>
                                            <p:fltVal val="0"/>
                                          </p:val>
                                        </p:tav>
                                      </p:tavLst>
                                    </p:anim>
                                    <p:anim calcmode="lin" valueType="num">
                                      <p:cBhvr>
                                        <p:cTn id="17" dur="800" decel="100000" fill="hold"/>
                                        <p:tgtEl>
                                          <p:spTgt spid="22"/>
                                        </p:tgtEl>
                                        <p:attrNameLst>
                                          <p:attrName>ppt_x</p:attrName>
                                        </p:attrNameLst>
                                      </p:cBhvr>
                                      <p:tavLst>
                                        <p:tav tm="0">
                                          <p:val>
                                            <p:strVal val="#ppt_x+0.4"/>
                                          </p:val>
                                        </p:tav>
                                        <p:tav tm="100000">
                                          <p:val>
                                            <p:strVal val="#ppt_x-0.05"/>
                                          </p:val>
                                        </p:tav>
                                      </p:tavLst>
                                    </p:anim>
                                    <p:anim calcmode="lin" valueType="num">
                                      <p:cBhvr>
                                        <p:cTn id="18" dur="800" decel="100000" fill="hold"/>
                                        <p:tgtEl>
                                          <p:spTgt spid="22"/>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800" decel="100000"/>
                                        <p:tgtEl>
                                          <p:spTgt spid="6"/>
                                        </p:tgtEl>
                                      </p:cBhvr>
                                    </p:animEffect>
                                    <p:anim calcmode="lin" valueType="num">
                                      <p:cBhvr>
                                        <p:cTn id="24" dur="800" decel="100000" fill="hold"/>
                                        <p:tgtEl>
                                          <p:spTgt spid="6"/>
                                        </p:tgtEl>
                                        <p:attrNameLst>
                                          <p:attrName>style.rotation</p:attrName>
                                        </p:attrNameLst>
                                      </p:cBhvr>
                                      <p:tavLst>
                                        <p:tav tm="0">
                                          <p:val>
                                            <p:fltVal val="-90"/>
                                          </p:val>
                                        </p:tav>
                                        <p:tav tm="100000">
                                          <p:val>
                                            <p:fltVal val="0"/>
                                          </p:val>
                                        </p:tav>
                                      </p:tavLst>
                                    </p:anim>
                                    <p:anim calcmode="lin" valueType="num">
                                      <p:cBhvr>
                                        <p:cTn id="25" dur="800" decel="100000" fill="hold"/>
                                        <p:tgtEl>
                                          <p:spTgt spid="6"/>
                                        </p:tgtEl>
                                        <p:attrNameLst>
                                          <p:attrName>ppt_x</p:attrName>
                                        </p:attrNameLst>
                                      </p:cBhvr>
                                      <p:tavLst>
                                        <p:tav tm="0">
                                          <p:val>
                                            <p:strVal val="#ppt_x+0.4"/>
                                          </p:val>
                                        </p:tav>
                                        <p:tav tm="100000">
                                          <p:val>
                                            <p:strVal val="#ppt_x-0.05"/>
                                          </p:val>
                                        </p:tav>
                                      </p:tavLst>
                                    </p:anim>
                                    <p:anim calcmode="lin" valueType="num">
                                      <p:cBhvr>
                                        <p:cTn id="26" dur="800" decel="100000" fill="hold"/>
                                        <p:tgtEl>
                                          <p:spTgt spid="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800" decel="100000"/>
                                        <p:tgtEl>
                                          <p:spTgt spid="7"/>
                                        </p:tgtEl>
                                      </p:cBhvr>
                                    </p:animEffect>
                                    <p:anim calcmode="lin" valueType="num">
                                      <p:cBhvr>
                                        <p:cTn id="32" dur="800" decel="100000" fill="hold"/>
                                        <p:tgtEl>
                                          <p:spTgt spid="7"/>
                                        </p:tgtEl>
                                        <p:attrNameLst>
                                          <p:attrName>style.rotation</p:attrName>
                                        </p:attrNameLst>
                                      </p:cBhvr>
                                      <p:tavLst>
                                        <p:tav tm="0">
                                          <p:val>
                                            <p:fltVal val="-90"/>
                                          </p:val>
                                        </p:tav>
                                        <p:tav tm="100000">
                                          <p:val>
                                            <p:fltVal val="0"/>
                                          </p:val>
                                        </p:tav>
                                      </p:tavLst>
                                    </p:anim>
                                    <p:anim calcmode="lin" valueType="num">
                                      <p:cBhvr>
                                        <p:cTn id="33" dur="800" decel="100000" fill="hold"/>
                                        <p:tgtEl>
                                          <p:spTgt spid="7"/>
                                        </p:tgtEl>
                                        <p:attrNameLst>
                                          <p:attrName>ppt_x</p:attrName>
                                        </p:attrNameLst>
                                      </p:cBhvr>
                                      <p:tavLst>
                                        <p:tav tm="0">
                                          <p:val>
                                            <p:strVal val="#ppt_x+0.4"/>
                                          </p:val>
                                        </p:tav>
                                        <p:tav tm="100000">
                                          <p:val>
                                            <p:strVal val="#ppt_x-0.05"/>
                                          </p:val>
                                        </p:tav>
                                      </p:tavLst>
                                    </p:anim>
                                    <p:anim calcmode="lin" valueType="num">
                                      <p:cBhvr>
                                        <p:cTn id="34" dur="800" decel="100000" fill="hold"/>
                                        <p:tgtEl>
                                          <p:spTgt spid="7"/>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37" presetID="3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800" decel="100000"/>
                                        <p:tgtEl>
                                          <p:spTgt spid="8"/>
                                        </p:tgtEl>
                                      </p:cBhvr>
                                    </p:animEffect>
                                    <p:anim calcmode="lin" valueType="num">
                                      <p:cBhvr>
                                        <p:cTn id="40" dur="800" decel="100000" fill="hold"/>
                                        <p:tgtEl>
                                          <p:spTgt spid="8"/>
                                        </p:tgtEl>
                                        <p:attrNameLst>
                                          <p:attrName>style.rotation</p:attrName>
                                        </p:attrNameLst>
                                      </p:cBhvr>
                                      <p:tavLst>
                                        <p:tav tm="0">
                                          <p:val>
                                            <p:fltVal val="-90"/>
                                          </p:val>
                                        </p:tav>
                                        <p:tav tm="100000">
                                          <p:val>
                                            <p:fltVal val="0"/>
                                          </p:val>
                                        </p:tav>
                                      </p:tavLst>
                                    </p:anim>
                                    <p:anim calcmode="lin" valueType="num">
                                      <p:cBhvr>
                                        <p:cTn id="41" dur="800" decel="100000" fill="hold"/>
                                        <p:tgtEl>
                                          <p:spTgt spid="8"/>
                                        </p:tgtEl>
                                        <p:attrNameLst>
                                          <p:attrName>ppt_x</p:attrName>
                                        </p:attrNameLst>
                                      </p:cBhvr>
                                      <p:tavLst>
                                        <p:tav tm="0">
                                          <p:val>
                                            <p:strVal val="#ppt_x+0.4"/>
                                          </p:val>
                                        </p:tav>
                                        <p:tav tm="100000">
                                          <p:val>
                                            <p:strVal val="#ppt_x-0.05"/>
                                          </p:val>
                                        </p:tav>
                                      </p:tavLst>
                                    </p:anim>
                                    <p:anim calcmode="lin" valueType="num">
                                      <p:cBhvr>
                                        <p:cTn id="42" dur="800" decel="100000" fill="hold"/>
                                        <p:tgtEl>
                                          <p:spTgt spid="8"/>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45" presetID="3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800" decel="100000"/>
                                        <p:tgtEl>
                                          <p:spTgt spid="9"/>
                                        </p:tgtEl>
                                      </p:cBhvr>
                                    </p:animEffect>
                                    <p:anim calcmode="lin" valueType="num">
                                      <p:cBhvr>
                                        <p:cTn id="48" dur="800" decel="100000" fill="hold"/>
                                        <p:tgtEl>
                                          <p:spTgt spid="9"/>
                                        </p:tgtEl>
                                        <p:attrNameLst>
                                          <p:attrName>style.rotation</p:attrName>
                                        </p:attrNameLst>
                                      </p:cBhvr>
                                      <p:tavLst>
                                        <p:tav tm="0">
                                          <p:val>
                                            <p:fltVal val="-90"/>
                                          </p:val>
                                        </p:tav>
                                        <p:tav tm="100000">
                                          <p:val>
                                            <p:fltVal val="0"/>
                                          </p:val>
                                        </p:tav>
                                      </p:tavLst>
                                    </p:anim>
                                    <p:anim calcmode="lin" valueType="num">
                                      <p:cBhvr>
                                        <p:cTn id="49" dur="800" decel="100000" fill="hold"/>
                                        <p:tgtEl>
                                          <p:spTgt spid="9"/>
                                        </p:tgtEl>
                                        <p:attrNameLst>
                                          <p:attrName>ppt_x</p:attrName>
                                        </p:attrNameLst>
                                      </p:cBhvr>
                                      <p:tavLst>
                                        <p:tav tm="0">
                                          <p:val>
                                            <p:strVal val="#ppt_x+0.4"/>
                                          </p:val>
                                        </p:tav>
                                        <p:tav tm="100000">
                                          <p:val>
                                            <p:strVal val="#ppt_x-0.05"/>
                                          </p:val>
                                        </p:tav>
                                      </p:tavLst>
                                    </p:anim>
                                    <p:anim calcmode="lin" valueType="num">
                                      <p:cBhvr>
                                        <p:cTn id="50" dur="800" decel="100000" fill="hold"/>
                                        <p:tgtEl>
                                          <p:spTgt spid="9"/>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53" presetID="30"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800" decel="100000"/>
                                        <p:tgtEl>
                                          <p:spTgt spid="10"/>
                                        </p:tgtEl>
                                      </p:cBhvr>
                                    </p:animEffect>
                                    <p:anim calcmode="lin" valueType="num">
                                      <p:cBhvr>
                                        <p:cTn id="56" dur="800" decel="100000" fill="hold"/>
                                        <p:tgtEl>
                                          <p:spTgt spid="10"/>
                                        </p:tgtEl>
                                        <p:attrNameLst>
                                          <p:attrName>style.rotation</p:attrName>
                                        </p:attrNameLst>
                                      </p:cBhvr>
                                      <p:tavLst>
                                        <p:tav tm="0">
                                          <p:val>
                                            <p:fltVal val="-90"/>
                                          </p:val>
                                        </p:tav>
                                        <p:tav tm="100000">
                                          <p:val>
                                            <p:fltVal val="0"/>
                                          </p:val>
                                        </p:tav>
                                      </p:tavLst>
                                    </p:anim>
                                    <p:anim calcmode="lin" valueType="num">
                                      <p:cBhvr>
                                        <p:cTn id="57" dur="800" decel="100000" fill="hold"/>
                                        <p:tgtEl>
                                          <p:spTgt spid="10"/>
                                        </p:tgtEl>
                                        <p:attrNameLst>
                                          <p:attrName>ppt_x</p:attrName>
                                        </p:attrNameLst>
                                      </p:cBhvr>
                                      <p:tavLst>
                                        <p:tav tm="0">
                                          <p:val>
                                            <p:strVal val="#ppt_x+0.4"/>
                                          </p:val>
                                        </p:tav>
                                        <p:tav tm="100000">
                                          <p:val>
                                            <p:strVal val="#ppt_x-0.05"/>
                                          </p:val>
                                        </p:tav>
                                      </p:tavLst>
                                    </p:anim>
                                    <p:anim calcmode="lin" valueType="num">
                                      <p:cBhvr>
                                        <p:cTn id="58" dur="800" decel="100000" fill="hold"/>
                                        <p:tgtEl>
                                          <p:spTgt spid="10"/>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61" presetID="30"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fade">
                                      <p:cBhvr>
                                        <p:cTn id="63" dur="800" decel="100000"/>
                                        <p:tgtEl>
                                          <p:spTgt spid="102"/>
                                        </p:tgtEl>
                                      </p:cBhvr>
                                    </p:animEffect>
                                    <p:anim calcmode="lin" valueType="num">
                                      <p:cBhvr>
                                        <p:cTn id="64" dur="800" decel="100000" fill="hold"/>
                                        <p:tgtEl>
                                          <p:spTgt spid="102"/>
                                        </p:tgtEl>
                                        <p:attrNameLst>
                                          <p:attrName>style.rotation</p:attrName>
                                        </p:attrNameLst>
                                      </p:cBhvr>
                                      <p:tavLst>
                                        <p:tav tm="0">
                                          <p:val>
                                            <p:fltVal val="-90"/>
                                          </p:val>
                                        </p:tav>
                                        <p:tav tm="100000">
                                          <p:val>
                                            <p:fltVal val="0"/>
                                          </p:val>
                                        </p:tav>
                                      </p:tavLst>
                                    </p:anim>
                                    <p:anim calcmode="lin" valueType="num">
                                      <p:cBhvr>
                                        <p:cTn id="65" dur="800" decel="100000" fill="hold"/>
                                        <p:tgtEl>
                                          <p:spTgt spid="102"/>
                                        </p:tgtEl>
                                        <p:attrNameLst>
                                          <p:attrName>ppt_x</p:attrName>
                                        </p:attrNameLst>
                                      </p:cBhvr>
                                      <p:tavLst>
                                        <p:tav tm="0">
                                          <p:val>
                                            <p:strVal val="#ppt_x+0.4"/>
                                          </p:val>
                                        </p:tav>
                                        <p:tav tm="100000">
                                          <p:val>
                                            <p:strVal val="#ppt_x-0.05"/>
                                          </p:val>
                                        </p:tav>
                                      </p:tavLst>
                                    </p:anim>
                                    <p:anim calcmode="lin" valueType="num">
                                      <p:cBhvr>
                                        <p:cTn id="66" dur="800" decel="100000" fill="hold"/>
                                        <p:tgtEl>
                                          <p:spTgt spid="102"/>
                                        </p:tgtEl>
                                        <p:attrNameLst>
                                          <p:attrName>ppt_y</p:attrName>
                                        </p:attrNameLst>
                                      </p:cBhvr>
                                      <p:tavLst>
                                        <p:tav tm="0">
                                          <p:val>
                                            <p:strVal val="#ppt_y-0.4"/>
                                          </p:val>
                                        </p:tav>
                                        <p:tav tm="100000">
                                          <p:val>
                                            <p:strVal val="#ppt_y+0.1"/>
                                          </p:val>
                                        </p:tav>
                                      </p:tavLst>
                                    </p:anim>
                                    <p:anim calcmode="lin" valueType="num">
                                      <p:cBhvr>
                                        <p:cTn id="67" dur="200" accel="100000" fill="hold">
                                          <p:stCondLst>
                                            <p:cond delay="800"/>
                                          </p:stCondLst>
                                        </p:cTn>
                                        <p:tgtEl>
                                          <p:spTgt spid="102"/>
                                        </p:tgtEl>
                                        <p:attrNameLst>
                                          <p:attrName>ppt_x</p:attrName>
                                        </p:attrNameLst>
                                      </p:cBhvr>
                                      <p:tavLst>
                                        <p:tav tm="0">
                                          <p:val>
                                            <p:strVal val="#ppt_x-0.05"/>
                                          </p:val>
                                        </p:tav>
                                        <p:tav tm="100000">
                                          <p:val>
                                            <p:strVal val="#ppt_x"/>
                                          </p:val>
                                        </p:tav>
                                      </p:tavLst>
                                    </p:anim>
                                    <p:anim calcmode="lin" valueType="num">
                                      <p:cBhvr>
                                        <p:cTn id="68" dur="200" accel="100000" fill="hold">
                                          <p:stCondLst>
                                            <p:cond delay="800"/>
                                          </p:stCondLst>
                                        </p:cTn>
                                        <p:tgtEl>
                                          <p:spTgt spid="102"/>
                                        </p:tgtEl>
                                        <p:attrNameLst>
                                          <p:attrName>ppt_y</p:attrName>
                                        </p:attrNameLst>
                                      </p:cBhvr>
                                      <p:tavLst>
                                        <p:tav tm="0">
                                          <p:val>
                                            <p:strVal val="#ppt_y+0.1"/>
                                          </p:val>
                                        </p:tav>
                                        <p:tav tm="100000">
                                          <p:val>
                                            <p:strVal val="#ppt_y"/>
                                          </p:val>
                                        </p:tav>
                                      </p:tavLst>
                                    </p:anim>
                                  </p:childTnLst>
                                </p:cTn>
                              </p:par>
                              <p:par>
                                <p:cTn id="69" presetID="30" presetClass="entr" presetSubtype="0"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800" decel="100000"/>
                                        <p:tgtEl>
                                          <p:spTgt spid="11"/>
                                        </p:tgtEl>
                                      </p:cBhvr>
                                    </p:animEffect>
                                    <p:anim calcmode="lin" valueType="num">
                                      <p:cBhvr>
                                        <p:cTn id="72" dur="800" decel="100000" fill="hold"/>
                                        <p:tgtEl>
                                          <p:spTgt spid="11"/>
                                        </p:tgtEl>
                                        <p:attrNameLst>
                                          <p:attrName>style.rotation</p:attrName>
                                        </p:attrNameLst>
                                      </p:cBhvr>
                                      <p:tavLst>
                                        <p:tav tm="0">
                                          <p:val>
                                            <p:fltVal val="-90"/>
                                          </p:val>
                                        </p:tav>
                                        <p:tav tm="100000">
                                          <p:val>
                                            <p:fltVal val="0"/>
                                          </p:val>
                                        </p:tav>
                                      </p:tavLst>
                                    </p:anim>
                                    <p:anim calcmode="lin" valueType="num">
                                      <p:cBhvr>
                                        <p:cTn id="73" dur="800" decel="100000" fill="hold"/>
                                        <p:tgtEl>
                                          <p:spTgt spid="11"/>
                                        </p:tgtEl>
                                        <p:attrNameLst>
                                          <p:attrName>ppt_x</p:attrName>
                                        </p:attrNameLst>
                                      </p:cBhvr>
                                      <p:tavLst>
                                        <p:tav tm="0">
                                          <p:val>
                                            <p:strVal val="#ppt_x+0.4"/>
                                          </p:val>
                                        </p:tav>
                                        <p:tav tm="100000">
                                          <p:val>
                                            <p:strVal val="#ppt_x-0.05"/>
                                          </p:val>
                                        </p:tav>
                                      </p:tavLst>
                                    </p:anim>
                                    <p:anim calcmode="lin" valueType="num">
                                      <p:cBhvr>
                                        <p:cTn id="74" dur="800" decel="100000" fill="hold"/>
                                        <p:tgtEl>
                                          <p:spTgt spid="11"/>
                                        </p:tgtEl>
                                        <p:attrNameLst>
                                          <p:attrName>ppt_y</p:attrName>
                                        </p:attrNameLst>
                                      </p:cBhvr>
                                      <p:tavLst>
                                        <p:tav tm="0">
                                          <p:val>
                                            <p:strVal val="#ppt_y-0.4"/>
                                          </p:val>
                                        </p:tav>
                                        <p:tav tm="100000">
                                          <p:val>
                                            <p:strVal val="#ppt_y+0.1"/>
                                          </p:val>
                                        </p:tav>
                                      </p:tavLst>
                                    </p:anim>
                                    <p:anim calcmode="lin" valueType="num">
                                      <p:cBhvr>
                                        <p:cTn id="75"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76"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par>
                                <p:cTn id="77" presetID="30"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800" decel="100000"/>
                                        <p:tgtEl>
                                          <p:spTgt spid="12"/>
                                        </p:tgtEl>
                                      </p:cBhvr>
                                    </p:animEffect>
                                    <p:anim calcmode="lin" valueType="num">
                                      <p:cBhvr>
                                        <p:cTn id="80" dur="800" decel="100000" fill="hold"/>
                                        <p:tgtEl>
                                          <p:spTgt spid="12"/>
                                        </p:tgtEl>
                                        <p:attrNameLst>
                                          <p:attrName>style.rotation</p:attrName>
                                        </p:attrNameLst>
                                      </p:cBhvr>
                                      <p:tavLst>
                                        <p:tav tm="0">
                                          <p:val>
                                            <p:fltVal val="-90"/>
                                          </p:val>
                                        </p:tav>
                                        <p:tav tm="100000">
                                          <p:val>
                                            <p:fltVal val="0"/>
                                          </p:val>
                                        </p:tav>
                                      </p:tavLst>
                                    </p:anim>
                                    <p:anim calcmode="lin" valueType="num">
                                      <p:cBhvr>
                                        <p:cTn id="81" dur="800" decel="100000" fill="hold"/>
                                        <p:tgtEl>
                                          <p:spTgt spid="12"/>
                                        </p:tgtEl>
                                        <p:attrNameLst>
                                          <p:attrName>ppt_x</p:attrName>
                                        </p:attrNameLst>
                                      </p:cBhvr>
                                      <p:tavLst>
                                        <p:tav tm="0">
                                          <p:val>
                                            <p:strVal val="#ppt_x+0.4"/>
                                          </p:val>
                                        </p:tav>
                                        <p:tav tm="100000">
                                          <p:val>
                                            <p:strVal val="#ppt_x-0.05"/>
                                          </p:val>
                                        </p:tav>
                                      </p:tavLst>
                                    </p:anim>
                                    <p:anim calcmode="lin" valueType="num">
                                      <p:cBhvr>
                                        <p:cTn id="82" dur="800" decel="100000" fill="hold"/>
                                        <p:tgtEl>
                                          <p:spTgt spid="12"/>
                                        </p:tgtEl>
                                        <p:attrNameLst>
                                          <p:attrName>ppt_y</p:attrName>
                                        </p:attrNameLst>
                                      </p:cBhvr>
                                      <p:tavLst>
                                        <p:tav tm="0">
                                          <p:val>
                                            <p:strVal val="#ppt_y-0.4"/>
                                          </p:val>
                                        </p:tav>
                                        <p:tav tm="100000">
                                          <p:val>
                                            <p:strVal val="#ppt_y+0.1"/>
                                          </p:val>
                                        </p:tav>
                                      </p:tavLst>
                                    </p:anim>
                                    <p:anim calcmode="lin" valueType="num">
                                      <p:cBhvr>
                                        <p:cTn id="83"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84"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par>
                                <p:cTn id="85" presetID="30"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800" decel="100000"/>
                                        <p:tgtEl>
                                          <p:spTgt spid="13"/>
                                        </p:tgtEl>
                                      </p:cBhvr>
                                    </p:animEffect>
                                    <p:anim calcmode="lin" valueType="num">
                                      <p:cBhvr>
                                        <p:cTn id="88" dur="800" decel="100000" fill="hold"/>
                                        <p:tgtEl>
                                          <p:spTgt spid="13"/>
                                        </p:tgtEl>
                                        <p:attrNameLst>
                                          <p:attrName>style.rotation</p:attrName>
                                        </p:attrNameLst>
                                      </p:cBhvr>
                                      <p:tavLst>
                                        <p:tav tm="0">
                                          <p:val>
                                            <p:fltVal val="-90"/>
                                          </p:val>
                                        </p:tav>
                                        <p:tav tm="100000">
                                          <p:val>
                                            <p:fltVal val="0"/>
                                          </p:val>
                                        </p:tav>
                                      </p:tavLst>
                                    </p:anim>
                                    <p:anim calcmode="lin" valueType="num">
                                      <p:cBhvr>
                                        <p:cTn id="89" dur="800" decel="100000" fill="hold"/>
                                        <p:tgtEl>
                                          <p:spTgt spid="13"/>
                                        </p:tgtEl>
                                        <p:attrNameLst>
                                          <p:attrName>ppt_x</p:attrName>
                                        </p:attrNameLst>
                                      </p:cBhvr>
                                      <p:tavLst>
                                        <p:tav tm="0">
                                          <p:val>
                                            <p:strVal val="#ppt_x+0.4"/>
                                          </p:val>
                                        </p:tav>
                                        <p:tav tm="100000">
                                          <p:val>
                                            <p:strVal val="#ppt_x-0.05"/>
                                          </p:val>
                                        </p:tav>
                                      </p:tavLst>
                                    </p:anim>
                                    <p:anim calcmode="lin" valueType="num">
                                      <p:cBhvr>
                                        <p:cTn id="90" dur="800" decel="100000" fill="hold"/>
                                        <p:tgtEl>
                                          <p:spTgt spid="13"/>
                                        </p:tgtEl>
                                        <p:attrNameLst>
                                          <p:attrName>ppt_y</p:attrName>
                                        </p:attrNameLst>
                                      </p:cBhvr>
                                      <p:tavLst>
                                        <p:tav tm="0">
                                          <p:val>
                                            <p:strVal val="#ppt_y-0.4"/>
                                          </p:val>
                                        </p:tav>
                                        <p:tav tm="100000">
                                          <p:val>
                                            <p:strVal val="#ppt_y+0.1"/>
                                          </p:val>
                                        </p:tav>
                                      </p:tavLst>
                                    </p:anim>
                                    <p:anim calcmode="lin" valueType="num">
                                      <p:cBhvr>
                                        <p:cTn id="91"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92"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93" presetID="30" presetClass="entr" presetSubtype="0" fill="hold" grpId="0" nodeType="with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fade">
                                      <p:cBhvr>
                                        <p:cTn id="95" dur="800" decel="100000"/>
                                        <p:tgtEl>
                                          <p:spTgt spid="14"/>
                                        </p:tgtEl>
                                      </p:cBhvr>
                                    </p:animEffect>
                                    <p:anim calcmode="lin" valueType="num">
                                      <p:cBhvr>
                                        <p:cTn id="96" dur="800" decel="100000" fill="hold"/>
                                        <p:tgtEl>
                                          <p:spTgt spid="14"/>
                                        </p:tgtEl>
                                        <p:attrNameLst>
                                          <p:attrName>style.rotation</p:attrName>
                                        </p:attrNameLst>
                                      </p:cBhvr>
                                      <p:tavLst>
                                        <p:tav tm="0">
                                          <p:val>
                                            <p:fltVal val="-90"/>
                                          </p:val>
                                        </p:tav>
                                        <p:tav tm="100000">
                                          <p:val>
                                            <p:fltVal val="0"/>
                                          </p:val>
                                        </p:tav>
                                      </p:tavLst>
                                    </p:anim>
                                    <p:anim calcmode="lin" valueType="num">
                                      <p:cBhvr>
                                        <p:cTn id="97" dur="800" decel="100000" fill="hold"/>
                                        <p:tgtEl>
                                          <p:spTgt spid="14"/>
                                        </p:tgtEl>
                                        <p:attrNameLst>
                                          <p:attrName>ppt_x</p:attrName>
                                        </p:attrNameLst>
                                      </p:cBhvr>
                                      <p:tavLst>
                                        <p:tav tm="0">
                                          <p:val>
                                            <p:strVal val="#ppt_x+0.4"/>
                                          </p:val>
                                        </p:tav>
                                        <p:tav tm="100000">
                                          <p:val>
                                            <p:strVal val="#ppt_x-0.05"/>
                                          </p:val>
                                        </p:tav>
                                      </p:tavLst>
                                    </p:anim>
                                    <p:anim calcmode="lin" valueType="num">
                                      <p:cBhvr>
                                        <p:cTn id="98" dur="800" decel="100000" fill="hold"/>
                                        <p:tgtEl>
                                          <p:spTgt spid="14"/>
                                        </p:tgtEl>
                                        <p:attrNameLst>
                                          <p:attrName>ppt_y</p:attrName>
                                        </p:attrNameLst>
                                      </p:cBhvr>
                                      <p:tavLst>
                                        <p:tav tm="0">
                                          <p:val>
                                            <p:strVal val="#ppt_y-0.4"/>
                                          </p:val>
                                        </p:tav>
                                        <p:tav tm="100000">
                                          <p:val>
                                            <p:strVal val="#ppt_y+0.1"/>
                                          </p:val>
                                        </p:tav>
                                      </p:tavLst>
                                    </p:anim>
                                    <p:anim calcmode="lin" valueType="num">
                                      <p:cBhvr>
                                        <p:cTn id="99"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00"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101" presetID="30" presetClass="entr" presetSubtype="0"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800" decel="100000"/>
                                        <p:tgtEl>
                                          <p:spTgt spid="15"/>
                                        </p:tgtEl>
                                      </p:cBhvr>
                                    </p:animEffect>
                                    <p:anim calcmode="lin" valueType="num">
                                      <p:cBhvr>
                                        <p:cTn id="104" dur="800" decel="100000" fill="hold"/>
                                        <p:tgtEl>
                                          <p:spTgt spid="15"/>
                                        </p:tgtEl>
                                        <p:attrNameLst>
                                          <p:attrName>style.rotation</p:attrName>
                                        </p:attrNameLst>
                                      </p:cBhvr>
                                      <p:tavLst>
                                        <p:tav tm="0">
                                          <p:val>
                                            <p:fltVal val="-90"/>
                                          </p:val>
                                        </p:tav>
                                        <p:tav tm="100000">
                                          <p:val>
                                            <p:fltVal val="0"/>
                                          </p:val>
                                        </p:tav>
                                      </p:tavLst>
                                    </p:anim>
                                    <p:anim calcmode="lin" valueType="num">
                                      <p:cBhvr>
                                        <p:cTn id="105" dur="800" decel="100000" fill="hold"/>
                                        <p:tgtEl>
                                          <p:spTgt spid="15"/>
                                        </p:tgtEl>
                                        <p:attrNameLst>
                                          <p:attrName>ppt_x</p:attrName>
                                        </p:attrNameLst>
                                      </p:cBhvr>
                                      <p:tavLst>
                                        <p:tav tm="0">
                                          <p:val>
                                            <p:strVal val="#ppt_x+0.4"/>
                                          </p:val>
                                        </p:tav>
                                        <p:tav tm="100000">
                                          <p:val>
                                            <p:strVal val="#ppt_x-0.05"/>
                                          </p:val>
                                        </p:tav>
                                      </p:tavLst>
                                    </p:anim>
                                    <p:anim calcmode="lin" valueType="num">
                                      <p:cBhvr>
                                        <p:cTn id="106" dur="800" decel="100000" fill="hold"/>
                                        <p:tgtEl>
                                          <p:spTgt spid="15"/>
                                        </p:tgtEl>
                                        <p:attrNameLst>
                                          <p:attrName>ppt_y</p:attrName>
                                        </p:attrNameLst>
                                      </p:cBhvr>
                                      <p:tavLst>
                                        <p:tav tm="0">
                                          <p:val>
                                            <p:strVal val="#ppt_y-0.4"/>
                                          </p:val>
                                        </p:tav>
                                        <p:tav tm="100000">
                                          <p:val>
                                            <p:strVal val="#ppt_y+0.1"/>
                                          </p:val>
                                        </p:tav>
                                      </p:tavLst>
                                    </p:anim>
                                    <p:anim calcmode="lin" valueType="num">
                                      <p:cBhvr>
                                        <p:cTn id="107"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08"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par>
                                <p:cTn id="109" presetID="30" presetClass="entr" presetSubtype="0" fill="hold" grpId="0" nodeType="withEffect">
                                  <p:stCondLst>
                                    <p:cond delay="0"/>
                                  </p:stCondLst>
                                  <p:childTnLst>
                                    <p:set>
                                      <p:cBhvr>
                                        <p:cTn id="110" dur="1" fill="hold">
                                          <p:stCondLst>
                                            <p:cond delay="0"/>
                                          </p:stCondLst>
                                        </p:cTn>
                                        <p:tgtEl>
                                          <p:spTgt spid="2"/>
                                        </p:tgtEl>
                                        <p:attrNameLst>
                                          <p:attrName>style.visibility</p:attrName>
                                        </p:attrNameLst>
                                      </p:cBhvr>
                                      <p:to>
                                        <p:strVal val="visible"/>
                                      </p:to>
                                    </p:set>
                                    <p:animEffect transition="in" filter="fade">
                                      <p:cBhvr>
                                        <p:cTn id="111" dur="800" decel="100000"/>
                                        <p:tgtEl>
                                          <p:spTgt spid="2"/>
                                        </p:tgtEl>
                                      </p:cBhvr>
                                    </p:animEffect>
                                    <p:anim calcmode="lin" valueType="num">
                                      <p:cBhvr>
                                        <p:cTn id="112" dur="800" decel="100000" fill="hold"/>
                                        <p:tgtEl>
                                          <p:spTgt spid="2"/>
                                        </p:tgtEl>
                                        <p:attrNameLst>
                                          <p:attrName>style.rotation</p:attrName>
                                        </p:attrNameLst>
                                      </p:cBhvr>
                                      <p:tavLst>
                                        <p:tav tm="0">
                                          <p:val>
                                            <p:fltVal val="-90"/>
                                          </p:val>
                                        </p:tav>
                                        <p:tav tm="100000">
                                          <p:val>
                                            <p:fltVal val="0"/>
                                          </p:val>
                                        </p:tav>
                                      </p:tavLst>
                                    </p:anim>
                                    <p:anim calcmode="lin" valueType="num">
                                      <p:cBhvr>
                                        <p:cTn id="113" dur="800" decel="100000" fill="hold"/>
                                        <p:tgtEl>
                                          <p:spTgt spid="2"/>
                                        </p:tgtEl>
                                        <p:attrNameLst>
                                          <p:attrName>ppt_x</p:attrName>
                                        </p:attrNameLst>
                                      </p:cBhvr>
                                      <p:tavLst>
                                        <p:tav tm="0">
                                          <p:val>
                                            <p:strVal val="#ppt_x+0.4"/>
                                          </p:val>
                                        </p:tav>
                                        <p:tav tm="100000">
                                          <p:val>
                                            <p:strVal val="#ppt_x-0.05"/>
                                          </p:val>
                                        </p:tav>
                                      </p:tavLst>
                                    </p:anim>
                                    <p:anim calcmode="lin" valueType="num">
                                      <p:cBhvr>
                                        <p:cTn id="114" dur="800" decel="100000" fill="hold"/>
                                        <p:tgtEl>
                                          <p:spTgt spid="2"/>
                                        </p:tgtEl>
                                        <p:attrNameLst>
                                          <p:attrName>ppt_y</p:attrName>
                                        </p:attrNameLst>
                                      </p:cBhvr>
                                      <p:tavLst>
                                        <p:tav tm="0">
                                          <p:val>
                                            <p:strVal val="#ppt_y-0.4"/>
                                          </p:val>
                                        </p:tav>
                                        <p:tav tm="100000">
                                          <p:val>
                                            <p:strVal val="#ppt_y+0.1"/>
                                          </p:val>
                                        </p:tav>
                                      </p:tavLst>
                                    </p:anim>
                                    <p:anim calcmode="lin" valueType="num">
                                      <p:cBhvr>
                                        <p:cTn id="115"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16"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117" presetID="30" presetClass="entr" presetSubtype="0" fill="hold" grpId="0" nodeType="withEffect">
                                  <p:stCondLst>
                                    <p:cond delay="0"/>
                                  </p:stCondLst>
                                  <p:childTnLst>
                                    <p:set>
                                      <p:cBhvr>
                                        <p:cTn id="118" dur="1" fill="hold">
                                          <p:stCondLst>
                                            <p:cond delay="0"/>
                                          </p:stCondLst>
                                        </p:cTn>
                                        <p:tgtEl>
                                          <p:spTgt spid="3"/>
                                        </p:tgtEl>
                                        <p:attrNameLst>
                                          <p:attrName>style.visibility</p:attrName>
                                        </p:attrNameLst>
                                      </p:cBhvr>
                                      <p:to>
                                        <p:strVal val="visible"/>
                                      </p:to>
                                    </p:set>
                                    <p:animEffect transition="in" filter="fade">
                                      <p:cBhvr>
                                        <p:cTn id="119" dur="800" decel="100000"/>
                                        <p:tgtEl>
                                          <p:spTgt spid="3"/>
                                        </p:tgtEl>
                                      </p:cBhvr>
                                    </p:animEffect>
                                    <p:anim calcmode="lin" valueType="num">
                                      <p:cBhvr>
                                        <p:cTn id="120" dur="800" decel="100000" fill="hold"/>
                                        <p:tgtEl>
                                          <p:spTgt spid="3"/>
                                        </p:tgtEl>
                                        <p:attrNameLst>
                                          <p:attrName>style.rotation</p:attrName>
                                        </p:attrNameLst>
                                      </p:cBhvr>
                                      <p:tavLst>
                                        <p:tav tm="0">
                                          <p:val>
                                            <p:fltVal val="-90"/>
                                          </p:val>
                                        </p:tav>
                                        <p:tav tm="100000">
                                          <p:val>
                                            <p:fltVal val="0"/>
                                          </p:val>
                                        </p:tav>
                                      </p:tavLst>
                                    </p:anim>
                                    <p:anim calcmode="lin" valueType="num">
                                      <p:cBhvr>
                                        <p:cTn id="121" dur="800" decel="100000" fill="hold"/>
                                        <p:tgtEl>
                                          <p:spTgt spid="3"/>
                                        </p:tgtEl>
                                        <p:attrNameLst>
                                          <p:attrName>ppt_x</p:attrName>
                                        </p:attrNameLst>
                                      </p:cBhvr>
                                      <p:tavLst>
                                        <p:tav tm="0">
                                          <p:val>
                                            <p:strVal val="#ppt_x+0.4"/>
                                          </p:val>
                                        </p:tav>
                                        <p:tav tm="100000">
                                          <p:val>
                                            <p:strVal val="#ppt_x-0.05"/>
                                          </p:val>
                                        </p:tav>
                                      </p:tavLst>
                                    </p:anim>
                                    <p:anim calcmode="lin" valueType="num">
                                      <p:cBhvr>
                                        <p:cTn id="122" dur="800" decel="100000" fill="hold"/>
                                        <p:tgtEl>
                                          <p:spTgt spid="3"/>
                                        </p:tgtEl>
                                        <p:attrNameLst>
                                          <p:attrName>ppt_y</p:attrName>
                                        </p:attrNameLst>
                                      </p:cBhvr>
                                      <p:tavLst>
                                        <p:tav tm="0">
                                          <p:val>
                                            <p:strVal val="#ppt_y-0.4"/>
                                          </p:val>
                                        </p:tav>
                                        <p:tav tm="100000">
                                          <p:val>
                                            <p:strVal val="#ppt_y+0.1"/>
                                          </p:val>
                                        </p:tav>
                                      </p:tavLst>
                                    </p:anim>
                                    <p:anim calcmode="lin" valueType="num">
                                      <p:cBhvr>
                                        <p:cTn id="123"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4"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par>
                                <p:cTn id="125" presetID="30" presetClass="entr" presetSubtype="0" fill="hold" grpId="0" nodeType="withEffect">
                                  <p:stCondLst>
                                    <p:cond delay="0"/>
                                  </p:stCondLst>
                                  <p:childTnLst>
                                    <p:set>
                                      <p:cBhvr>
                                        <p:cTn id="126" dur="1" fill="hold">
                                          <p:stCondLst>
                                            <p:cond delay="0"/>
                                          </p:stCondLst>
                                        </p:cTn>
                                        <p:tgtEl>
                                          <p:spTgt spid="4"/>
                                        </p:tgtEl>
                                        <p:attrNameLst>
                                          <p:attrName>style.visibility</p:attrName>
                                        </p:attrNameLst>
                                      </p:cBhvr>
                                      <p:to>
                                        <p:strVal val="visible"/>
                                      </p:to>
                                    </p:set>
                                    <p:animEffect transition="in" filter="fade">
                                      <p:cBhvr>
                                        <p:cTn id="127" dur="800" decel="100000"/>
                                        <p:tgtEl>
                                          <p:spTgt spid="4"/>
                                        </p:tgtEl>
                                      </p:cBhvr>
                                    </p:animEffect>
                                    <p:anim calcmode="lin" valueType="num">
                                      <p:cBhvr>
                                        <p:cTn id="128" dur="800" decel="100000" fill="hold"/>
                                        <p:tgtEl>
                                          <p:spTgt spid="4"/>
                                        </p:tgtEl>
                                        <p:attrNameLst>
                                          <p:attrName>style.rotation</p:attrName>
                                        </p:attrNameLst>
                                      </p:cBhvr>
                                      <p:tavLst>
                                        <p:tav tm="0">
                                          <p:val>
                                            <p:fltVal val="-90"/>
                                          </p:val>
                                        </p:tav>
                                        <p:tav tm="100000">
                                          <p:val>
                                            <p:fltVal val="0"/>
                                          </p:val>
                                        </p:tav>
                                      </p:tavLst>
                                    </p:anim>
                                    <p:anim calcmode="lin" valueType="num">
                                      <p:cBhvr>
                                        <p:cTn id="129" dur="800" decel="100000" fill="hold"/>
                                        <p:tgtEl>
                                          <p:spTgt spid="4"/>
                                        </p:tgtEl>
                                        <p:attrNameLst>
                                          <p:attrName>ppt_x</p:attrName>
                                        </p:attrNameLst>
                                      </p:cBhvr>
                                      <p:tavLst>
                                        <p:tav tm="0">
                                          <p:val>
                                            <p:strVal val="#ppt_x+0.4"/>
                                          </p:val>
                                        </p:tav>
                                        <p:tav tm="100000">
                                          <p:val>
                                            <p:strVal val="#ppt_x-0.05"/>
                                          </p:val>
                                        </p:tav>
                                      </p:tavLst>
                                    </p:anim>
                                    <p:anim calcmode="lin" valueType="num">
                                      <p:cBhvr>
                                        <p:cTn id="130" dur="800" decel="100000" fill="hold"/>
                                        <p:tgtEl>
                                          <p:spTgt spid="4"/>
                                        </p:tgtEl>
                                        <p:attrNameLst>
                                          <p:attrName>ppt_y</p:attrName>
                                        </p:attrNameLst>
                                      </p:cBhvr>
                                      <p:tavLst>
                                        <p:tav tm="0">
                                          <p:val>
                                            <p:strVal val="#ppt_y-0.4"/>
                                          </p:val>
                                        </p:tav>
                                        <p:tav tm="100000">
                                          <p:val>
                                            <p:strVal val="#ppt_y+0.1"/>
                                          </p:val>
                                        </p:tav>
                                      </p:tavLst>
                                    </p:anim>
                                    <p:anim calcmode="lin" valueType="num">
                                      <p:cBhvr>
                                        <p:cTn id="13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3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3" presetID="30" presetClass="entr" presetSubtype="0" fill="hold" grpId="0" nodeType="with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fade">
                                      <p:cBhvr>
                                        <p:cTn id="135" dur="800" decel="100000"/>
                                        <p:tgtEl>
                                          <p:spTgt spid="5"/>
                                        </p:tgtEl>
                                      </p:cBhvr>
                                    </p:animEffect>
                                    <p:anim calcmode="lin" valueType="num">
                                      <p:cBhvr>
                                        <p:cTn id="136" dur="800" decel="100000" fill="hold"/>
                                        <p:tgtEl>
                                          <p:spTgt spid="5"/>
                                        </p:tgtEl>
                                        <p:attrNameLst>
                                          <p:attrName>style.rotation</p:attrName>
                                        </p:attrNameLst>
                                      </p:cBhvr>
                                      <p:tavLst>
                                        <p:tav tm="0">
                                          <p:val>
                                            <p:fltVal val="-90"/>
                                          </p:val>
                                        </p:tav>
                                        <p:tav tm="100000">
                                          <p:val>
                                            <p:fltVal val="0"/>
                                          </p:val>
                                        </p:tav>
                                      </p:tavLst>
                                    </p:anim>
                                    <p:anim calcmode="lin" valueType="num">
                                      <p:cBhvr>
                                        <p:cTn id="137" dur="800" decel="100000" fill="hold"/>
                                        <p:tgtEl>
                                          <p:spTgt spid="5"/>
                                        </p:tgtEl>
                                        <p:attrNameLst>
                                          <p:attrName>ppt_x</p:attrName>
                                        </p:attrNameLst>
                                      </p:cBhvr>
                                      <p:tavLst>
                                        <p:tav tm="0">
                                          <p:val>
                                            <p:strVal val="#ppt_x+0.4"/>
                                          </p:val>
                                        </p:tav>
                                        <p:tav tm="100000">
                                          <p:val>
                                            <p:strVal val="#ppt_x-0.05"/>
                                          </p:val>
                                        </p:tav>
                                      </p:tavLst>
                                    </p:anim>
                                    <p:anim calcmode="lin" valueType="num">
                                      <p:cBhvr>
                                        <p:cTn id="138" dur="800" decel="100000" fill="hold"/>
                                        <p:tgtEl>
                                          <p:spTgt spid="5"/>
                                        </p:tgtEl>
                                        <p:attrNameLst>
                                          <p:attrName>ppt_y</p:attrName>
                                        </p:attrNameLst>
                                      </p:cBhvr>
                                      <p:tavLst>
                                        <p:tav tm="0">
                                          <p:val>
                                            <p:strVal val="#ppt_y-0.4"/>
                                          </p:val>
                                        </p:tav>
                                        <p:tav tm="100000">
                                          <p:val>
                                            <p:strVal val="#ppt_y+0.1"/>
                                          </p:val>
                                        </p:tav>
                                      </p:tavLst>
                                    </p:anim>
                                    <p:anim calcmode="lin" valueType="num">
                                      <p:cBhvr>
                                        <p:cTn id="139"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40"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141" presetID="30" presetClass="entr" presetSubtype="0" fill="hold" grpId="0" nodeType="withEffect">
                                  <p:stCondLst>
                                    <p:cond delay="0"/>
                                  </p:stCondLst>
                                  <p:childTnLst>
                                    <p:set>
                                      <p:cBhvr>
                                        <p:cTn id="142" dur="1" fill="hold">
                                          <p:stCondLst>
                                            <p:cond delay="0"/>
                                          </p:stCondLst>
                                        </p:cTn>
                                        <p:tgtEl>
                                          <p:spTgt spid="16"/>
                                        </p:tgtEl>
                                        <p:attrNameLst>
                                          <p:attrName>style.visibility</p:attrName>
                                        </p:attrNameLst>
                                      </p:cBhvr>
                                      <p:to>
                                        <p:strVal val="visible"/>
                                      </p:to>
                                    </p:set>
                                    <p:animEffect transition="in" filter="fade">
                                      <p:cBhvr>
                                        <p:cTn id="143" dur="800" decel="100000"/>
                                        <p:tgtEl>
                                          <p:spTgt spid="16"/>
                                        </p:tgtEl>
                                      </p:cBhvr>
                                    </p:animEffect>
                                    <p:anim calcmode="lin" valueType="num">
                                      <p:cBhvr>
                                        <p:cTn id="144" dur="800" decel="100000" fill="hold"/>
                                        <p:tgtEl>
                                          <p:spTgt spid="16"/>
                                        </p:tgtEl>
                                        <p:attrNameLst>
                                          <p:attrName>style.rotation</p:attrName>
                                        </p:attrNameLst>
                                      </p:cBhvr>
                                      <p:tavLst>
                                        <p:tav tm="0">
                                          <p:val>
                                            <p:fltVal val="-90"/>
                                          </p:val>
                                        </p:tav>
                                        <p:tav tm="100000">
                                          <p:val>
                                            <p:fltVal val="0"/>
                                          </p:val>
                                        </p:tav>
                                      </p:tavLst>
                                    </p:anim>
                                    <p:anim calcmode="lin" valueType="num">
                                      <p:cBhvr>
                                        <p:cTn id="145" dur="800" decel="100000" fill="hold"/>
                                        <p:tgtEl>
                                          <p:spTgt spid="16"/>
                                        </p:tgtEl>
                                        <p:attrNameLst>
                                          <p:attrName>ppt_x</p:attrName>
                                        </p:attrNameLst>
                                      </p:cBhvr>
                                      <p:tavLst>
                                        <p:tav tm="0">
                                          <p:val>
                                            <p:strVal val="#ppt_x+0.4"/>
                                          </p:val>
                                        </p:tav>
                                        <p:tav tm="100000">
                                          <p:val>
                                            <p:strVal val="#ppt_x-0.05"/>
                                          </p:val>
                                        </p:tav>
                                      </p:tavLst>
                                    </p:anim>
                                    <p:anim calcmode="lin" valueType="num">
                                      <p:cBhvr>
                                        <p:cTn id="146" dur="800" decel="100000" fill="hold"/>
                                        <p:tgtEl>
                                          <p:spTgt spid="16"/>
                                        </p:tgtEl>
                                        <p:attrNameLst>
                                          <p:attrName>ppt_y</p:attrName>
                                        </p:attrNameLst>
                                      </p:cBhvr>
                                      <p:tavLst>
                                        <p:tav tm="0">
                                          <p:val>
                                            <p:strVal val="#ppt_y-0.4"/>
                                          </p:val>
                                        </p:tav>
                                        <p:tav tm="100000">
                                          <p:val>
                                            <p:strVal val="#ppt_y+0.1"/>
                                          </p:val>
                                        </p:tav>
                                      </p:tavLst>
                                    </p:anim>
                                    <p:anim calcmode="lin" valueType="num">
                                      <p:cBhvr>
                                        <p:cTn id="147"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48"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par>
                                <p:cTn id="149" presetID="30" presetClass="entr" presetSubtype="0" fill="hold" grpId="0" nodeType="withEffect">
                                  <p:stCondLst>
                                    <p:cond delay="0"/>
                                  </p:stCondLst>
                                  <p:childTnLst>
                                    <p:set>
                                      <p:cBhvr>
                                        <p:cTn id="150" dur="1" fill="hold">
                                          <p:stCondLst>
                                            <p:cond delay="0"/>
                                          </p:stCondLst>
                                        </p:cTn>
                                        <p:tgtEl>
                                          <p:spTgt spid="17"/>
                                        </p:tgtEl>
                                        <p:attrNameLst>
                                          <p:attrName>style.visibility</p:attrName>
                                        </p:attrNameLst>
                                      </p:cBhvr>
                                      <p:to>
                                        <p:strVal val="visible"/>
                                      </p:to>
                                    </p:set>
                                    <p:animEffect transition="in" filter="fade">
                                      <p:cBhvr>
                                        <p:cTn id="151" dur="800" decel="100000"/>
                                        <p:tgtEl>
                                          <p:spTgt spid="17"/>
                                        </p:tgtEl>
                                      </p:cBhvr>
                                    </p:animEffect>
                                    <p:anim calcmode="lin" valueType="num">
                                      <p:cBhvr>
                                        <p:cTn id="152" dur="800" decel="100000" fill="hold"/>
                                        <p:tgtEl>
                                          <p:spTgt spid="17"/>
                                        </p:tgtEl>
                                        <p:attrNameLst>
                                          <p:attrName>style.rotation</p:attrName>
                                        </p:attrNameLst>
                                      </p:cBhvr>
                                      <p:tavLst>
                                        <p:tav tm="0">
                                          <p:val>
                                            <p:fltVal val="-90"/>
                                          </p:val>
                                        </p:tav>
                                        <p:tav tm="100000">
                                          <p:val>
                                            <p:fltVal val="0"/>
                                          </p:val>
                                        </p:tav>
                                      </p:tavLst>
                                    </p:anim>
                                    <p:anim calcmode="lin" valueType="num">
                                      <p:cBhvr>
                                        <p:cTn id="153" dur="800" decel="100000" fill="hold"/>
                                        <p:tgtEl>
                                          <p:spTgt spid="17"/>
                                        </p:tgtEl>
                                        <p:attrNameLst>
                                          <p:attrName>ppt_x</p:attrName>
                                        </p:attrNameLst>
                                      </p:cBhvr>
                                      <p:tavLst>
                                        <p:tav tm="0">
                                          <p:val>
                                            <p:strVal val="#ppt_x+0.4"/>
                                          </p:val>
                                        </p:tav>
                                        <p:tav tm="100000">
                                          <p:val>
                                            <p:strVal val="#ppt_x-0.05"/>
                                          </p:val>
                                        </p:tav>
                                      </p:tavLst>
                                    </p:anim>
                                    <p:anim calcmode="lin" valueType="num">
                                      <p:cBhvr>
                                        <p:cTn id="154" dur="800" decel="100000" fill="hold"/>
                                        <p:tgtEl>
                                          <p:spTgt spid="17"/>
                                        </p:tgtEl>
                                        <p:attrNameLst>
                                          <p:attrName>ppt_y</p:attrName>
                                        </p:attrNameLst>
                                      </p:cBhvr>
                                      <p:tavLst>
                                        <p:tav tm="0">
                                          <p:val>
                                            <p:strVal val="#ppt_y-0.4"/>
                                          </p:val>
                                        </p:tav>
                                        <p:tav tm="100000">
                                          <p:val>
                                            <p:strVal val="#ppt_y+0.1"/>
                                          </p:val>
                                        </p:tav>
                                      </p:tavLst>
                                    </p:anim>
                                    <p:anim calcmode="lin" valueType="num">
                                      <p:cBhvr>
                                        <p:cTn id="155"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156"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par>
                                <p:cTn id="157" presetID="30" presetClass="entr" presetSubtype="0" fill="hold" nodeType="withEffect">
                                  <p:stCondLst>
                                    <p:cond delay="0"/>
                                  </p:stCondLst>
                                  <p:childTnLst>
                                    <p:set>
                                      <p:cBhvr>
                                        <p:cTn id="158" dur="1" fill="hold">
                                          <p:stCondLst>
                                            <p:cond delay="0"/>
                                          </p:stCondLst>
                                        </p:cTn>
                                        <p:tgtEl>
                                          <p:spTgt spid="18"/>
                                        </p:tgtEl>
                                        <p:attrNameLst>
                                          <p:attrName>style.visibility</p:attrName>
                                        </p:attrNameLst>
                                      </p:cBhvr>
                                      <p:to>
                                        <p:strVal val="visible"/>
                                      </p:to>
                                    </p:set>
                                    <p:animEffect transition="in" filter="fade">
                                      <p:cBhvr>
                                        <p:cTn id="159" dur="800" decel="100000"/>
                                        <p:tgtEl>
                                          <p:spTgt spid="18"/>
                                        </p:tgtEl>
                                      </p:cBhvr>
                                    </p:animEffect>
                                    <p:anim calcmode="lin" valueType="num">
                                      <p:cBhvr>
                                        <p:cTn id="160" dur="800" decel="100000" fill="hold"/>
                                        <p:tgtEl>
                                          <p:spTgt spid="18"/>
                                        </p:tgtEl>
                                        <p:attrNameLst>
                                          <p:attrName>style.rotation</p:attrName>
                                        </p:attrNameLst>
                                      </p:cBhvr>
                                      <p:tavLst>
                                        <p:tav tm="0">
                                          <p:val>
                                            <p:fltVal val="-90"/>
                                          </p:val>
                                        </p:tav>
                                        <p:tav tm="100000">
                                          <p:val>
                                            <p:fltVal val="0"/>
                                          </p:val>
                                        </p:tav>
                                      </p:tavLst>
                                    </p:anim>
                                    <p:anim calcmode="lin" valueType="num">
                                      <p:cBhvr>
                                        <p:cTn id="161" dur="800" decel="100000" fill="hold"/>
                                        <p:tgtEl>
                                          <p:spTgt spid="18"/>
                                        </p:tgtEl>
                                        <p:attrNameLst>
                                          <p:attrName>ppt_x</p:attrName>
                                        </p:attrNameLst>
                                      </p:cBhvr>
                                      <p:tavLst>
                                        <p:tav tm="0">
                                          <p:val>
                                            <p:strVal val="#ppt_x+0.4"/>
                                          </p:val>
                                        </p:tav>
                                        <p:tav tm="100000">
                                          <p:val>
                                            <p:strVal val="#ppt_x-0.05"/>
                                          </p:val>
                                        </p:tav>
                                      </p:tavLst>
                                    </p:anim>
                                    <p:anim calcmode="lin" valueType="num">
                                      <p:cBhvr>
                                        <p:cTn id="162" dur="800" decel="100000" fill="hold"/>
                                        <p:tgtEl>
                                          <p:spTgt spid="18"/>
                                        </p:tgtEl>
                                        <p:attrNameLst>
                                          <p:attrName>ppt_y</p:attrName>
                                        </p:attrNameLst>
                                      </p:cBhvr>
                                      <p:tavLst>
                                        <p:tav tm="0">
                                          <p:val>
                                            <p:strVal val="#ppt_y-0.4"/>
                                          </p:val>
                                        </p:tav>
                                        <p:tav tm="100000">
                                          <p:val>
                                            <p:strVal val="#ppt_y+0.1"/>
                                          </p:val>
                                        </p:tav>
                                      </p:tavLst>
                                    </p:anim>
                                    <p:anim calcmode="lin" valueType="num">
                                      <p:cBhvr>
                                        <p:cTn id="163"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64"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165" presetID="30" presetClass="entr" presetSubtype="0" fill="hold" grpId="0" nodeType="withEffect">
                                  <p:stCondLst>
                                    <p:cond delay="0"/>
                                  </p:stCondLst>
                                  <p:childTnLst>
                                    <p:set>
                                      <p:cBhvr>
                                        <p:cTn id="166" dur="1" fill="hold">
                                          <p:stCondLst>
                                            <p:cond delay="0"/>
                                          </p:stCondLst>
                                        </p:cTn>
                                        <p:tgtEl>
                                          <p:spTgt spid="19"/>
                                        </p:tgtEl>
                                        <p:attrNameLst>
                                          <p:attrName>style.visibility</p:attrName>
                                        </p:attrNameLst>
                                      </p:cBhvr>
                                      <p:to>
                                        <p:strVal val="visible"/>
                                      </p:to>
                                    </p:set>
                                    <p:animEffect transition="in" filter="fade">
                                      <p:cBhvr>
                                        <p:cTn id="167" dur="800" decel="100000"/>
                                        <p:tgtEl>
                                          <p:spTgt spid="19"/>
                                        </p:tgtEl>
                                      </p:cBhvr>
                                    </p:animEffect>
                                    <p:anim calcmode="lin" valueType="num">
                                      <p:cBhvr>
                                        <p:cTn id="168" dur="800" decel="100000" fill="hold"/>
                                        <p:tgtEl>
                                          <p:spTgt spid="19"/>
                                        </p:tgtEl>
                                        <p:attrNameLst>
                                          <p:attrName>style.rotation</p:attrName>
                                        </p:attrNameLst>
                                      </p:cBhvr>
                                      <p:tavLst>
                                        <p:tav tm="0">
                                          <p:val>
                                            <p:fltVal val="-90"/>
                                          </p:val>
                                        </p:tav>
                                        <p:tav tm="100000">
                                          <p:val>
                                            <p:fltVal val="0"/>
                                          </p:val>
                                        </p:tav>
                                      </p:tavLst>
                                    </p:anim>
                                    <p:anim calcmode="lin" valueType="num">
                                      <p:cBhvr>
                                        <p:cTn id="169" dur="800" decel="100000" fill="hold"/>
                                        <p:tgtEl>
                                          <p:spTgt spid="19"/>
                                        </p:tgtEl>
                                        <p:attrNameLst>
                                          <p:attrName>ppt_x</p:attrName>
                                        </p:attrNameLst>
                                      </p:cBhvr>
                                      <p:tavLst>
                                        <p:tav tm="0">
                                          <p:val>
                                            <p:strVal val="#ppt_x+0.4"/>
                                          </p:val>
                                        </p:tav>
                                        <p:tav tm="100000">
                                          <p:val>
                                            <p:strVal val="#ppt_x-0.05"/>
                                          </p:val>
                                        </p:tav>
                                      </p:tavLst>
                                    </p:anim>
                                    <p:anim calcmode="lin" valueType="num">
                                      <p:cBhvr>
                                        <p:cTn id="170" dur="800" decel="100000" fill="hold"/>
                                        <p:tgtEl>
                                          <p:spTgt spid="19"/>
                                        </p:tgtEl>
                                        <p:attrNameLst>
                                          <p:attrName>ppt_y</p:attrName>
                                        </p:attrNameLst>
                                      </p:cBhvr>
                                      <p:tavLst>
                                        <p:tav tm="0">
                                          <p:val>
                                            <p:strVal val="#ppt_y-0.4"/>
                                          </p:val>
                                        </p:tav>
                                        <p:tav tm="100000">
                                          <p:val>
                                            <p:strVal val="#ppt_y+0.1"/>
                                          </p:val>
                                        </p:tav>
                                      </p:tavLst>
                                    </p:anim>
                                    <p:anim calcmode="lin" valueType="num">
                                      <p:cBhvr>
                                        <p:cTn id="17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7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par>
                                <p:cTn id="173" presetID="30" presetClass="entr" presetSubtype="0" fill="hold" grpId="0" nodeType="withEffect">
                                  <p:stCondLst>
                                    <p:cond delay="0"/>
                                  </p:stCondLst>
                                  <p:childTnLst>
                                    <p:set>
                                      <p:cBhvr>
                                        <p:cTn id="174" dur="1" fill="hold">
                                          <p:stCondLst>
                                            <p:cond delay="0"/>
                                          </p:stCondLst>
                                        </p:cTn>
                                        <p:tgtEl>
                                          <p:spTgt spid="20"/>
                                        </p:tgtEl>
                                        <p:attrNameLst>
                                          <p:attrName>style.visibility</p:attrName>
                                        </p:attrNameLst>
                                      </p:cBhvr>
                                      <p:to>
                                        <p:strVal val="visible"/>
                                      </p:to>
                                    </p:set>
                                    <p:animEffect transition="in" filter="fade">
                                      <p:cBhvr>
                                        <p:cTn id="175" dur="800" decel="100000"/>
                                        <p:tgtEl>
                                          <p:spTgt spid="20"/>
                                        </p:tgtEl>
                                      </p:cBhvr>
                                    </p:animEffect>
                                    <p:anim calcmode="lin" valueType="num">
                                      <p:cBhvr>
                                        <p:cTn id="176" dur="800" decel="100000" fill="hold"/>
                                        <p:tgtEl>
                                          <p:spTgt spid="20"/>
                                        </p:tgtEl>
                                        <p:attrNameLst>
                                          <p:attrName>style.rotation</p:attrName>
                                        </p:attrNameLst>
                                      </p:cBhvr>
                                      <p:tavLst>
                                        <p:tav tm="0">
                                          <p:val>
                                            <p:fltVal val="-90"/>
                                          </p:val>
                                        </p:tav>
                                        <p:tav tm="100000">
                                          <p:val>
                                            <p:fltVal val="0"/>
                                          </p:val>
                                        </p:tav>
                                      </p:tavLst>
                                    </p:anim>
                                    <p:anim calcmode="lin" valueType="num">
                                      <p:cBhvr>
                                        <p:cTn id="177" dur="800" decel="100000" fill="hold"/>
                                        <p:tgtEl>
                                          <p:spTgt spid="20"/>
                                        </p:tgtEl>
                                        <p:attrNameLst>
                                          <p:attrName>ppt_x</p:attrName>
                                        </p:attrNameLst>
                                      </p:cBhvr>
                                      <p:tavLst>
                                        <p:tav tm="0">
                                          <p:val>
                                            <p:strVal val="#ppt_x+0.4"/>
                                          </p:val>
                                        </p:tav>
                                        <p:tav tm="100000">
                                          <p:val>
                                            <p:strVal val="#ppt_x-0.05"/>
                                          </p:val>
                                        </p:tav>
                                      </p:tavLst>
                                    </p:anim>
                                    <p:anim calcmode="lin" valueType="num">
                                      <p:cBhvr>
                                        <p:cTn id="178" dur="800" decel="100000" fill="hold"/>
                                        <p:tgtEl>
                                          <p:spTgt spid="20"/>
                                        </p:tgtEl>
                                        <p:attrNameLst>
                                          <p:attrName>ppt_y</p:attrName>
                                        </p:attrNameLst>
                                      </p:cBhvr>
                                      <p:tavLst>
                                        <p:tav tm="0">
                                          <p:val>
                                            <p:strVal val="#ppt_y-0.4"/>
                                          </p:val>
                                        </p:tav>
                                        <p:tav tm="100000">
                                          <p:val>
                                            <p:strVal val="#ppt_y+0.1"/>
                                          </p:val>
                                        </p:tav>
                                      </p:tavLst>
                                    </p:anim>
                                    <p:anim calcmode="lin" valueType="num">
                                      <p:cBhvr>
                                        <p:cTn id="179"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180"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par>
                                <p:cTn id="181" presetID="30" presetClass="entr" presetSubtype="0" fill="hold" grpId="0" nodeType="withEffect">
                                  <p:stCondLst>
                                    <p:cond delay="0"/>
                                  </p:stCondLst>
                                  <p:childTnLst>
                                    <p:set>
                                      <p:cBhvr>
                                        <p:cTn id="182" dur="1" fill="hold">
                                          <p:stCondLst>
                                            <p:cond delay="0"/>
                                          </p:stCondLst>
                                        </p:cTn>
                                        <p:tgtEl>
                                          <p:spTgt spid="21"/>
                                        </p:tgtEl>
                                        <p:attrNameLst>
                                          <p:attrName>style.visibility</p:attrName>
                                        </p:attrNameLst>
                                      </p:cBhvr>
                                      <p:to>
                                        <p:strVal val="visible"/>
                                      </p:to>
                                    </p:set>
                                    <p:animEffect transition="in" filter="fade">
                                      <p:cBhvr>
                                        <p:cTn id="183" dur="800" decel="100000"/>
                                        <p:tgtEl>
                                          <p:spTgt spid="21"/>
                                        </p:tgtEl>
                                      </p:cBhvr>
                                    </p:animEffect>
                                    <p:anim calcmode="lin" valueType="num">
                                      <p:cBhvr>
                                        <p:cTn id="184" dur="800" decel="100000" fill="hold"/>
                                        <p:tgtEl>
                                          <p:spTgt spid="21"/>
                                        </p:tgtEl>
                                        <p:attrNameLst>
                                          <p:attrName>style.rotation</p:attrName>
                                        </p:attrNameLst>
                                      </p:cBhvr>
                                      <p:tavLst>
                                        <p:tav tm="0">
                                          <p:val>
                                            <p:fltVal val="-90"/>
                                          </p:val>
                                        </p:tav>
                                        <p:tav tm="100000">
                                          <p:val>
                                            <p:fltVal val="0"/>
                                          </p:val>
                                        </p:tav>
                                      </p:tavLst>
                                    </p:anim>
                                    <p:anim calcmode="lin" valueType="num">
                                      <p:cBhvr>
                                        <p:cTn id="185" dur="800" decel="100000" fill="hold"/>
                                        <p:tgtEl>
                                          <p:spTgt spid="21"/>
                                        </p:tgtEl>
                                        <p:attrNameLst>
                                          <p:attrName>ppt_x</p:attrName>
                                        </p:attrNameLst>
                                      </p:cBhvr>
                                      <p:tavLst>
                                        <p:tav tm="0">
                                          <p:val>
                                            <p:strVal val="#ppt_x+0.4"/>
                                          </p:val>
                                        </p:tav>
                                        <p:tav tm="100000">
                                          <p:val>
                                            <p:strVal val="#ppt_x-0.05"/>
                                          </p:val>
                                        </p:tav>
                                      </p:tavLst>
                                    </p:anim>
                                    <p:anim calcmode="lin" valueType="num">
                                      <p:cBhvr>
                                        <p:cTn id="186" dur="800" decel="100000" fill="hold"/>
                                        <p:tgtEl>
                                          <p:spTgt spid="21"/>
                                        </p:tgtEl>
                                        <p:attrNameLst>
                                          <p:attrName>ppt_y</p:attrName>
                                        </p:attrNameLst>
                                      </p:cBhvr>
                                      <p:tavLst>
                                        <p:tav tm="0">
                                          <p:val>
                                            <p:strVal val="#ppt_y-0.4"/>
                                          </p:val>
                                        </p:tav>
                                        <p:tav tm="100000">
                                          <p:val>
                                            <p:strVal val="#ppt_y+0.1"/>
                                          </p:val>
                                        </p:tav>
                                      </p:tavLst>
                                    </p:anim>
                                    <p:anim calcmode="lin" valueType="num">
                                      <p:cBhvr>
                                        <p:cTn id="187"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188"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par>
                                <p:cTn id="189" presetID="30" presetClass="entr" presetSubtype="0" fill="hold" nodeType="withEffect">
                                  <p:stCondLst>
                                    <p:cond delay="0"/>
                                  </p:stCondLst>
                                  <p:childTnLst>
                                    <p:set>
                                      <p:cBhvr>
                                        <p:cTn id="190" dur="1" fill="hold">
                                          <p:stCondLst>
                                            <p:cond delay="0"/>
                                          </p:stCondLst>
                                        </p:cTn>
                                        <p:tgtEl>
                                          <p:spTgt spid="23"/>
                                        </p:tgtEl>
                                        <p:attrNameLst>
                                          <p:attrName>style.visibility</p:attrName>
                                        </p:attrNameLst>
                                      </p:cBhvr>
                                      <p:to>
                                        <p:strVal val="visible"/>
                                      </p:to>
                                    </p:set>
                                    <p:animEffect transition="in" filter="fade">
                                      <p:cBhvr>
                                        <p:cTn id="191" dur="800" decel="100000"/>
                                        <p:tgtEl>
                                          <p:spTgt spid="23"/>
                                        </p:tgtEl>
                                      </p:cBhvr>
                                    </p:animEffect>
                                    <p:anim calcmode="lin" valueType="num">
                                      <p:cBhvr>
                                        <p:cTn id="192" dur="800" decel="100000" fill="hold"/>
                                        <p:tgtEl>
                                          <p:spTgt spid="23"/>
                                        </p:tgtEl>
                                        <p:attrNameLst>
                                          <p:attrName>style.rotation</p:attrName>
                                        </p:attrNameLst>
                                      </p:cBhvr>
                                      <p:tavLst>
                                        <p:tav tm="0">
                                          <p:val>
                                            <p:fltVal val="-90"/>
                                          </p:val>
                                        </p:tav>
                                        <p:tav tm="100000">
                                          <p:val>
                                            <p:fltVal val="0"/>
                                          </p:val>
                                        </p:tav>
                                      </p:tavLst>
                                    </p:anim>
                                    <p:anim calcmode="lin" valueType="num">
                                      <p:cBhvr>
                                        <p:cTn id="193" dur="800" decel="100000" fill="hold"/>
                                        <p:tgtEl>
                                          <p:spTgt spid="23"/>
                                        </p:tgtEl>
                                        <p:attrNameLst>
                                          <p:attrName>ppt_x</p:attrName>
                                        </p:attrNameLst>
                                      </p:cBhvr>
                                      <p:tavLst>
                                        <p:tav tm="0">
                                          <p:val>
                                            <p:strVal val="#ppt_x+0.4"/>
                                          </p:val>
                                        </p:tav>
                                        <p:tav tm="100000">
                                          <p:val>
                                            <p:strVal val="#ppt_x-0.05"/>
                                          </p:val>
                                        </p:tav>
                                      </p:tavLst>
                                    </p:anim>
                                    <p:anim calcmode="lin" valueType="num">
                                      <p:cBhvr>
                                        <p:cTn id="194" dur="800" decel="100000" fill="hold"/>
                                        <p:tgtEl>
                                          <p:spTgt spid="23"/>
                                        </p:tgtEl>
                                        <p:attrNameLst>
                                          <p:attrName>ppt_y</p:attrName>
                                        </p:attrNameLst>
                                      </p:cBhvr>
                                      <p:tavLst>
                                        <p:tav tm="0">
                                          <p:val>
                                            <p:strVal val="#ppt_y-0.4"/>
                                          </p:val>
                                        </p:tav>
                                        <p:tav tm="100000">
                                          <p:val>
                                            <p:strVal val="#ppt_y+0.1"/>
                                          </p:val>
                                        </p:tav>
                                      </p:tavLst>
                                    </p:anim>
                                    <p:anim calcmode="lin" valueType="num">
                                      <p:cBhvr>
                                        <p:cTn id="195" dur="200" accel="100000" fill="hold">
                                          <p:stCondLst>
                                            <p:cond delay="800"/>
                                          </p:stCondLst>
                                        </p:cTn>
                                        <p:tgtEl>
                                          <p:spTgt spid="23"/>
                                        </p:tgtEl>
                                        <p:attrNameLst>
                                          <p:attrName>ppt_x</p:attrName>
                                        </p:attrNameLst>
                                      </p:cBhvr>
                                      <p:tavLst>
                                        <p:tav tm="0">
                                          <p:val>
                                            <p:strVal val="#ppt_x-0.05"/>
                                          </p:val>
                                        </p:tav>
                                        <p:tav tm="100000">
                                          <p:val>
                                            <p:strVal val="#ppt_x"/>
                                          </p:val>
                                        </p:tav>
                                      </p:tavLst>
                                    </p:anim>
                                    <p:anim calcmode="lin" valueType="num">
                                      <p:cBhvr>
                                        <p:cTn id="196" dur="200" accel="100000" fill="hold">
                                          <p:stCondLst>
                                            <p:cond delay="800"/>
                                          </p:stCondLst>
                                        </p:cTn>
                                        <p:tgtEl>
                                          <p:spTgt spid="23"/>
                                        </p:tgtEl>
                                        <p:attrNameLst>
                                          <p:attrName>ppt_y</p:attrName>
                                        </p:attrNameLst>
                                      </p:cBhvr>
                                      <p:tavLst>
                                        <p:tav tm="0">
                                          <p:val>
                                            <p:strVal val="#ppt_y+0.1"/>
                                          </p:val>
                                        </p:tav>
                                        <p:tav tm="100000">
                                          <p:val>
                                            <p:strVal val="#ppt_y"/>
                                          </p:val>
                                        </p:tav>
                                      </p:tavLst>
                                    </p:anim>
                                  </p:childTnLst>
                                </p:cTn>
                              </p:par>
                              <p:par>
                                <p:cTn id="197" presetID="30" presetClass="entr" presetSubtype="0" fill="hold" nodeType="withEffect">
                                  <p:stCondLst>
                                    <p:cond delay="0"/>
                                  </p:stCondLst>
                                  <p:childTnLst>
                                    <p:set>
                                      <p:cBhvr>
                                        <p:cTn id="198" dur="1" fill="hold">
                                          <p:stCondLst>
                                            <p:cond delay="0"/>
                                          </p:stCondLst>
                                        </p:cTn>
                                        <p:tgtEl>
                                          <p:spTgt spid="24"/>
                                        </p:tgtEl>
                                        <p:attrNameLst>
                                          <p:attrName>style.visibility</p:attrName>
                                        </p:attrNameLst>
                                      </p:cBhvr>
                                      <p:to>
                                        <p:strVal val="visible"/>
                                      </p:to>
                                    </p:set>
                                    <p:animEffect transition="in" filter="fade">
                                      <p:cBhvr>
                                        <p:cTn id="199" dur="800" decel="100000"/>
                                        <p:tgtEl>
                                          <p:spTgt spid="24"/>
                                        </p:tgtEl>
                                      </p:cBhvr>
                                    </p:animEffect>
                                    <p:anim calcmode="lin" valueType="num">
                                      <p:cBhvr>
                                        <p:cTn id="200" dur="800" decel="100000" fill="hold"/>
                                        <p:tgtEl>
                                          <p:spTgt spid="24"/>
                                        </p:tgtEl>
                                        <p:attrNameLst>
                                          <p:attrName>style.rotation</p:attrName>
                                        </p:attrNameLst>
                                      </p:cBhvr>
                                      <p:tavLst>
                                        <p:tav tm="0">
                                          <p:val>
                                            <p:fltVal val="-90"/>
                                          </p:val>
                                        </p:tav>
                                        <p:tav tm="100000">
                                          <p:val>
                                            <p:fltVal val="0"/>
                                          </p:val>
                                        </p:tav>
                                      </p:tavLst>
                                    </p:anim>
                                    <p:anim calcmode="lin" valueType="num">
                                      <p:cBhvr>
                                        <p:cTn id="201" dur="800" decel="100000" fill="hold"/>
                                        <p:tgtEl>
                                          <p:spTgt spid="24"/>
                                        </p:tgtEl>
                                        <p:attrNameLst>
                                          <p:attrName>ppt_x</p:attrName>
                                        </p:attrNameLst>
                                      </p:cBhvr>
                                      <p:tavLst>
                                        <p:tav tm="0">
                                          <p:val>
                                            <p:strVal val="#ppt_x+0.4"/>
                                          </p:val>
                                        </p:tav>
                                        <p:tav tm="100000">
                                          <p:val>
                                            <p:strVal val="#ppt_x-0.05"/>
                                          </p:val>
                                        </p:tav>
                                      </p:tavLst>
                                    </p:anim>
                                    <p:anim calcmode="lin" valueType="num">
                                      <p:cBhvr>
                                        <p:cTn id="202" dur="800" decel="100000" fill="hold"/>
                                        <p:tgtEl>
                                          <p:spTgt spid="24"/>
                                        </p:tgtEl>
                                        <p:attrNameLst>
                                          <p:attrName>ppt_y</p:attrName>
                                        </p:attrNameLst>
                                      </p:cBhvr>
                                      <p:tavLst>
                                        <p:tav tm="0">
                                          <p:val>
                                            <p:strVal val="#ppt_y-0.4"/>
                                          </p:val>
                                        </p:tav>
                                        <p:tav tm="100000">
                                          <p:val>
                                            <p:strVal val="#ppt_y+0.1"/>
                                          </p:val>
                                        </p:tav>
                                      </p:tavLst>
                                    </p:anim>
                                    <p:anim calcmode="lin" valueType="num">
                                      <p:cBhvr>
                                        <p:cTn id="203" dur="200" accel="100000" fill="hold">
                                          <p:stCondLst>
                                            <p:cond delay="800"/>
                                          </p:stCondLst>
                                        </p:cTn>
                                        <p:tgtEl>
                                          <p:spTgt spid="24"/>
                                        </p:tgtEl>
                                        <p:attrNameLst>
                                          <p:attrName>ppt_x</p:attrName>
                                        </p:attrNameLst>
                                      </p:cBhvr>
                                      <p:tavLst>
                                        <p:tav tm="0">
                                          <p:val>
                                            <p:strVal val="#ppt_x-0.05"/>
                                          </p:val>
                                        </p:tav>
                                        <p:tav tm="100000">
                                          <p:val>
                                            <p:strVal val="#ppt_x"/>
                                          </p:val>
                                        </p:tav>
                                      </p:tavLst>
                                    </p:anim>
                                    <p:anim calcmode="lin" valueType="num">
                                      <p:cBhvr>
                                        <p:cTn id="204" dur="200" accel="100000" fill="hold">
                                          <p:stCondLst>
                                            <p:cond delay="800"/>
                                          </p:stCondLst>
                                        </p:cTn>
                                        <p:tgtEl>
                                          <p:spTgt spid="24"/>
                                        </p:tgtEl>
                                        <p:attrNameLst>
                                          <p:attrName>ppt_y</p:attrName>
                                        </p:attrNameLst>
                                      </p:cBhvr>
                                      <p:tavLst>
                                        <p:tav tm="0">
                                          <p:val>
                                            <p:strVal val="#ppt_y+0.1"/>
                                          </p:val>
                                        </p:tav>
                                        <p:tav tm="100000">
                                          <p:val>
                                            <p:strVal val="#ppt_y"/>
                                          </p:val>
                                        </p:tav>
                                      </p:tavLst>
                                    </p:anim>
                                  </p:childTnLst>
                                </p:cTn>
                              </p:par>
                              <p:par>
                                <p:cTn id="205" presetID="30" presetClass="entr" presetSubtype="0" fill="hold" grpId="0" nodeType="withEffect">
                                  <p:stCondLst>
                                    <p:cond delay="0"/>
                                  </p:stCondLst>
                                  <p:childTnLst>
                                    <p:set>
                                      <p:cBhvr>
                                        <p:cTn id="206" dur="1" fill="hold">
                                          <p:stCondLst>
                                            <p:cond delay="0"/>
                                          </p:stCondLst>
                                        </p:cTn>
                                        <p:tgtEl>
                                          <p:spTgt spid="25"/>
                                        </p:tgtEl>
                                        <p:attrNameLst>
                                          <p:attrName>style.visibility</p:attrName>
                                        </p:attrNameLst>
                                      </p:cBhvr>
                                      <p:to>
                                        <p:strVal val="visible"/>
                                      </p:to>
                                    </p:set>
                                    <p:animEffect transition="in" filter="fade">
                                      <p:cBhvr>
                                        <p:cTn id="207" dur="800" decel="100000"/>
                                        <p:tgtEl>
                                          <p:spTgt spid="25"/>
                                        </p:tgtEl>
                                      </p:cBhvr>
                                    </p:animEffect>
                                    <p:anim calcmode="lin" valueType="num">
                                      <p:cBhvr>
                                        <p:cTn id="208" dur="800" decel="100000" fill="hold"/>
                                        <p:tgtEl>
                                          <p:spTgt spid="25"/>
                                        </p:tgtEl>
                                        <p:attrNameLst>
                                          <p:attrName>style.rotation</p:attrName>
                                        </p:attrNameLst>
                                      </p:cBhvr>
                                      <p:tavLst>
                                        <p:tav tm="0">
                                          <p:val>
                                            <p:fltVal val="-90"/>
                                          </p:val>
                                        </p:tav>
                                        <p:tav tm="100000">
                                          <p:val>
                                            <p:fltVal val="0"/>
                                          </p:val>
                                        </p:tav>
                                      </p:tavLst>
                                    </p:anim>
                                    <p:anim calcmode="lin" valueType="num">
                                      <p:cBhvr>
                                        <p:cTn id="209" dur="800" decel="100000" fill="hold"/>
                                        <p:tgtEl>
                                          <p:spTgt spid="25"/>
                                        </p:tgtEl>
                                        <p:attrNameLst>
                                          <p:attrName>ppt_x</p:attrName>
                                        </p:attrNameLst>
                                      </p:cBhvr>
                                      <p:tavLst>
                                        <p:tav tm="0">
                                          <p:val>
                                            <p:strVal val="#ppt_x+0.4"/>
                                          </p:val>
                                        </p:tav>
                                        <p:tav tm="100000">
                                          <p:val>
                                            <p:strVal val="#ppt_x-0.05"/>
                                          </p:val>
                                        </p:tav>
                                      </p:tavLst>
                                    </p:anim>
                                    <p:anim calcmode="lin" valueType="num">
                                      <p:cBhvr>
                                        <p:cTn id="210" dur="800" decel="100000" fill="hold"/>
                                        <p:tgtEl>
                                          <p:spTgt spid="25"/>
                                        </p:tgtEl>
                                        <p:attrNameLst>
                                          <p:attrName>ppt_y</p:attrName>
                                        </p:attrNameLst>
                                      </p:cBhvr>
                                      <p:tavLst>
                                        <p:tav tm="0">
                                          <p:val>
                                            <p:strVal val="#ppt_y-0.4"/>
                                          </p:val>
                                        </p:tav>
                                        <p:tav tm="100000">
                                          <p:val>
                                            <p:strVal val="#ppt_y+0.1"/>
                                          </p:val>
                                        </p:tav>
                                      </p:tavLst>
                                    </p:anim>
                                    <p:anim calcmode="lin" valueType="num">
                                      <p:cBhvr>
                                        <p:cTn id="211"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212"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par>
                                <p:cTn id="213" presetID="30" presetClass="entr" presetSubtype="0" fill="hold" grpId="0" nodeType="withEffect">
                                  <p:stCondLst>
                                    <p:cond delay="0"/>
                                  </p:stCondLst>
                                  <p:childTnLst>
                                    <p:set>
                                      <p:cBhvr>
                                        <p:cTn id="214" dur="1" fill="hold">
                                          <p:stCondLst>
                                            <p:cond delay="0"/>
                                          </p:stCondLst>
                                        </p:cTn>
                                        <p:tgtEl>
                                          <p:spTgt spid="26"/>
                                        </p:tgtEl>
                                        <p:attrNameLst>
                                          <p:attrName>style.visibility</p:attrName>
                                        </p:attrNameLst>
                                      </p:cBhvr>
                                      <p:to>
                                        <p:strVal val="visible"/>
                                      </p:to>
                                    </p:set>
                                    <p:animEffect transition="in" filter="fade">
                                      <p:cBhvr>
                                        <p:cTn id="215" dur="800" decel="100000"/>
                                        <p:tgtEl>
                                          <p:spTgt spid="26"/>
                                        </p:tgtEl>
                                      </p:cBhvr>
                                    </p:animEffect>
                                    <p:anim calcmode="lin" valueType="num">
                                      <p:cBhvr>
                                        <p:cTn id="216" dur="800" decel="100000" fill="hold"/>
                                        <p:tgtEl>
                                          <p:spTgt spid="26"/>
                                        </p:tgtEl>
                                        <p:attrNameLst>
                                          <p:attrName>style.rotation</p:attrName>
                                        </p:attrNameLst>
                                      </p:cBhvr>
                                      <p:tavLst>
                                        <p:tav tm="0">
                                          <p:val>
                                            <p:fltVal val="-90"/>
                                          </p:val>
                                        </p:tav>
                                        <p:tav tm="100000">
                                          <p:val>
                                            <p:fltVal val="0"/>
                                          </p:val>
                                        </p:tav>
                                      </p:tavLst>
                                    </p:anim>
                                    <p:anim calcmode="lin" valueType="num">
                                      <p:cBhvr>
                                        <p:cTn id="217" dur="800" decel="100000" fill="hold"/>
                                        <p:tgtEl>
                                          <p:spTgt spid="26"/>
                                        </p:tgtEl>
                                        <p:attrNameLst>
                                          <p:attrName>ppt_x</p:attrName>
                                        </p:attrNameLst>
                                      </p:cBhvr>
                                      <p:tavLst>
                                        <p:tav tm="0">
                                          <p:val>
                                            <p:strVal val="#ppt_x+0.4"/>
                                          </p:val>
                                        </p:tav>
                                        <p:tav tm="100000">
                                          <p:val>
                                            <p:strVal val="#ppt_x-0.05"/>
                                          </p:val>
                                        </p:tav>
                                      </p:tavLst>
                                    </p:anim>
                                    <p:anim calcmode="lin" valueType="num">
                                      <p:cBhvr>
                                        <p:cTn id="218" dur="800" decel="100000" fill="hold"/>
                                        <p:tgtEl>
                                          <p:spTgt spid="26"/>
                                        </p:tgtEl>
                                        <p:attrNameLst>
                                          <p:attrName>ppt_y</p:attrName>
                                        </p:attrNameLst>
                                      </p:cBhvr>
                                      <p:tavLst>
                                        <p:tav tm="0">
                                          <p:val>
                                            <p:strVal val="#ppt_y-0.4"/>
                                          </p:val>
                                        </p:tav>
                                        <p:tav tm="100000">
                                          <p:val>
                                            <p:strVal val="#ppt_y+0.1"/>
                                          </p:val>
                                        </p:tav>
                                      </p:tavLst>
                                    </p:anim>
                                    <p:anim calcmode="lin" valueType="num">
                                      <p:cBhvr>
                                        <p:cTn id="219"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220"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221" presetID="30" presetClass="entr" presetSubtype="0" fill="hold" grpId="0" nodeType="withEffect">
                                  <p:stCondLst>
                                    <p:cond delay="0"/>
                                  </p:stCondLst>
                                  <p:childTnLst>
                                    <p:set>
                                      <p:cBhvr>
                                        <p:cTn id="222" dur="1" fill="hold">
                                          <p:stCondLst>
                                            <p:cond delay="0"/>
                                          </p:stCondLst>
                                        </p:cTn>
                                        <p:tgtEl>
                                          <p:spTgt spid="27"/>
                                        </p:tgtEl>
                                        <p:attrNameLst>
                                          <p:attrName>style.visibility</p:attrName>
                                        </p:attrNameLst>
                                      </p:cBhvr>
                                      <p:to>
                                        <p:strVal val="visible"/>
                                      </p:to>
                                    </p:set>
                                    <p:animEffect transition="in" filter="fade">
                                      <p:cBhvr>
                                        <p:cTn id="223" dur="800" decel="100000"/>
                                        <p:tgtEl>
                                          <p:spTgt spid="27"/>
                                        </p:tgtEl>
                                      </p:cBhvr>
                                    </p:animEffect>
                                    <p:anim calcmode="lin" valueType="num">
                                      <p:cBhvr>
                                        <p:cTn id="224" dur="800" decel="100000" fill="hold"/>
                                        <p:tgtEl>
                                          <p:spTgt spid="27"/>
                                        </p:tgtEl>
                                        <p:attrNameLst>
                                          <p:attrName>style.rotation</p:attrName>
                                        </p:attrNameLst>
                                      </p:cBhvr>
                                      <p:tavLst>
                                        <p:tav tm="0">
                                          <p:val>
                                            <p:fltVal val="-90"/>
                                          </p:val>
                                        </p:tav>
                                        <p:tav tm="100000">
                                          <p:val>
                                            <p:fltVal val="0"/>
                                          </p:val>
                                        </p:tav>
                                      </p:tavLst>
                                    </p:anim>
                                    <p:anim calcmode="lin" valueType="num">
                                      <p:cBhvr>
                                        <p:cTn id="225" dur="800" decel="100000" fill="hold"/>
                                        <p:tgtEl>
                                          <p:spTgt spid="27"/>
                                        </p:tgtEl>
                                        <p:attrNameLst>
                                          <p:attrName>ppt_x</p:attrName>
                                        </p:attrNameLst>
                                      </p:cBhvr>
                                      <p:tavLst>
                                        <p:tav tm="0">
                                          <p:val>
                                            <p:strVal val="#ppt_x+0.4"/>
                                          </p:val>
                                        </p:tav>
                                        <p:tav tm="100000">
                                          <p:val>
                                            <p:strVal val="#ppt_x-0.05"/>
                                          </p:val>
                                        </p:tav>
                                      </p:tavLst>
                                    </p:anim>
                                    <p:anim calcmode="lin" valueType="num">
                                      <p:cBhvr>
                                        <p:cTn id="226" dur="800" decel="100000" fill="hold"/>
                                        <p:tgtEl>
                                          <p:spTgt spid="27"/>
                                        </p:tgtEl>
                                        <p:attrNameLst>
                                          <p:attrName>ppt_y</p:attrName>
                                        </p:attrNameLst>
                                      </p:cBhvr>
                                      <p:tavLst>
                                        <p:tav tm="0">
                                          <p:val>
                                            <p:strVal val="#ppt_y-0.4"/>
                                          </p:val>
                                        </p:tav>
                                        <p:tav tm="100000">
                                          <p:val>
                                            <p:strVal val="#ppt_y+0.1"/>
                                          </p:val>
                                        </p:tav>
                                      </p:tavLst>
                                    </p:anim>
                                    <p:anim calcmode="lin" valueType="num">
                                      <p:cBhvr>
                                        <p:cTn id="227"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228"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par>
                                <p:cTn id="229" presetID="30" presetClass="entr" presetSubtype="0" fill="hold" nodeType="withEffect">
                                  <p:stCondLst>
                                    <p:cond delay="0"/>
                                  </p:stCondLst>
                                  <p:childTnLst>
                                    <p:set>
                                      <p:cBhvr>
                                        <p:cTn id="230" dur="1" fill="hold">
                                          <p:stCondLst>
                                            <p:cond delay="0"/>
                                          </p:stCondLst>
                                        </p:cTn>
                                        <p:tgtEl>
                                          <p:spTgt spid="28"/>
                                        </p:tgtEl>
                                        <p:attrNameLst>
                                          <p:attrName>style.visibility</p:attrName>
                                        </p:attrNameLst>
                                      </p:cBhvr>
                                      <p:to>
                                        <p:strVal val="visible"/>
                                      </p:to>
                                    </p:set>
                                    <p:animEffect transition="in" filter="fade">
                                      <p:cBhvr>
                                        <p:cTn id="231" dur="800" decel="100000"/>
                                        <p:tgtEl>
                                          <p:spTgt spid="28"/>
                                        </p:tgtEl>
                                      </p:cBhvr>
                                    </p:animEffect>
                                    <p:anim calcmode="lin" valueType="num">
                                      <p:cBhvr>
                                        <p:cTn id="232" dur="800" decel="100000" fill="hold"/>
                                        <p:tgtEl>
                                          <p:spTgt spid="28"/>
                                        </p:tgtEl>
                                        <p:attrNameLst>
                                          <p:attrName>style.rotation</p:attrName>
                                        </p:attrNameLst>
                                      </p:cBhvr>
                                      <p:tavLst>
                                        <p:tav tm="0">
                                          <p:val>
                                            <p:fltVal val="-90"/>
                                          </p:val>
                                        </p:tav>
                                        <p:tav tm="100000">
                                          <p:val>
                                            <p:fltVal val="0"/>
                                          </p:val>
                                        </p:tav>
                                      </p:tavLst>
                                    </p:anim>
                                    <p:anim calcmode="lin" valueType="num">
                                      <p:cBhvr>
                                        <p:cTn id="233" dur="800" decel="100000" fill="hold"/>
                                        <p:tgtEl>
                                          <p:spTgt spid="28"/>
                                        </p:tgtEl>
                                        <p:attrNameLst>
                                          <p:attrName>ppt_x</p:attrName>
                                        </p:attrNameLst>
                                      </p:cBhvr>
                                      <p:tavLst>
                                        <p:tav tm="0">
                                          <p:val>
                                            <p:strVal val="#ppt_x+0.4"/>
                                          </p:val>
                                        </p:tav>
                                        <p:tav tm="100000">
                                          <p:val>
                                            <p:strVal val="#ppt_x-0.05"/>
                                          </p:val>
                                        </p:tav>
                                      </p:tavLst>
                                    </p:anim>
                                    <p:anim calcmode="lin" valueType="num">
                                      <p:cBhvr>
                                        <p:cTn id="234" dur="800" decel="100000" fill="hold"/>
                                        <p:tgtEl>
                                          <p:spTgt spid="28"/>
                                        </p:tgtEl>
                                        <p:attrNameLst>
                                          <p:attrName>ppt_y</p:attrName>
                                        </p:attrNameLst>
                                      </p:cBhvr>
                                      <p:tavLst>
                                        <p:tav tm="0">
                                          <p:val>
                                            <p:strVal val="#ppt_y-0.4"/>
                                          </p:val>
                                        </p:tav>
                                        <p:tav tm="100000">
                                          <p:val>
                                            <p:strVal val="#ppt_y+0.1"/>
                                          </p:val>
                                        </p:tav>
                                      </p:tavLst>
                                    </p:anim>
                                    <p:anim calcmode="lin" valueType="num">
                                      <p:cBhvr>
                                        <p:cTn id="235"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236"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par>
                                <p:cTn id="237" presetID="30" presetClass="entr" presetSubtype="0" fill="hold" grpId="0" nodeType="withEffect">
                                  <p:stCondLst>
                                    <p:cond delay="0"/>
                                  </p:stCondLst>
                                  <p:childTnLst>
                                    <p:set>
                                      <p:cBhvr>
                                        <p:cTn id="238" dur="1" fill="hold">
                                          <p:stCondLst>
                                            <p:cond delay="0"/>
                                          </p:stCondLst>
                                        </p:cTn>
                                        <p:tgtEl>
                                          <p:spTgt spid="30"/>
                                        </p:tgtEl>
                                        <p:attrNameLst>
                                          <p:attrName>style.visibility</p:attrName>
                                        </p:attrNameLst>
                                      </p:cBhvr>
                                      <p:to>
                                        <p:strVal val="visible"/>
                                      </p:to>
                                    </p:set>
                                    <p:animEffect transition="in" filter="fade">
                                      <p:cBhvr>
                                        <p:cTn id="239" dur="800" decel="100000"/>
                                        <p:tgtEl>
                                          <p:spTgt spid="30"/>
                                        </p:tgtEl>
                                      </p:cBhvr>
                                    </p:animEffect>
                                    <p:anim calcmode="lin" valueType="num">
                                      <p:cBhvr>
                                        <p:cTn id="240" dur="800" decel="100000" fill="hold"/>
                                        <p:tgtEl>
                                          <p:spTgt spid="30"/>
                                        </p:tgtEl>
                                        <p:attrNameLst>
                                          <p:attrName>style.rotation</p:attrName>
                                        </p:attrNameLst>
                                      </p:cBhvr>
                                      <p:tavLst>
                                        <p:tav tm="0">
                                          <p:val>
                                            <p:fltVal val="-90"/>
                                          </p:val>
                                        </p:tav>
                                        <p:tav tm="100000">
                                          <p:val>
                                            <p:fltVal val="0"/>
                                          </p:val>
                                        </p:tav>
                                      </p:tavLst>
                                    </p:anim>
                                    <p:anim calcmode="lin" valueType="num">
                                      <p:cBhvr>
                                        <p:cTn id="241" dur="800" decel="100000" fill="hold"/>
                                        <p:tgtEl>
                                          <p:spTgt spid="30"/>
                                        </p:tgtEl>
                                        <p:attrNameLst>
                                          <p:attrName>ppt_x</p:attrName>
                                        </p:attrNameLst>
                                      </p:cBhvr>
                                      <p:tavLst>
                                        <p:tav tm="0">
                                          <p:val>
                                            <p:strVal val="#ppt_x+0.4"/>
                                          </p:val>
                                        </p:tav>
                                        <p:tav tm="100000">
                                          <p:val>
                                            <p:strVal val="#ppt_x-0.05"/>
                                          </p:val>
                                        </p:tav>
                                      </p:tavLst>
                                    </p:anim>
                                    <p:anim calcmode="lin" valueType="num">
                                      <p:cBhvr>
                                        <p:cTn id="242" dur="800" decel="100000" fill="hold"/>
                                        <p:tgtEl>
                                          <p:spTgt spid="30"/>
                                        </p:tgtEl>
                                        <p:attrNameLst>
                                          <p:attrName>ppt_y</p:attrName>
                                        </p:attrNameLst>
                                      </p:cBhvr>
                                      <p:tavLst>
                                        <p:tav tm="0">
                                          <p:val>
                                            <p:strVal val="#ppt_y-0.4"/>
                                          </p:val>
                                        </p:tav>
                                        <p:tav tm="100000">
                                          <p:val>
                                            <p:strVal val="#ppt_y+0.1"/>
                                          </p:val>
                                        </p:tav>
                                      </p:tavLst>
                                    </p:anim>
                                    <p:anim calcmode="lin" valueType="num">
                                      <p:cBhvr>
                                        <p:cTn id="243" dur="200" accel="100000" fill="hold">
                                          <p:stCondLst>
                                            <p:cond delay="800"/>
                                          </p:stCondLst>
                                        </p:cTn>
                                        <p:tgtEl>
                                          <p:spTgt spid="30"/>
                                        </p:tgtEl>
                                        <p:attrNameLst>
                                          <p:attrName>ppt_x</p:attrName>
                                        </p:attrNameLst>
                                      </p:cBhvr>
                                      <p:tavLst>
                                        <p:tav tm="0">
                                          <p:val>
                                            <p:strVal val="#ppt_x-0.05"/>
                                          </p:val>
                                        </p:tav>
                                        <p:tav tm="100000">
                                          <p:val>
                                            <p:strVal val="#ppt_x"/>
                                          </p:val>
                                        </p:tav>
                                      </p:tavLst>
                                    </p:anim>
                                    <p:anim calcmode="lin" valueType="num">
                                      <p:cBhvr>
                                        <p:cTn id="244" dur="200" accel="100000" fill="hold">
                                          <p:stCondLst>
                                            <p:cond delay="800"/>
                                          </p:stCondLst>
                                        </p:cTn>
                                        <p:tgtEl>
                                          <p:spTgt spid="3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2" grpId="0"/>
      <p:bldP spid="14" grpId="0"/>
      <p:bldP spid="15" grpId="0"/>
      <p:bldP spid="2" grpId="0"/>
      <p:bldP spid="3" grpId="0"/>
      <p:bldP spid="4" grpId="0"/>
      <p:bldP spid="5" grpId="0"/>
      <p:bldP spid="16" grpId="0"/>
      <p:bldP spid="17" grpId="0"/>
      <p:bldP spid="19" grpId="0"/>
      <p:bldP spid="20" grpId="0"/>
      <p:bldP spid="21" grpId="0"/>
      <p:bldP spid="25" grpId="0"/>
      <p:bldP spid="26" grpId="0"/>
      <p:bldP spid="27" grpId="0"/>
      <p:bldP spid="3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8155" y="138430"/>
            <a:ext cx="2834640" cy="982980"/>
          </a:xfrm>
          <a:prstGeom prst="rect">
            <a:avLst/>
          </a:prstGeom>
          <a:effectLst/>
        </p:spPr>
      </p:pic>
      <p:pic>
        <p:nvPicPr>
          <p:cNvPr id="5" name="图片 4" descr="新建画布1"/>
          <p:cNvPicPr>
            <a:picLocks noChangeAspect="1"/>
          </p:cNvPicPr>
          <p:nvPr/>
        </p:nvPicPr>
        <p:blipFill>
          <a:blip r:embed="rId3"/>
          <a:stretch>
            <a:fillRect/>
          </a:stretch>
        </p:blipFill>
        <p:spPr>
          <a:xfrm>
            <a:off x="1270" y="1674495"/>
            <a:ext cx="3789045" cy="1546225"/>
          </a:xfrm>
          <a:prstGeom prst="rect">
            <a:avLst/>
          </a:prstGeom>
          <a:effectLst/>
        </p:spPr>
      </p:pic>
      <p:pic>
        <p:nvPicPr>
          <p:cNvPr id="6" name="图片 5" descr="新建画布2"/>
          <p:cNvPicPr>
            <a:picLocks noChangeAspect="1"/>
          </p:cNvPicPr>
          <p:nvPr/>
        </p:nvPicPr>
        <p:blipFill>
          <a:blip r:embed="rId4"/>
          <a:stretch>
            <a:fillRect/>
          </a:stretch>
        </p:blipFill>
        <p:spPr>
          <a:xfrm>
            <a:off x="207645" y="4385945"/>
            <a:ext cx="3373755" cy="1213485"/>
          </a:xfrm>
          <a:prstGeom prst="rect">
            <a:avLst/>
          </a:prstGeom>
          <a:effectLst/>
        </p:spPr>
      </p:pic>
      <p:pic>
        <p:nvPicPr>
          <p:cNvPr id="7" name="图片 6" descr="新建画布3"/>
          <p:cNvPicPr>
            <a:picLocks noChangeAspect="1"/>
          </p:cNvPicPr>
          <p:nvPr/>
        </p:nvPicPr>
        <p:blipFill>
          <a:blip r:embed="rId5"/>
          <a:stretch>
            <a:fillRect/>
          </a:stretch>
        </p:blipFill>
        <p:spPr>
          <a:xfrm>
            <a:off x="4269105" y="5521960"/>
            <a:ext cx="3653155" cy="1258570"/>
          </a:xfrm>
          <a:prstGeom prst="rect">
            <a:avLst/>
          </a:prstGeom>
          <a:effectLst/>
        </p:spPr>
      </p:pic>
      <p:pic>
        <p:nvPicPr>
          <p:cNvPr id="8" name="图片 7" descr="新建画布4"/>
          <p:cNvPicPr>
            <a:picLocks noChangeAspect="1"/>
          </p:cNvPicPr>
          <p:nvPr/>
        </p:nvPicPr>
        <p:blipFill>
          <a:blip r:embed="rId6"/>
          <a:stretch>
            <a:fillRect/>
          </a:stretch>
        </p:blipFill>
        <p:spPr>
          <a:xfrm>
            <a:off x="4079875" y="3790950"/>
            <a:ext cx="3703320" cy="1360805"/>
          </a:xfrm>
          <a:prstGeom prst="rect">
            <a:avLst/>
          </a:prstGeom>
          <a:effectLst/>
        </p:spPr>
      </p:pic>
      <p:pic>
        <p:nvPicPr>
          <p:cNvPr id="10" name="图片 9" descr="新建画布5"/>
          <p:cNvPicPr>
            <a:picLocks noChangeAspect="1"/>
          </p:cNvPicPr>
          <p:nvPr/>
        </p:nvPicPr>
        <p:blipFill>
          <a:blip r:embed="rId7"/>
          <a:stretch>
            <a:fillRect/>
          </a:stretch>
        </p:blipFill>
        <p:spPr>
          <a:xfrm>
            <a:off x="4269740" y="2246630"/>
            <a:ext cx="3324225" cy="734695"/>
          </a:xfrm>
          <a:prstGeom prst="rect">
            <a:avLst/>
          </a:prstGeom>
          <a:effectLst/>
        </p:spPr>
      </p:pic>
      <p:pic>
        <p:nvPicPr>
          <p:cNvPr id="13" name="图片 12" descr="新建画布6"/>
          <p:cNvPicPr>
            <a:picLocks noChangeAspect="1"/>
          </p:cNvPicPr>
          <p:nvPr/>
        </p:nvPicPr>
        <p:blipFill>
          <a:blip r:embed="rId8"/>
          <a:stretch>
            <a:fillRect/>
          </a:stretch>
        </p:blipFill>
        <p:spPr>
          <a:xfrm>
            <a:off x="4429125" y="781685"/>
            <a:ext cx="3005455" cy="892810"/>
          </a:xfrm>
          <a:prstGeom prst="rect">
            <a:avLst/>
          </a:prstGeom>
          <a:effectLst/>
        </p:spPr>
      </p:pic>
      <p:pic>
        <p:nvPicPr>
          <p:cNvPr id="14" name="图片 13" descr="新建画布7"/>
          <p:cNvPicPr>
            <a:picLocks noChangeAspect="1"/>
          </p:cNvPicPr>
          <p:nvPr/>
        </p:nvPicPr>
        <p:blipFill>
          <a:blip r:embed="rId9"/>
          <a:stretch>
            <a:fillRect/>
          </a:stretch>
        </p:blipFill>
        <p:spPr>
          <a:xfrm>
            <a:off x="8143875" y="840105"/>
            <a:ext cx="3604260" cy="775335"/>
          </a:xfrm>
          <a:prstGeom prst="rect">
            <a:avLst/>
          </a:prstGeom>
          <a:effectLst/>
        </p:spPr>
      </p:pic>
      <p:pic>
        <p:nvPicPr>
          <p:cNvPr id="15" name="图片 14" descr="新建画布8"/>
          <p:cNvPicPr>
            <a:picLocks noChangeAspect="1"/>
          </p:cNvPicPr>
          <p:nvPr/>
        </p:nvPicPr>
        <p:blipFill>
          <a:blip r:embed="rId10"/>
          <a:stretch>
            <a:fillRect/>
          </a:stretch>
        </p:blipFill>
        <p:spPr>
          <a:xfrm>
            <a:off x="7922895" y="2936240"/>
            <a:ext cx="4207510" cy="1274445"/>
          </a:xfrm>
          <a:prstGeom prst="rect">
            <a:avLst/>
          </a:prstGeom>
          <a:effectLst/>
        </p:spPr>
      </p:pic>
      <p:cxnSp>
        <p:nvCxnSpPr>
          <p:cNvPr id="102" name="肘形连接符 101"/>
          <p:cNvCxnSpPr>
            <a:stCxn id="4" idx="2"/>
            <a:endCxn id="5" idx="0"/>
          </p:cNvCxnSpPr>
          <p:nvPr/>
        </p:nvCxnSpPr>
        <p:spPr>
          <a:xfrm rot="5400000" flipV="1">
            <a:off x="1619250" y="1397635"/>
            <a:ext cx="553085" cy="635"/>
          </a:xfrm>
          <a:prstGeom prst="bentConnector3">
            <a:avLst>
              <a:gd name="adj1" fmla="val 50057"/>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5" idx="2"/>
            <a:endCxn id="6" idx="0"/>
          </p:cNvCxnSpPr>
          <p:nvPr/>
        </p:nvCxnSpPr>
        <p:spPr>
          <a:xfrm rot="5400000">
            <a:off x="1312863" y="3802698"/>
            <a:ext cx="1165225" cy="1270"/>
          </a:xfrm>
          <a:prstGeom prst="bentConnector3">
            <a:avLst>
              <a:gd name="adj1" fmla="val 5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6" idx="2"/>
            <a:endCxn id="7" idx="1"/>
          </p:cNvCxnSpPr>
          <p:nvPr/>
        </p:nvCxnSpPr>
        <p:spPr>
          <a:xfrm rot="5400000" flipV="1">
            <a:off x="2806065" y="4688205"/>
            <a:ext cx="551815" cy="237426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0"/>
          </p:cNvCxnSpPr>
          <p:nvPr/>
        </p:nvCxnSpPr>
        <p:spPr>
          <a:xfrm rot="16200000">
            <a:off x="5618480" y="5035550"/>
            <a:ext cx="963930" cy="8890"/>
          </a:xfrm>
          <a:prstGeom prst="bentConnector3">
            <a:avLst>
              <a:gd name="adj1" fmla="val 49934"/>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8" idx="0"/>
            <a:endCxn id="10" idx="2"/>
          </p:cNvCxnSpPr>
          <p:nvPr/>
        </p:nvCxnSpPr>
        <p:spPr>
          <a:xfrm rot="16200000">
            <a:off x="5527040" y="3385820"/>
            <a:ext cx="809625" cy="635"/>
          </a:xfrm>
          <a:prstGeom prst="bentConnector3">
            <a:avLst>
              <a:gd name="adj1" fmla="val 49961"/>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0" idx="0"/>
            <a:endCxn id="13" idx="2"/>
          </p:cNvCxnSpPr>
          <p:nvPr/>
        </p:nvCxnSpPr>
        <p:spPr>
          <a:xfrm rot="16200000">
            <a:off x="5645785" y="1960245"/>
            <a:ext cx="572135"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3" idx="3"/>
            <a:endCxn id="14" idx="1"/>
          </p:cNvCxnSpPr>
          <p:nvPr/>
        </p:nvCxnSpPr>
        <p:spPr>
          <a:xfrm>
            <a:off x="7434580" y="1228090"/>
            <a:ext cx="709295"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4" idx="2"/>
            <a:endCxn id="15" idx="0"/>
          </p:cNvCxnSpPr>
          <p:nvPr/>
        </p:nvCxnSpPr>
        <p:spPr>
          <a:xfrm rot="5400000" flipV="1">
            <a:off x="9325928" y="2235518"/>
            <a:ext cx="1320800" cy="80645"/>
          </a:xfrm>
          <a:prstGeom prst="bentConnector3">
            <a:avLst>
              <a:gd name="adj1" fmla="val 49976"/>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曲线连接符 23"/>
          <p:cNvCxnSpPr>
            <a:stCxn id="25" idx="1"/>
            <a:endCxn id="26" idx="1"/>
          </p:cNvCxnSpPr>
          <p:nvPr/>
        </p:nvCxnSpPr>
        <p:spPr>
          <a:xfrm rot="10800000" flipH="1" flipV="1">
            <a:off x="2563495" y="1228090"/>
            <a:ext cx="40005" cy="513080"/>
          </a:xfrm>
          <a:prstGeom prst="curvedConnector3">
            <a:avLst>
              <a:gd name="adj1" fmla="val -163492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1"/>
          <a:stretch>
            <a:fillRect/>
          </a:stretch>
        </p:blipFill>
        <p:spPr>
          <a:xfrm>
            <a:off x="2564130" y="984885"/>
            <a:ext cx="1017270" cy="485775"/>
          </a:xfrm>
          <a:prstGeom prst="rect">
            <a:avLst/>
          </a:prstGeom>
          <a:effectLst/>
        </p:spPr>
      </p:pic>
      <p:pic>
        <p:nvPicPr>
          <p:cNvPr id="26" name="图片 25"/>
          <p:cNvPicPr>
            <a:picLocks noChangeAspect="1"/>
          </p:cNvPicPr>
          <p:nvPr/>
        </p:nvPicPr>
        <p:blipFill>
          <a:blip r:embed="rId12"/>
          <a:stretch>
            <a:fillRect/>
          </a:stretch>
        </p:blipFill>
        <p:spPr>
          <a:xfrm>
            <a:off x="2604135" y="1615440"/>
            <a:ext cx="708660" cy="251460"/>
          </a:xfrm>
          <a:prstGeom prst="rect">
            <a:avLst/>
          </a:prstGeom>
          <a:effectLst/>
        </p:spPr>
      </p:pic>
      <p:sp>
        <p:nvSpPr>
          <p:cNvPr id="27" name="文本框 26"/>
          <p:cNvSpPr txBox="1"/>
          <p:nvPr/>
        </p:nvSpPr>
        <p:spPr>
          <a:xfrm>
            <a:off x="151765" y="1268095"/>
            <a:ext cx="1642745" cy="64516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acetylglutamte synthase</a:t>
            </a:r>
          </a:p>
        </p:txBody>
      </p:sp>
      <p:sp>
        <p:nvSpPr>
          <p:cNvPr id="28" name="文本框 27"/>
          <p:cNvSpPr txBox="1"/>
          <p:nvPr/>
        </p:nvSpPr>
        <p:spPr>
          <a:xfrm>
            <a:off x="478155" y="3342005"/>
            <a:ext cx="1207770" cy="92202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N-acetyl glutamate</a:t>
            </a:r>
          </a:p>
          <a:p>
            <a:r>
              <a:rPr lang="en-US" altLang="zh-CN" b="1">
                <a:latin typeface="Times New Roman" panose="02020603050405020304" pitchFamily="18" charset="0"/>
                <a:cs typeface="Times New Roman" panose="02020603050405020304" pitchFamily="18" charset="0"/>
              </a:rPr>
              <a:t>kinase</a:t>
            </a:r>
          </a:p>
        </p:txBody>
      </p:sp>
      <p:sp>
        <p:nvSpPr>
          <p:cNvPr id="29" name="文本框 28"/>
          <p:cNvSpPr txBox="1"/>
          <p:nvPr/>
        </p:nvSpPr>
        <p:spPr>
          <a:xfrm>
            <a:off x="2251074" y="3286125"/>
            <a:ext cx="636905" cy="369332"/>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ATP</a:t>
            </a:r>
          </a:p>
        </p:txBody>
      </p:sp>
      <p:sp>
        <p:nvSpPr>
          <p:cNvPr id="30" name="文本框 29"/>
          <p:cNvSpPr txBox="1"/>
          <p:nvPr/>
        </p:nvSpPr>
        <p:spPr>
          <a:xfrm>
            <a:off x="2251075" y="4017645"/>
            <a:ext cx="814704" cy="369332"/>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ADP</a:t>
            </a:r>
          </a:p>
        </p:txBody>
      </p:sp>
      <p:cxnSp>
        <p:nvCxnSpPr>
          <p:cNvPr id="31" name="曲线连接符 30"/>
          <p:cNvCxnSpPr>
            <a:cxnSpLocks/>
          </p:cNvCxnSpPr>
          <p:nvPr/>
        </p:nvCxnSpPr>
        <p:spPr>
          <a:xfrm rot="10800000" flipH="1" flipV="1">
            <a:off x="2132735" y="3470791"/>
            <a:ext cx="1" cy="731520"/>
          </a:xfrm>
          <a:prstGeom prst="curvedConnector3">
            <a:avLst>
              <a:gd name="adj1" fmla="val -2286000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141605" y="5690235"/>
            <a:ext cx="1753235" cy="923330"/>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N-acetyl glutamate</a:t>
            </a:r>
          </a:p>
          <a:p>
            <a:r>
              <a:rPr lang="en-US" altLang="zh-CN" b="1" dirty="0">
                <a:latin typeface="Times New Roman" panose="02020603050405020304" pitchFamily="18" charset="0"/>
                <a:cs typeface="Times New Roman" panose="02020603050405020304" pitchFamily="18" charset="0"/>
              </a:rPr>
              <a:t>dehydrogenase</a:t>
            </a:r>
          </a:p>
        </p:txBody>
      </p:sp>
      <p:sp>
        <p:nvSpPr>
          <p:cNvPr id="33" name="文本框 32"/>
          <p:cNvSpPr txBox="1"/>
          <p:nvPr/>
        </p:nvSpPr>
        <p:spPr>
          <a:xfrm>
            <a:off x="1951355" y="5459016"/>
            <a:ext cx="1503045" cy="553998"/>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NAD(P)H+H</a:t>
            </a:r>
            <a:r>
              <a:rPr lang="en-US" altLang="zh-CN" b="1" baseline="30000" dirty="0">
                <a:latin typeface="Times New Roman" panose="02020603050405020304" pitchFamily="18" charset="0"/>
                <a:cs typeface="Times New Roman" panose="02020603050405020304" pitchFamily="18" charset="0"/>
              </a:rPr>
              <a:t>+</a:t>
            </a:r>
          </a:p>
        </p:txBody>
      </p:sp>
      <p:sp>
        <p:nvSpPr>
          <p:cNvPr id="34" name="文本框 33"/>
          <p:cNvSpPr txBox="1"/>
          <p:nvPr/>
        </p:nvSpPr>
        <p:spPr>
          <a:xfrm>
            <a:off x="3581400" y="5487670"/>
            <a:ext cx="1186180" cy="369332"/>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NAD(P)</a:t>
            </a:r>
            <a:r>
              <a:rPr lang="en-US" altLang="zh-CN" b="1" baseline="30000" dirty="0">
                <a:latin typeface="Times New Roman" panose="02020603050405020304" pitchFamily="18" charset="0"/>
                <a:cs typeface="Times New Roman" panose="02020603050405020304" pitchFamily="18" charset="0"/>
              </a:rPr>
              <a:t>+</a:t>
            </a:r>
          </a:p>
        </p:txBody>
      </p:sp>
      <p:cxnSp>
        <p:nvCxnSpPr>
          <p:cNvPr id="35" name="曲线连接符 34"/>
          <p:cNvCxnSpPr>
            <a:cxnSpLocks/>
          </p:cNvCxnSpPr>
          <p:nvPr/>
        </p:nvCxnSpPr>
        <p:spPr>
          <a:xfrm rot="16200000" flipH="1">
            <a:off x="3423841" y="5170901"/>
            <a:ext cx="29686" cy="1471612"/>
          </a:xfrm>
          <a:prstGeom prst="curvedConnector3">
            <a:avLst>
              <a:gd name="adj1" fmla="val 87006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692400" y="6489700"/>
            <a:ext cx="390525" cy="368300"/>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Pi</a:t>
            </a:r>
          </a:p>
        </p:txBody>
      </p:sp>
      <p:cxnSp>
        <p:nvCxnSpPr>
          <p:cNvPr id="37" name="曲线连接符 36"/>
          <p:cNvCxnSpPr>
            <a:cxnSpLocks/>
          </p:cNvCxnSpPr>
          <p:nvPr/>
        </p:nvCxnSpPr>
        <p:spPr>
          <a:xfrm>
            <a:off x="2056130" y="6152176"/>
            <a:ext cx="831850" cy="251460"/>
          </a:xfrm>
          <a:prstGeom prst="curved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358005" y="5150485"/>
            <a:ext cx="1659890" cy="584775"/>
          </a:xfrm>
          <a:prstGeom prst="rect">
            <a:avLst/>
          </a:prstGeom>
          <a:noFill/>
          <a:effectLst/>
        </p:spPr>
        <p:txBody>
          <a:bodyPr wrap="square" rtlCol="0">
            <a:spAutoFit/>
          </a:bodyPr>
          <a:lstStyle/>
          <a:p>
            <a:r>
              <a:rPr lang="en-US" altLang="zh-CN" sz="1600" b="1">
                <a:latin typeface="Times New Roman" panose="02020603050405020304" pitchFamily="18" charset="0"/>
                <a:cs typeface="Times New Roman" panose="02020603050405020304" pitchFamily="18" charset="0"/>
              </a:rPr>
              <a:t>aminotransferase</a:t>
            </a:r>
          </a:p>
        </p:txBody>
      </p:sp>
      <p:sp>
        <p:nvSpPr>
          <p:cNvPr id="39" name="文本框 38"/>
          <p:cNvSpPr txBox="1"/>
          <p:nvPr/>
        </p:nvSpPr>
        <p:spPr>
          <a:xfrm>
            <a:off x="6412230" y="4814570"/>
            <a:ext cx="1370965" cy="306705"/>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α-ketoglutarate</a:t>
            </a:r>
          </a:p>
        </p:txBody>
      </p:sp>
      <p:sp>
        <p:nvSpPr>
          <p:cNvPr id="40" name="文本框 39"/>
          <p:cNvSpPr txBox="1"/>
          <p:nvPr/>
        </p:nvSpPr>
        <p:spPr>
          <a:xfrm>
            <a:off x="6415405" y="5285740"/>
            <a:ext cx="1379855" cy="306705"/>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glutamate</a:t>
            </a:r>
          </a:p>
        </p:txBody>
      </p:sp>
      <p:cxnSp>
        <p:nvCxnSpPr>
          <p:cNvPr id="41" name="曲线连接符 40"/>
          <p:cNvCxnSpPr>
            <a:stCxn id="40" idx="1"/>
            <a:endCxn id="39" idx="1"/>
          </p:cNvCxnSpPr>
          <p:nvPr/>
        </p:nvCxnSpPr>
        <p:spPr>
          <a:xfrm rot="10800000">
            <a:off x="6412230" y="4968240"/>
            <a:ext cx="3175" cy="471170"/>
          </a:xfrm>
          <a:prstGeom prst="curvedConnector3">
            <a:avLst>
              <a:gd name="adj1" fmla="val 1016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984396" y="3232785"/>
            <a:ext cx="1845539" cy="307777"/>
          </a:xfrm>
          <a:prstGeom prst="rect">
            <a:avLst/>
          </a:prstGeom>
          <a:noFill/>
          <a:effectLst/>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N-</a:t>
            </a:r>
            <a:r>
              <a:rPr lang="en-US" altLang="zh-CN" sz="1400" b="1" dirty="0" err="1">
                <a:latin typeface="Times New Roman" panose="02020603050405020304" pitchFamily="18" charset="0"/>
                <a:cs typeface="Times New Roman" panose="02020603050405020304" pitchFamily="18" charset="0"/>
              </a:rPr>
              <a:t>acetylorinithinase</a:t>
            </a:r>
            <a:endParaRPr lang="en-US" altLang="zh-CN" sz="1400" b="1" dirty="0">
              <a:latin typeface="Times New Roman" panose="02020603050405020304" pitchFamily="18" charset="0"/>
              <a:cs typeface="Times New Roman" panose="02020603050405020304" pitchFamily="18" charset="0"/>
            </a:endParaRPr>
          </a:p>
        </p:txBody>
      </p:sp>
      <p:sp>
        <p:nvSpPr>
          <p:cNvPr id="43" name="文本框 42"/>
          <p:cNvSpPr txBox="1"/>
          <p:nvPr/>
        </p:nvSpPr>
        <p:spPr>
          <a:xfrm>
            <a:off x="6543040" y="3470275"/>
            <a:ext cx="889000" cy="307777"/>
          </a:xfrm>
          <a:prstGeom prst="rect">
            <a:avLst/>
          </a:prstGeom>
          <a:noFill/>
          <a:effectLst/>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H</a:t>
            </a:r>
            <a:r>
              <a:rPr lang="en-US" altLang="zh-CN" sz="1400" b="1" baseline="-25000" dirty="0">
                <a:latin typeface="Times New Roman" panose="02020603050405020304" pitchFamily="18" charset="0"/>
                <a:cs typeface="Times New Roman" panose="02020603050405020304" pitchFamily="18" charset="0"/>
              </a:rPr>
              <a:t>2</a:t>
            </a:r>
            <a:r>
              <a:rPr lang="en-US" altLang="zh-CN" sz="1400" b="1" dirty="0">
                <a:latin typeface="Times New Roman" panose="02020603050405020304" pitchFamily="18" charset="0"/>
                <a:cs typeface="Times New Roman" panose="02020603050405020304" pitchFamily="18" charset="0"/>
              </a:rPr>
              <a:t>O</a:t>
            </a:r>
          </a:p>
        </p:txBody>
      </p:sp>
      <p:sp>
        <p:nvSpPr>
          <p:cNvPr id="44" name="文本框 43"/>
          <p:cNvSpPr txBox="1"/>
          <p:nvPr/>
        </p:nvSpPr>
        <p:spPr>
          <a:xfrm>
            <a:off x="6539865" y="2981325"/>
            <a:ext cx="1054100" cy="307777"/>
          </a:xfrm>
          <a:prstGeom prst="rect">
            <a:avLst/>
          </a:prstGeom>
          <a:noFill/>
          <a:effectLst/>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CH</a:t>
            </a:r>
            <a:r>
              <a:rPr lang="en-US" altLang="zh-CN" sz="1400" b="1" baseline="-25000" dirty="0">
                <a:latin typeface="Times New Roman" panose="02020603050405020304" pitchFamily="18" charset="0"/>
                <a:cs typeface="Times New Roman" panose="02020603050405020304" pitchFamily="18" charset="0"/>
              </a:rPr>
              <a:t>3</a:t>
            </a:r>
            <a:r>
              <a:rPr lang="en-US" altLang="zh-CN" sz="1400" b="1" dirty="0">
                <a:latin typeface="Times New Roman" panose="02020603050405020304" pitchFamily="18" charset="0"/>
                <a:cs typeface="Times New Roman" panose="02020603050405020304" pitchFamily="18" charset="0"/>
              </a:rPr>
              <a:t>COO</a:t>
            </a:r>
            <a:r>
              <a:rPr lang="en-US" altLang="zh-CN" sz="1400" b="1" baseline="30000" dirty="0">
                <a:latin typeface="Times New Roman" panose="02020603050405020304" pitchFamily="18" charset="0"/>
                <a:cs typeface="Times New Roman" panose="02020603050405020304" pitchFamily="18" charset="0"/>
              </a:rPr>
              <a:t>-</a:t>
            </a:r>
          </a:p>
        </p:txBody>
      </p:sp>
      <p:cxnSp>
        <p:nvCxnSpPr>
          <p:cNvPr id="45" name="曲线连接符 44"/>
          <p:cNvCxnSpPr>
            <a:cxnSpLocks/>
            <a:stCxn id="43" idx="1"/>
            <a:endCxn id="44" idx="1"/>
          </p:cNvCxnSpPr>
          <p:nvPr/>
        </p:nvCxnSpPr>
        <p:spPr>
          <a:xfrm rot="10800000">
            <a:off x="6539866" y="3135214"/>
            <a:ext cx="3175" cy="488950"/>
          </a:xfrm>
          <a:prstGeom prst="curvedConnector3">
            <a:avLst>
              <a:gd name="adj1" fmla="val 730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703445" y="1674495"/>
            <a:ext cx="1126490" cy="737235"/>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orinithine</a:t>
            </a:r>
          </a:p>
          <a:p>
            <a:r>
              <a:rPr lang="en-US" altLang="zh-CN" sz="1400" b="1">
                <a:latin typeface="Times New Roman" panose="02020603050405020304" pitchFamily="18" charset="0"/>
                <a:cs typeface="Times New Roman" panose="02020603050405020304" pitchFamily="18" charset="0"/>
              </a:rPr>
              <a:t>carbamoyl</a:t>
            </a:r>
          </a:p>
          <a:p>
            <a:r>
              <a:rPr lang="en-US" altLang="zh-CN" sz="1400" b="1">
                <a:latin typeface="Times New Roman" panose="02020603050405020304" pitchFamily="18" charset="0"/>
                <a:cs typeface="Times New Roman" panose="02020603050405020304" pitchFamily="18" charset="0"/>
              </a:rPr>
              <a:t>transferase</a:t>
            </a:r>
          </a:p>
        </p:txBody>
      </p:sp>
      <p:sp>
        <p:nvSpPr>
          <p:cNvPr id="47" name="文本框 46"/>
          <p:cNvSpPr txBox="1"/>
          <p:nvPr/>
        </p:nvSpPr>
        <p:spPr>
          <a:xfrm>
            <a:off x="6177915" y="2029460"/>
            <a:ext cx="1744980" cy="523220"/>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carbamoyl phosphate</a:t>
            </a:r>
          </a:p>
        </p:txBody>
      </p:sp>
      <p:sp>
        <p:nvSpPr>
          <p:cNvPr id="48" name="文本框 47"/>
          <p:cNvSpPr txBox="1"/>
          <p:nvPr/>
        </p:nvSpPr>
        <p:spPr>
          <a:xfrm>
            <a:off x="6346190" y="1675765"/>
            <a:ext cx="390525" cy="306705"/>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Pi</a:t>
            </a:r>
          </a:p>
        </p:txBody>
      </p:sp>
      <p:cxnSp>
        <p:nvCxnSpPr>
          <p:cNvPr id="49" name="曲线连接符 48"/>
          <p:cNvCxnSpPr>
            <a:stCxn id="47" idx="1"/>
            <a:endCxn id="48" idx="1"/>
          </p:cNvCxnSpPr>
          <p:nvPr/>
        </p:nvCxnSpPr>
        <p:spPr>
          <a:xfrm rot="10800000" flipH="1">
            <a:off x="6177914" y="1829118"/>
            <a:ext cx="168275" cy="461952"/>
          </a:xfrm>
          <a:prstGeom prst="curvedConnector3">
            <a:avLst>
              <a:gd name="adj1" fmla="val -135849"/>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201535" y="1379220"/>
            <a:ext cx="1601470" cy="521970"/>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argininosuccinate synthetase</a:t>
            </a:r>
          </a:p>
        </p:txBody>
      </p:sp>
      <p:sp>
        <p:nvSpPr>
          <p:cNvPr id="51" name="文本框 50"/>
          <p:cNvSpPr txBox="1"/>
          <p:nvPr/>
        </p:nvSpPr>
        <p:spPr>
          <a:xfrm>
            <a:off x="6738620" y="535305"/>
            <a:ext cx="1023620" cy="307777"/>
          </a:xfrm>
          <a:prstGeom prst="rect">
            <a:avLst/>
          </a:prstGeom>
          <a:noFill/>
          <a:effectLst/>
        </p:spPr>
        <p:txBody>
          <a:bodyPr wrap="square" rtlCol="0">
            <a:spAutoFit/>
          </a:bodyPr>
          <a:lstStyle/>
          <a:p>
            <a:r>
              <a:rPr lang="en-US" altLang="zh-CN" sz="1400" b="1" dirty="0" err="1">
                <a:latin typeface="Times New Roman" panose="02020603050405020304" pitchFamily="18" charset="0"/>
                <a:cs typeface="Times New Roman" panose="02020603050405020304" pitchFamily="18" charset="0"/>
              </a:rPr>
              <a:t>Asp+ATP</a:t>
            </a:r>
            <a:endParaRPr lang="en-US" altLang="zh-CN" sz="1400" b="1" dirty="0">
              <a:latin typeface="Times New Roman" panose="02020603050405020304" pitchFamily="18" charset="0"/>
              <a:cs typeface="Times New Roman" panose="02020603050405020304" pitchFamily="18" charset="0"/>
            </a:endParaRPr>
          </a:p>
        </p:txBody>
      </p:sp>
      <p:sp>
        <p:nvSpPr>
          <p:cNvPr id="52" name="文本框 51"/>
          <p:cNvSpPr txBox="1"/>
          <p:nvPr/>
        </p:nvSpPr>
        <p:spPr>
          <a:xfrm>
            <a:off x="7762240" y="533400"/>
            <a:ext cx="1035050" cy="306705"/>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AMP+PPi</a:t>
            </a:r>
          </a:p>
        </p:txBody>
      </p:sp>
      <p:cxnSp>
        <p:nvCxnSpPr>
          <p:cNvPr id="53" name="曲线连接符 52"/>
          <p:cNvCxnSpPr>
            <a:cxnSpLocks/>
            <a:stCxn id="51" idx="2"/>
            <a:endCxn id="52" idx="2"/>
          </p:cNvCxnSpPr>
          <p:nvPr/>
        </p:nvCxnSpPr>
        <p:spPr>
          <a:xfrm rot="5400000" flipH="1" flipV="1">
            <a:off x="7763608" y="326926"/>
            <a:ext cx="2977" cy="1029335"/>
          </a:xfrm>
          <a:prstGeom prst="curvedConnector3">
            <a:avLst>
              <a:gd name="adj1" fmla="val -12798119"/>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7838439" y="1982470"/>
            <a:ext cx="1929131" cy="369332"/>
          </a:xfrm>
          <a:prstGeom prst="rect">
            <a:avLst/>
          </a:prstGeom>
          <a:noFill/>
          <a:effectLst/>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argininosuccinase</a:t>
            </a:r>
            <a:endParaRPr lang="en-US" altLang="zh-CN" b="1" dirty="0">
              <a:latin typeface="Times New Roman" panose="02020603050405020304" pitchFamily="18" charset="0"/>
              <a:cs typeface="Times New Roman" panose="02020603050405020304" pitchFamily="18" charset="0"/>
            </a:endParaRPr>
          </a:p>
        </p:txBody>
      </p:sp>
      <p:sp>
        <p:nvSpPr>
          <p:cNvPr id="55" name="文本框 54"/>
          <p:cNvSpPr txBox="1"/>
          <p:nvPr/>
        </p:nvSpPr>
        <p:spPr>
          <a:xfrm>
            <a:off x="10551160" y="2246630"/>
            <a:ext cx="1196975" cy="368300"/>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fumarate</a:t>
            </a:r>
          </a:p>
        </p:txBody>
      </p:sp>
      <p:cxnSp>
        <p:nvCxnSpPr>
          <p:cNvPr id="56" name="曲线连接符 55"/>
          <p:cNvCxnSpPr>
            <a:endCxn id="55" idx="1"/>
          </p:cNvCxnSpPr>
          <p:nvPr/>
        </p:nvCxnSpPr>
        <p:spPr>
          <a:xfrm rot="5400000" flipV="1">
            <a:off x="9937115" y="1816735"/>
            <a:ext cx="626110" cy="601980"/>
          </a:xfrm>
          <a:prstGeom prst="curved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57" name="操作按钮: 后退或上一个 73">
            <a:hlinkClick r:id="rId13" action="ppaction://hlinksldjump" highlightClick="1"/>
          </p:cNvPr>
          <p:cNvSpPr/>
          <p:nvPr/>
        </p:nvSpPr>
        <p:spPr>
          <a:xfrm>
            <a:off x="11576877" y="623809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b="1">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51BD0BB3-9FF9-3445-BF36-CBB1FBF3954F}"/>
              </a:ext>
            </a:extLst>
          </p:cNvPr>
          <p:cNvSpPr>
            <a:spLocks noGrp="1"/>
          </p:cNvSpPr>
          <p:nvPr>
            <p:ph type="sldNum" sz="quarter" idx="12"/>
          </p:nvPr>
        </p:nvSpPr>
        <p:spPr/>
        <p:txBody>
          <a:bodyPr/>
          <a:lstStyle/>
          <a:p>
            <a:fld id="{5E76B1EE-AE3B-394A-A436-A181DB799049}" type="slidenum">
              <a:rPr kumimoji="1" lang="zh-CN" altLang="en-US" smtClean="0"/>
              <a:t>85</a:t>
            </a:fld>
            <a:endParaRPr kumimoji="1" lang="zh-CN" altLang="en-US"/>
          </a:p>
        </p:txBody>
      </p:sp>
    </p:spTree>
    <p:extLst>
      <p:ext uri="{BB962C8B-B14F-4D97-AF65-F5344CB8AC3E}">
        <p14:creationId xmlns:p14="http://schemas.microsoft.com/office/powerpoint/2010/main" val="174024160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80">
                                          <p:stCondLst>
                                            <p:cond delay="0"/>
                                          </p:stCondLst>
                                        </p:cTn>
                                        <p:tgtEl>
                                          <p:spTgt spid="7"/>
                                        </p:tgtEl>
                                      </p:cBhvr>
                                    </p:animEffect>
                                    <p:anim calcmode="lin" valueType="num">
                                      <p:cBhvr>
                                        <p:cTn id="5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1" dur="26">
                                          <p:stCondLst>
                                            <p:cond delay="650"/>
                                          </p:stCondLst>
                                        </p:cTn>
                                        <p:tgtEl>
                                          <p:spTgt spid="7"/>
                                        </p:tgtEl>
                                      </p:cBhvr>
                                      <p:to x="100000" y="60000"/>
                                    </p:animScale>
                                    <p:animScale>
                                      <p:cBhvr>
                                        <p:cTn id="62" dur="166" decel="50000">
                                          <p:stCondLst>
                                            <p:cond delay="676"/>
                                          </p:stCondLst>
                                        </p:cTn>
                                        <p:tgtEl>
                                          <p:spTgt spid="7"/>
                                        </p:tgtEl>
                                      </p:cBhvr>
                                      <p:to x="100000" y="100000"/>
                                    </p:animScale>
                                    <p:animScale>
                                      <p:cBhvr>
                                        <p:cTn id="63" dur="26">
                                          <p:stCondLst>
                                            <p:cond delay="1312"/>
                                          </p:stCondLst>
                                        </p:cTn>
                                        <p:tgtEl>
                                          <p:spTgt spid="7"/>
                                        </p:tgtEl>
                                      </p:cBhvr>
                                      <p:to x="100000" y="80000"/>
                                    </p:animScale>
                                    <p:animScale>
                                      <p:cBhvr>
                                        <p:cTn id="64" dur="166" decel="50000">
                                          <p:stCondLst>
                                            <p:cond delay="1338"/>
                                          </p:stCondLst>
                                        </p:cTn>
                                        <p:tgtEl>
                                          <p:spTgt spid="7"/>
                                        </p:tgtEl>
                                      </p:cBhvr>
                                      <p:to x="100000" y="100000"/>
                                    </p:animScale>
                                    <p:animScale>
                                      <p:cBhvr>
                                        <p:cTn id="65" dur="26">
                                          <p:stCondLst>
                                            <p:cond delay="1642"/>
                                          </p:stCondLst>
                                        </p:cTn>
                                        <p:tgtEl>
                                          <p:spTgt spid="7"/>
                                        </p:tgtEl>
                                      </p:cBhvr>
                                      <p:to x="100000" y="90000"/>
                                    </p:animScale>
                                    <p:animScale>
                                      <p:cBhvr>
                                        <p:cTn id="66" dur="166" decel="50000">
                                          <p:stCondLst>
                                            <p:cond delay="1668"/>
                                          </p:stCondLst>
                                        </p:cTn>
                                        <p:tgtEl>
                                          <p:spTgt spid="7"/>
                                        </p:tgtEl>
                                      </p:cBhvr>
                                      <p:to x="100000" y="100000"/>
                                    </p:animScale>
                                    <p:animScale>
                                      <p:cBhvr>
                                        <p:cTn id="67" dur="26">
                                          <p:stCondLst>
                                            <p:cond delay="1808"/>
                                          </p:stCondLst>
                                        </p:cTn>
                                        <p:tgtEl>
                                          <p:spTgt spid="7"/>
                                        </p:tgtEl>
                                      </p:cBhvr>
                                      <p:to x="100000" y="95000"/>
                                    </p:animScale>
                                    <p:animScale>
                                      <p:cBhvr>
                                        <p:cTn id="68" dur="166" decel="50000">
                                          <p:stCondLst>
                                            <p:cond delay="1834"/>
                                          </p:stCondLst>
                                        </p:cTn>
                                        <p:tgtEl>
                                          <p:spTgt spid="7"/>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down)">
                                      <p:cBhvr>
                                        <p:cTn id="71" dur="580">
                                          <p:stCondLst>
                                            <p:cond delay="0"/>
                                          </p:stCondLst>
                                        </p:cTn>
                                        <p:tgtEl>
                                          <p:spTgt spid="8"/>
                                        </p:tgtEl>
                                      </p:cBhvr>
                                    </p:animEffect>
                                    <p:anim calcmode="lin" valueType="num">
                                      <p:cBhvr>
                                        <p:cTn id="7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7" dur="26">
                                          <p:stCondLst>
                                            <p:cond delay="650"/>
                                          </p:stCondLst>
                                        </p:cTn>
                                        <p:tgtEl>
                                          <p:spTgt spid="8"/>
                                        </p:tgtEl>
                                      </p:cBhvr>
                                      <p:to x="100000" y="60000"/>
                                    </p:animScale>
                                    <p:animScale>
                                      <p:cBhvr>
                                        <p:cTn id="78" dur="166" decel="50000">
                                          <p:stCondLst>
                                            <p:cond delay="676"/>
                                          </p:stCondLst>
                                        </p:cTn>
                                        <p:tgtEl>
                                          <p:spTgt spid="8"/>
                                        </p:tgtEl>
                                      </p:cBhvr>
                                      <p:to x="100000" y="100000"/>
                                    </p:animScale>
                                    <p:animScale>
                                      <p:cBhvr>
                                        <p:cTn id="79" dur="26">
                                          <p:stCondLst>
                                            <p:cond delay="1312"/>
                                          </p:stCondLst>
                                        </p:cTn>
                                        <p:tgtEl>
                                          <p:spTgt spid="8"/>
                                        </p:tgtEl>
                                      </p:cBhvr>
                                      <p:to x="100000" y="80000"/>
                                    </p:animScale>
                                    <p:animScale>
                                      <p:cBhvr>
                                        <p:cTn id="80" dur="166" decel="50000">
                                          <p:stCondLst>
                                            <p:cond delay="1338"/>
                                          </p:stCondLst>
                                        </p:cTn>
                                        <p:tgtEl>
                                          <p:spTgt spid="8"/>
                                        </p:tgtEl>
                                      </p:cBhvr>
                                      <p:to x="100000" y="100000"/>
                                    </p:animScale>
                                    <p:animScale>
                                      <p:cBhvr>
                                        <p:cTn id="81" dur="26">
                                          <p:stCondLst>
                                            <p:cond delay="1642"/>
                                          </p:stCondLst>
                                        </p:cTn>
                                        <p:tgtEl>
                                          <p:spTgt spid="8"/>
                                        </p:tgtEl>
                                      </p:cBhvr>
                                      <p:to x="100000" y="90000"/>
                                    </p:animScale>
                                    <p:animScale>
                                      <p:cBhvr>
                                        <p:cTn id="82" dur="166" decel="50000">
                                          <p:stCondLst>
                                            <p:cond delay="1668"/>
                                          </p:stCondLst>
                                        </p:cTn>
                                        <p:tgtEl>
                                          <p:spTgt spid="8"/>
                                        </p:tgtEl>
                                      </p:cBhvr>
                                      <p:to x="100000" y="100000"/>
                                    </p:animScale>
                                    <p:animScale>
                                      <p:cBhvr>
                                        <p:cTn id="83" dur="26">
                                          <p:stCondLst>
                                            <p:cond delay="1808"/>
                                          </p:stCondLst>
                                        </p:cTn>
                                        <p:tgtEl>
                                          <p:spTgt spid="8"/>
                                        </p:tgtEl>
                                      </p:cBhvr>
                                      <p:to x="100000" y="95000"/>
                                    </p:animScale>
                                    <p:animScale>
                                      <p:cBhvr>
                                        <p:cTn id="84" dur="166" decel="50000">
                                          <p:stCondLst>
                                            <p:cond delay="1834"/>
                                          </p:stCondLst>
                                        </p:cTn>
                                        <p:tgtEl>
                                          <p:spTgt spid="8"/>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down)">
                                      <p:cBhvr>
                                        <p:cTn id="87" dur="580">
                                          <p:stCondLst>
                                            <p:cond delay="0"/>
                                          </p:stCondLst>
                                        </p:cTn>
                                        <p:tgtEl>
                                          <p:spTgt spid="10"/>
                                        </p:tgtEl>
                                      </p:cBhvr>
                                    </p:animEffect>
                                    <p:anim calcmode="lin" valueType="num">
                                      <p:cBhvr>
                                        <p:cTn id="8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93" dur="26">
                                          <p:stCondLst>
                                            <p:cond delay="650"/>
                                          </p:stCondLst>
                                        </p:cTn>
                                        <p:tgtEl>
                                          <p:spTgt spid="10"/>
                                        </p:tgtEl>
                                      </p:cBhvr>
                                      <p:to x="100000" y="60000"/>
                                    </p:animScale>
                                    <p:animScale>
                                      <p:cBhvr>
                                        <p:cTn id="94" dur="166" decel="50000">
                                          <p:stCondLst>
                                            <p:cond delay="676"/>
                                          </p:stCondLst>
                                        </p:cTn>
                                        <p:tgtEl>
                                          <p:spTgt spid="10"/>
                                        </p:tgtEl>
                                      </p:cBhvr>
                                      <p:to x="100000" y="100000"/>
                                    </p:animScale>
                                    <p:animScale>
                                      <p:cBhvr>
                                        <p:cTn id="95" dur="26">
                                          <p:stCondLst>
                                            <p:cond delay="1312"/>
                                          </p:stCondLst>
                                        </p:cTn>
                                        <p:tgtEl>
                                          <p:spTgt spid="10"/>
                                        </p:tgtEl>
                                      </p:cBhvr>
                                      <p:to x="100000" y="80000"/>
                                    </p:animScale>
                                    <p:animScale>
                                      <p:cBhvr>
                                        <p:cTn id="96" dur="166" decel="50000">
                                          <p:stCondLst>
                                            <p:cond delay="1338"/>
                                          </p:stCondLst>
                                        </p:cTn>
                                        <p:tgtEl>
                                          <p:spTgt spid="10"/>
                                        </p:tgtEl>
                                      </p:cBhvr>
                                      <p:to x="100000" y="100000"/>
                                    </p:animScale>
                                    <p:animScale>
                                      <p:cBhvr>
                                        <p:cTn id="97" dur="26">
                                          <p:stCondLst>
                                            <p:cond delay="1642"/>
                                          </p:stCondLst>
                                        </p:cTn>
                                        <p:tgtEl>
                                          <p:spTgt spid="10"/>
                                        </p:tgtEl>
                                      </p:cBhvr>
                                      <p:to x="100000" y="90000"/>
                                    </p:animScale>
                                    <p:animScale>
                                      <p:cBhvr>
                                        <p:cTn id="98" dur="166" decel="50000">
                                          <p:stCondLst>
                                            <p:cond delay="1668"/>
                                          </p:stCondLst>
                                        </p:cTn>
                                        <p:tgtEl>
                                          <p:spTgt spid="10"/>
                                        </p:tgtEl>
                                      </p:cBhvr>
                                      <p:to x="100000" y="100000"/>
                                    </p:animScale>
                                    <p:animScale>
                                      <p:cBhvr>
                                        <p:cTn id="99" dur="26">
                                          <p:stCondLst>
                                            <p:cond delay="1808"/>
                                          </p:stCondLst>
                                        </p:cTn>
                                        <p:tgtEl>
                                          <p:spTgt spid="10"/>
                                        </p:tgtEl>
                                      </p:cBhvr>
                                      <p:to x="100000" y="95000"/>
                                    </p:animScale>
                                    <p:animScale>
                                      <p:cBhvr>
                                        <p:cTn id="100" dur="166" decel="50000">
                                          <p:stCondLst>
                                            <p:cond delay="1834"/>
                                          </p:stCondLst>
                                        </p:cTn>
                                        <p:tgtEl>
                                          <p:spTgt spid="10"/>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wipe(down)">
                                      <p:cBhvr>
                                        <p:cTn id="103" dur="580">
                                          <p:stCondLst>
                                            <p:cond delay="0"/>
                                          </p:stCondLst>
                                        </p:cTn>
                                        <p:tgtEl>
                                          <p:spTgt spid="13"/>
                                        </p:tgtEl>
                                      </p:cBhvr>
                                    </p:animEffect>
                                    <p:anim calcmode="lin" valueType="num">
                                      <p:cBhvr>
                                        <p:cTn id="10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09" dur="26">
                                          <p:stCondLst>
                                            <p:cond delay="650"/>
                                          </p:stCondLst>
                                        </p:cTn>
                                        <p:tgtEl>
                                          <p:spTgt spid="13"/>
                                        </p:tgtEl>
                                      </p:cBhvr>
                                      <p:to x="100000" y="60000"/>
                                    </p:animScale>
                                    <p:animScale>
                                      <p:cBhvr>
                                        <p:cTn id="110" dur="166" decel="50000">
                                          <p:stCondLst>
                                            <p:cond delay="676"/>
                                          </p:stCondLst>
                                        </p:cTn>
                                        <p:tgtEl>
                                          <p:spTgt spid="13"/>
                                        </p:tgtEl>
                                      </p:cBhvr>
                                      <p:to x="100000" y="100000"/>
                                    </p:animScale>
                                    <p:animScale>
                                      <p:cBhvr>
                                        <p:cTn id="111" dur="26">
                                          <p:stCondLst>
                                            <p:cond delay="1312"/>
                                          </p:stCondLst>
                                        </p:cTn>
                                        <p:tgtEl>
                                          <p:spTgt spid="13"/>
                                        </p:tgtEl>
                                      </p:cBhvr>
                                      <p:to x="100000" y="80000"/>
                                    </p:animScale>
                                    <p:animScale>
                                      <p:cBhvr>
                                        <p:cTn id="112" dur="166" decel="50000">
                                          <p:stCondLst>
                                            <p:cond delay="1338"/>
                                          </p:stCondLst>
                                        </p:cTn>
                                        <p:tgtEl>
                                          <p:spTgt spid="13"/>
                                        </p:tgtEl>
                                      </p:cBhvr>
                                      <p:to x="100000" y="100000"/>
                                    </p:animScale>
                                    <p:animScale>
                                      <p:cBhvr>
                                        <p:cTn id="113" dur="26">
                                          <p:stCondLst>
                                            <p:cond delay="1642"/>
                                          </p:stCondLst>
                                        </p:cTn>
                                        <p:tgtEl>
                                          <p:spTgt spid="13"/>
                                        </p:tgtEl>
                                      </p:cBhvr>
                                      <p:to x="100000" y="90000"/>
                                    </p:animScale>
                                    <p:animScale>
                                      <p:cBhvr>
                                        <p:cTn id="114" dur="166" decel="50000">
                                          <p:stCondLst>
                                            <p:cond delay="1668"/>
                                          </p:stCondLst>
                                        </p:cTn>
                                        <p:tgtEl>
                                          <p:spTgt spid="13"/>
                                        </p:tgtEl>
                                      </p:cBhvr>
                                      <p:to x="100000" y="100000"/>
                                    </p:animScale>
                                    <p:animScale>
                                      <p:cBhvr>
                                        <p:cTn id="115" dur="26">
                                          <p:stCondLst>
                                            <p:cond delay="1808"/>
                                          </p:stCondLst>
                                        </p:cTn>
                                        <p:tgtEl>
                                          <p:spTgt spid="13"/>
                                        </p:tgtEl>
                                      </p:cBhvr>
                                      <p:to x="100000" y="95000"/>
                                    </p:animScale>
                                    <p:animScale>
                                      <p:cBhvr>
                                        <p:cTn id="116" dur="166" decel="50000">
                                          <p:stCondLst>
                                            <p:cond delay="1834"/>
                                          </p:stCondLst>
                                        </p:cTn>
                                        <p:tgtEl>
                                          <p:spTgt spid="13"/>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wipe(down)">
                                      <p:cBhvr>
                                        <p:cTn id="119" dur="580">
                                          <p:stCondLst>
                                            <p:cond delay="0"/>
                                          </p:stCondLst>
                                        </p:cTn>
                                        <p:tgtEl>
                                          <p:spTgt spid="14"/>
                                        </p:tgtEl>
                                      </p:cBhvr>
                                    </p:animEffect>
                                    <p:anim calcmode="lin" valueType="num">
                                      <p:cBhvr>
                                        <p:cTn id="12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25" dur="26">
                                          <p:stCondLst>
                                            <p:cond delay="650"/>
                                          </p:stCondLst>
                                        </p:cTn>
                                        <p:tgtEl>
                                          <p:spTgt spid="14"/>
                                        </p:tgtEl>
                                      </p:cBhvr>
                                      <p:to x="100000" y="60000"/>
                                    </p:animScale>
                                    <p:animScale>
                                      <p:cBhvr>
                                        <p:cTn id="126" dur="166" decel="50000">
                                          <p:stCondLst>
                                            <p:cond delay="676"/>
                                          </p:stCondLst>
                                        </p:cTn>
                                        <p:tgtEl>
                                          <p:spTgt spid="14"/>
                                        </p:tgtEl>
                                      </p:cBhvr>
                                      <p:to x="100000" y="100000"/>
                                    </p:animScale>
                                    <p:animScale>
                                      <p:cBhvr>
                                        <p:cTn id="127" dur="26">
                                          <p:stCondLst>
                                            <p:cond delay="1312"/>
                                          </p:stCondLst>
                                        </p:cTn>
                                        <p:tgtEl>
                                          <p:spTgt spid="14"/>
                                        </p:tgtEl>
                                      </p:cBhvr>
                                      <p:to x="100000" y="80000"/>
                                    </p:animScale>
                                    <p:animScale>
                                      <p:cBhvr>
                                        <p:cTn id="128" dur="166" decel="50000">
                                          <p:stCondLst>
                                            <p:cond delay="1338"/>
                                          </p:stCondLst>
                                        </p:cTn>
                                        <p:tgtEl>
                                          <p:spTgt spid="14"/>
                                        </p:tgtEl>
                                      </p:cBhvr>
                                      <p:to x="100000" y="100000"/>
                                    </p:animScale>
                                    <p:animScale>
                                      <p:cBhvr>
                                        <p:cTn id="129" dur="26">
                                          <p:stCondLst>
                                            <p:cond delay="1642"/>
                                          </p:stCondLst>
                                        </p:cTn>
                                        <p:tgtEl>
                                          <p:spTgt spid="14"/>
                                        </p:tgtEl>
                                      </p:cBhvr>
                                      <p:to x="100000" y="90000"/>
                                    </p:animScale>
                                    <p:animScale>
                                      <p:cBhvr>
                                        <p:cTn id="130" dur="166" decel="50000">
                                          <p:stCondLst>
                                            <p:cond delay="1668"/>
                                          </p:stCondLst>
                                        </p:cTn>
                                        <p:tgtEl>
                                          <p:spTgt spid="14"/>
                                        </p:tgtEl>
                                      </p:cBhvr>
                                      <p:to x="100000" y="100000"/>
                                    </p:animScale>
                                    <p:animScale>
                                      <p:cBhvr>
                                        <p:cTn id="131" dur="26">
                                          <p:stCondLst>
                                            <p:cond delay="1808"/>
                                          </p:stCondLst>
                                        </p:cTn>
                                        <p:tgtEl>
                                          <p:spTgt spid="14"/>
                                        </p:tgtEl>
                                      </p:cBhvr>
                                      <p:to x="100000" y="95000"/>
                                    </p:animScale>
                                    <p:animScale>
                                      <p:cBhvr>
                                        <p:cTn id="132" dur="166" decel="50000">
                                          <p:stCondLst>
                                            <p:cond delay="1834"/>
                                          </p:stCondLst>
                                        </p:cTn>
                                        <p:tgtEl>
                                          <p:spTgt spid="14"/>
                                        </p:tgtEl>
                                      </p:cBhvr>
                                      <p:to x="100000" y="100000"/>
                                    </p:animScale>
                                  </p:childTnLst>
                                </p:cTn>
                              </p:par>
                              <p:par>
                                <p:cTn id="133" presetID="26" presetClass="entr" presetSubtype="0" fill="hold" nodeType="withEffect">
                                  <p:stCondLst>
                                    <p:cond delay="0"/>
                                  </p:stCondLst>
                                  <p:childTnLst>
                                    <p:set>
                                      <p:cBhvr>
                                        <p:cTn id="134" dur="1" fill="hold">
                                          <p:stCondLst>
                                            <p:cond delay="0"/>
                                          </p:stCondLst>
                                        </p:cTn>
                                        <p:tgtEl>
                                          <p:spTgt spid="15"/>
                                        </p:tgtEl>
                                        <p:attrNameLst>
                                          <p:attrName>style.visibility</p:attrName>
                                        </p:attrNameLst>
                                      </p:cBhvr>
                                      <p:to>
                                        <p:strVal val="visible"/>
                                      </p:to>
                                    </p:set>
                                    <p:animEffect transition="in" filter="wipe(down)">
                                      <p:cBhvr>
                                        <p:cTn id="135" dur="580">
                                          <p:stCondLst>
                                            <p:cond delay="0"/>
                                          </p:stCondLst>
                                        </p:cTn>
                                        <p:tgtEl>
                                          <p:spTgt spid="15"/>
                                        </p:tgtEl>
                                      </p:cBhvr>
                                    </p:animEffect>
                                    <p:anim calcmode="lin" valueType="num">
                                      <p:cBhvr>
                                        <p:cTn id="13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41" dur="26">
                                          <p:stCondLst>
                                            <p:cond delay="650"/>
                                          </p:stCondLst>
                                        </p:cTn>
                                        <p:tgtEl>
                                          <p:spTgt spid="15"/>
                                        </p:tgtEl>
                                      </p:cBhvr>
                                      <p:to x="100000" y="60000"/>
                                    </p:animScale>
                                    <p:animScale>
                                      <p:cBhvr>
                                        <p:cTn id="142" dur="166" decel="50000">
                                          <p:stCondLst>
                                            <p:cond delay="676"/>
                                          </p:stCondLst>
                                        </p:cTn>
                                        <p:tgtEl>
                                          <p:spTgt spid="15"/>
                                        </p:tgtEl>
                                      </p:cBhvr>
                                      <p:to x="100000" y="100000"/>
                                    </p:animScale>
                                    <p:animScale>
                                      <p:cBhvr>
                                        <p:cTn id="143" dur="26">
                                          <p:stCondLst>
                                            <p:cond delay="1312"/>
                                          </p:stCondLst>
                                        </p:cTn>
                                        <p:tgtEl>
                                          <p:spTgt spid="15"/>
                                        </p:tgtEl>
                                      </p:cBhvr>
                                      <p:to x="100000" y="80000"/>
                                    </p:animScale>
                                    <p:animScale>
                                      <p:cBhvr>
                                        <p:cTn id="144" dur="166" decel="50000">
                                          <p:stCondLst>
                                            <p:cond delay="1338"/>
                                          </p:stCondLst>
                                        </p:cTn>
                                        <p:tgtEl>
                                          <p:spTgt spid="15"/>
                                        </p:tgtEl>
                                      </p:cBhvr>
                                      <p:to x="100000" y="100000"/>
                                    </p:animScale>
                                    <p:animScale>
                                      <p:cBhvr>
                                        <p:cTn id="145" dur="26">
                                          <p:stCondLst>
                                            <p:cond delay="1642"/>
                                          </p:stCondLst>
                                        </p:cTn>
                                        <p:tgtEl>
                                          <p:spTgt spid="15"/>
                                        </p:tgtEl>
                                      </p:cBhvr>
                                      <p:to x="100000" y="90000"/>
                                    </p:animScale>
                                    <p:animScale>
                                      <p:cBhvr>
                                        <p:cTn id="146" dur="166" decel="50000">
                                          <p:stCondLst>
                                            <p:cond delay="1668"/>
                                          </p:stCondLst>
                                        </p:cTn>
                                        <p:tgtEl>
                                          <p:spTgt spid="15"/>
                                        </p:tgtEl>
                                      </p:cBhvr>
                                      <p:to x="100000" y="100000"/>
                                    </p:animScale>
                                    <p:animScale>
                                      <p:cBhvr>
                                        <p:cTn id="147" dur="26">
                                          <p:stCondLst>
                                            <p:cond delay="1808"/>
                                          </p:stCondLst>
                                        </p:cTn>
                                        <p:tgtEl>
                                          <p:spTgt spid="15"/>
                                        </p:tgtEl>
                                      </p:cBhvr>
                                      <p:to x="100000" y="95000"/>
                                    </p:animScale>
                                    <p:animScale>
                                      <p:cBhvr>
                                        <p:cTn id="148" dur="166" decel="50000">
                                          <p:stCondLst>
                                            <p:cond delay="1834"/>
                                          </p:stCondLst>
                                        </p:cTn>
                                        <p:tgtEl>
                                          <p:spTgt spid="15"/>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102"/>
                                        </p:tgtEl>
                                        <p:attrNameLst>
                                          <p:attrName>style.visibility</p:attrName>
                                        </p:attrNameLst>
                                      </p:cBhvr>
                                      <p:to>
                                        <p:strVal val="visible"/>
                                      </p:to>
                                    </p:set>
                                    <p:animEffect transition="in" filter="wipe(down)">
                                      <p:cBhvr>
                                        <p:cTn id="151" dur="580">
                                          <p:stCondLst>
                                            <p:cond delay="0"/>
                                          </p:stCondLst>
                                        </p:cTn>
                                        <p:tgtEl>
                                          <p:spTgt spid="102"/>
                                        </p:tgtEl>
                                      </p:cBhvr>
                                    </p:animEffect>
                                    <p:anim calcmode="lin" valueType="num">
                                      <p:cBhvr>
                                        <p:cTn id="152" dur="1822" tmFilter="0,0; 0.14,0.36; 0.43,0.73; 0.71,0.91; 1.0,1.0">
                                          <p:stCondLst>
                                            <p:cond delay="0"/>
                                          </p:stCondLst>
                                        </p:cTn>
                                        <p:tgtEl>
                                          <p:spTgt spid="102"/>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102"/>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102"/>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102"/>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102"/>
                                        </p:tgtEl>
                                        <p:attrNameLst>
                                          <p:attrName>ppt_y</p:attrName>
                                        </p:attrNameLst>
                                      </p:cBhvr>
                                      <p:tavLst>
                                        <p:tav tm="0" fmla="#ppt_y-sin(pi*$)/81">
                                          <p:val>
                                            <p:fltVal val="0"/>
                                          </p:val>
                                        </p:tav>
                                        <p:tav tm="100000">
                                          <p:val>
                                            <p:fltVal val="1"/>
                                          </p:val>
                                        </p:tav>
                                      </p:tavLst>
                                    </p:anim>
                                    <p:animScale>
                                      <p:cBhvr>
                                        <p:cTn id="157" dur="26">
                                          <p:stCondLst>
                                            <p:cond delay="650"/>
                                          </p:stCondLst>
                                        </p:cTn>
                                        <p:tgtEl>
                                          <p:spTgt spid="102"/>
                                        </p:tgtEl>
                                      </p:cBhvr>
                                      <p:to x="100000" y="60000"/>
                                    </p:animScale>
                                    <p:animScale>
                                      <p:cBhvr>
                                        <p:cTn id="158" dur="166" decel="50000">
                                          <p:stCondLst>
                                            <p:cond delay="676"/>
                                          </p:stCondLst>
                                        </p:cTn>
                                        <p:tgtEl>
                                          <p:spTgt spid="102"/>
                                        </p:tgtEl>
                                      </p:cBhvr>
                                      <p:to x="100000" y="100000"/>
                                    </p:animScale>
                                    <p:animScale>
                                      <p:cBhvr>
                                        <p:cTn id="159" dur="26">
                                          <p:stCondLst>
                                            <p:cond delay="1312"/>
                                          </p:stCondLst>
                                        </p:cTn>
                                        <p:tgtEl>
                                          <p:spTgt spid="102"/>
                                        </p:tgtEl>
                                      </p:cBhvr>
                                      <p:to x="100000" y="80000"/>
                                    </p:animScale>
                                    <p:animScale>
                                      <p:cBhvr>
                                        <p:cTn id="160" dur="166" decel="50000">
                                          <p:stCondLst>
                                            <p:cond delay="1338"/>
                                          </p:stCondLst>
                                        </p:cTn>
                                        <p:tgtEl>
                                          <p:spTgt spid="102"/>
                                        </p:tgtEl>
                                      </p:cBhvr>
                                      <p:to x="100000" y="100000"/>
                                    </p:animScale>
                                    <p:animScale>
                                      <p:cBhvr>
                                        <p:cTn id="161" dur="26">
                                          <p:stCondLst>
                                            <p:cond delay="1642"/>
                                          </p:stCondLst>
                                        </p:cTn>
                                        <p:tgtEl>
                                          <p:spTgt spid="102"/>
                                        </p:tgtEl>
                                      </p:cBhvr>
                                      <p:to x="100000" y="90000"/>
                                    </p:animScale>
                                    <p:animScale>
                                      <p:cBhvr>
                                        <p:cTn id="162" dur="166" decel="50000">
                                          <p:stCondLst>
                                            <p:cond delay="1668"/>
                                          </p:stCondLst>
                                        </p:cTn>
                                        <p:tgtEl>
                                          <p:spTgt spid="102"/>
                                        </p:tgtEl>
                                      </p:cBhvr>
                                      <p:to x="100000" y="100000"/>
                                    </p:animScale>
                                    <p:animScale>
                                      <p:cBhvr>
                                        <p:cTn id="163" dur="26">
                                          <p:stCondLst>
                                            <p:cond delay="1808"/>
                                          </p:stCondLst>
                                        </p:cTn>
                                        <p:tgtEl>
                                          <p:spTgt spid="102"/>
                                        </p:tgtEl>
                                      </p:cBhvr>
                                      <p:to x="100000" y="95000"/>
                                    </p:animScale>
                                    <p:animScale>
                                      <p:cBhvr>
                                        <p:cTn id="164" dur="166" decel="50000">
                                          <p:stCondLst>
                                            <p:cond delay="1834"/>
                                          </p:stCondLst>
                                        </p:cTn>
                                        <p:tgtEl>
                                          <p:spTgt spid="102"/>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16"/>
                                        </p:tgtEl>
                                        <p:attrNameLst>
                                          <p:attrName>style.visibility</p:attrName>
                                        </p:attrNameLst>
                                      </p:cBhvr>
                                      <p:to>
                                        <p:strVal val="visible"/>
                                      </p:to>
                                    </p:set>
                                    <p:animEffect transition="in" filter="wipe(down)">
                                      <p:cBhvr>
                                        <p:cTn id="167" dur="580">
                                          <p:stCondLst>
                                            <p:cond delay="0"/>
                                          </p:stCondLst>
                                        </p:cTn>
                                        <p:tgtEl>
                                          <p:spTgt spid="16"/>
                                        </p:tgtEl>
                                      </p:cBhvr>
                                    </p:animEffect>
                                    <p:anim calcmode="lin" valueType="num">
                                      <p:cBhvr>
                                        <p:cTn id="16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73" dur="26">
                                          <p:stCondLst>
                                            <p:cond delay="650"/>
                                          </p:stCondLst>
                                        </p:cTn>
                                        <p:tgtEl>
                                          <p:spTgt spid="16"/>
                                        </p:tgtEl>
                                      </p:cBhvr>
                                      <p:to x="100000" y="60000"/>
                                    </p:animScale>
                                    <p:animScale>
                                      <p:cBhvr>
                                        <p:cTn id="174" dur="166" decel="50000">
                                          <p:stCondLst>
                                            <p:cond delay="676"/>
                                          </p:stCondLst>
                                        </p:cTn>
                                        <p:tgtEl>
                                          <p:spTgt spid="16"/>
                                        </p:tgtEl>
                                      </p:cBhvr>
                                      <p:to x="100000" y="100000"/>
                                    </p:animScale>
                                    <p:animScale>
                                      <p:cBhvr>
                                        <p:cTn id="175" dur="26">
                                          <p:stCondLst>
                                            <p:cond delay="1312"/>
                                          </p:stCondLst>
                                        </p:cTn>
                                        <p:tgtEl>
                                          <p:spTgt spid="16"/>
                                        </p:tgtEl>
                                      </p:cBhvr>
                                      <p:to x="100000" y="80000"/>
                                    </p:animScale>
                                    <p:animScale>
                                      <p:cBhvr>
                                        <p:cTn id="176" dur="166" decel="50000">
                                          <p:stCondLst>
                                            <p:cond delay="1338"/>
                                          </p:stCondLst>
                                        </p:cTn>
                                        <p:tgtEl>
                                          <p:spTgt spid="16"/>
                                        </p:tgtEl>
                                      </p:cBhvr>
                                      <p:to x="100000" y="100000"/>
                                    </p:animScale>
                                    <p:animScale>
                                      <p:cBhvr>
                                        <p:cTn id="177" dur="26">
                                          <p:stCondLst>
                                            <p:cond delay="1642"/>
                                          </p:stCondLst>
                                        </p:cTn>
                                        <p:tgtEl>
                                          <p:spTgt spid="16"/>
                                        </p:tgtEl>
                                      </p:cBhvr>
                                      <p:to x="100000" y="90000"/>
                                    </p:animScale>
                                    <p:animScale>
                                      <p:cBhvr>
                                        <p:cTn id="178" dur="166" decel="50000">
                                          <p:stCondLst>
                                            <p:cond delay="1668"/>
                                          </p:stCondLst>
                                        </p:cTn>
                                        <p:tgtEl>
                                          <p:spTgt spid="16"/>
                                        </p:tgtEl>
                                      </p:cBhvr>
                                      <p:to x="100000" y="100000"/>
                                    </p:animScale>
                                    <p:animScale>
                                      <p:cBhvr>
                                        <p:cTn id="179" dur="26">
                                          <p:stCondLst>
                                            <p:cond delay="1808"/>
                                          </p:stCondLst>
                                        </p:cTn>
                                        <p:tgtEl>
                                          <p:spTgt spid="16"/>
                                        </p:tgtEl>
                                      </p:cBhvr>
                                      <p:to x="100000" y="95000"/>
                                    </p:animScale>
                                    <p:animScale>
                                      <p:cBhvr>
                                        <p:cTn id="180" dur="166" decel="50000">
                                          <p:stCondLst>
                                            <p:cond delay="1834"/>
                                          </p:stCondLst>
                                        </p:cTn>
                                        <p:tgtEl>
                                          <p:spTgt spid="16"/>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17"/>
                                        </p:tgtEl>
                                        <p:attrNameLst>
                                          <p:attrName>style.visibility</p:attrName>
                                        </p:attrNameLst>
                                      </p:cBhvr>
                                      <p:to>
                                        <p:strVal val="visible"/>
                                      </p:to>
                                    </p:set>
                                    <p:animEffect transition="in" filter="wipe(down)">
                                      <p:cBhvr>
                                        <p:cTn id="183" dur="580">
                                          <p:stCondLst>
                                            <p:cond delay="0"/>
                                          </p:stCondLst>
                                        </p:cTn>
                                        <p:tgtEl>
                                          <p:spTgt spid="17"/>
                                        </p:tgtEl>
                                      </p:cBhvr>
                                    </p:animEffect>
                                    <p:anim calcmode="lin" valueType="num">
                                      <p:cBhvr>
                                        <p:cTn id="18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89" dur="26">
                                          <p:stCondLst>
                                            <p:cond delay="650"/>
                                          </p:stCondLst>
                                        </p:cTn>
                                        <p:tgtEl>
                                          <p:spTgt spid="17"/>
                                        </p:tgtEl>
                                      </p:cBhvr>
                                      <p:to x="100000" y="60000"/>
                                    </p:animScale>
                                    <p:animScale>
                                      <p:cBhvr>
                                        <p:cTn id="190" dur="166" decel="50000">
                                          <p:stCondLst>
                                            <p:cond delay="676"/>
                                          </p:stCondLst>
                                        </p:cTn>
                                        <p:tgtEl>
                                          <p:spTgt spid="17"/>
                                        </p:tgtEl>
                                      </p:cBhvr>
                                      <p:to x="100000" y="100000"/>
                                    </p:animScale>
                                    <p:animScale>
                                      <p:cBhvr>
                                        <p:cTn id="191" dur="26">
                                          <p:stCondLst>
                                            <p:cond delay="1312"/>
                                          </p:stCondLst>
                                        </p:cTn>
                                        <p:tgtEl>
                                          <p:spTgt spid="17"/>
                                        </p:tgtEl>
                                      </p:cBhvr>
                                      <p:to x="100000" y="80000"/>
                                    </p:animScale>
                                    <p:animScale>
                                      <p:cBhvr>
                                        <p:cTn id="192" dur="166" decel="50000">
                                          <p:stCondLst>
                                            <p:cond delay="1338"/>
                                          </p:stCondLst>
                                        </p:cTn>
                                        <p:tgtEl>
                                          <p:spTgt spid="17"/>
                                        </p:tgtEl>
                                      </p:cBhvr>
                                      <p:to x="100000" y="100000"/>
                                    </p:animScale>
                                    <p:animScale>
                                      <p:cBhvr>
                                        <p:cTn id="193" dur="26">
                                          <p:stCondLst>
                                            <p:cond delay="1642"/>
                                          </p:stCondLst>
                                        </p:cTn>
                                        <p:tgtEl>
                                          <p:spTgt spid="17"/>
                                        </p:tgtEl>
                                      </p:cBhvr>
                                      <p:to x="100000" y="90000"/>
                                    </p:animScale>
                                    <p:animScale>
                                      <p:cBhvr>
                                        <p:cTn id="194" dur="166" decel="50000">
                                          <p:stCondLst>
                                            <p:cond delay="1668"/>
                                          </p:stCondLst>
                                        </p:cTn>
                                        <p:tgtEl>
                                          <p:spTgt spid="17"/>
                                        </p:tgtEl>
                                      </p:cBhvr>
                                      <p:to x="100000" y="100000"/>
                                    </p:animScale>
                                    <p:animScale>
                                      <p:cBhvr>
                                        <p:cTn id="195" dur="26">
                                          <p:stCondLst>
                                            <p:cond delay="1808"/>
                                          </p:stCondLst>
                                        </p:cTn>
                                        <p:tgtEl>
                                          <p:spTgt spid="17"/>
                                        </p:tgtEl>
                                      </p:cBhvr>
                                      <p:to x="100000" y="95000"/>
                                    </p:animScale>
                                    <p:animScale>
                                      <p:cBhvr>
                                        <p:cTn id="196" dur="166" decel="50000">
                                          <p:stCondLst>
                                            <p:cond delay="1834"/>
                                          </p:stCondLst>
                                        </p:cTn>
                                        <p:tgtEl>
                                          <p:spTgt spid="17"/>
                                        </p:tgtEl>
                                      </p:cBhvr>
                                      <p:to x="100000" y="100000"/>
                                    </p:animScale>
                                  </p:childTnLst>
                                </p:cTn>
                              </p:par>
                              <p:par>
                                <p:cTn id="197" presetID="26" presetClass="entr" presetSubtype="0" fill="hold" nodeType="withEffect">
                                  <p:stCondLst>
                                    <p:cond delay="0"/>
                                  </p:stCondLst>
                                  <p:childTnLst>
                                    <p:set>
                                      <p:cBhvr>
                                        <p:cTn id="198" dur="1" fill="hold">
                                          <p:stCondLst>
                                            <p:cond delay="0"/>
                                          </p:stCondLst>
                                        </p:cTn>
                                        <p:tgtEl>
                                          <p:spTgt spid="18"/>
                                        </p:tgtEl>
                                        <p:attrNameLst>
                                          <p:attrName>style.visibility</p:attrName>
                                        </p:attrNameLst>
                                      </p:cBhvr>
                                      <p:to>
                                        <p:strVal val="visible"/>
                                      </p:to>
                                    </p:set>
                                    <p:animEffect transition="in" filter="wipe(down)">
                                      <p:cBhvr>
                                        <p:cTn id="199" dur="580">
                                          <p:stCondLst>
                                            <p:cond delay="0"/>
                                          </p:stCondLst>
                                        </p:cTn>
                                        <p:tgtEl>
                                          <p:spTgt spid="18"/>
                                        </p:tgtEl>
                                      </p:cBhvr>
                                    </p:animEffect>
                                    <p:anim calcmode="lin" valueType="num">
                                      <p:cBhvr>
                                        <p:cTn id="20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205" dur="26">
                                          <p:stCondLst>
                                            <p:cond delay="650"/>
                                          </p:stCondLst>
                                        </p:cTn>
                                        <p:tgtEl>
                                          <p:spTgt spid="18"/>
                                        </p:tgtEl>
                                      </p:cBhvr>
                                      <p:to x="100000" y="60000"/>
                                    </p:animScale>
                                    <p:animScale>
                                      <p:cBhvr>
                                        <p:cTn id="206" dur="166" decel="50000">
                                          <p:stCondLst>
                                            <p:cond delay="676"/>
                                          </p:stCondLst>
                                        </p:cTn>
                                        <p:tgtEl>
                                          <p:spTgt spid="18"/>
                                        </p:tgtEl>
                                      </p:cBhvr>
                                      <p:to x="100000" y="100000"/>
                                    </p:animScale>
                                    <p:animScale>
                                      <p:cBhvr>
                                        <p:cTn id="207" dur="26">
                                          <p:stCondLst>
                                            <p:cond delay="1312"/>
                                          </p:stCondLst>
                                        </p:cTn>
                                        <p:tgtEl>
                                          <p:spTgt spid="18"/>
                                        </p:tgtEl>
                                      </p:cBhvr>
                                      <p:to x="100000" y="80000"/>
                                    </p:animScale>
                                    <p:animScale>
                                      <p:cBhvr>
                                        <p:cTn id="208" dur="166" decel="50000">
                                          <p:stCondLst>
                                            <p:cond delay="1338"/>
                                          </p:stCondLst>
                                        </p:cTn>
                                        <p:tgtEl>
                                          <p:spTgt spid="18"/>
                                        </p:tgtEl>
                                      </p:cBhvr>
                                      <p:to x="100000" y="100000"/>
                                    </p:animScale>
                                    <p:animScale>
                                      <p:cBhvr>
                                        <p:cTn id="209" dur="26">
                                          <p:stCondLst>
                                            <p:cond delay="1642"/>
                                          </p:stCondLst>
                                        </p:cTn>
                                        <p:tgtEl>
                                          <p:spTgt spid="18"/>
                                        </p:tgtEl>
                                      </p:cBhvr>
                                      <p:to x="100000" y="90000"/>
                                    </p:animScale>
                                    <p:animScale>
                                      <p:cBhvr>
                                        <p:cTn id="210" dur="166" decel="50000">
                                          <p:stCondLst>
                                            <p:cond delay="1668"/>
                                          </p:stCondLst>
                                        </p:cTn>
                                        <p:tgtEl>
                                          <p:spTgt spid="18"/>
                                        </p:tgtEl>
                                      </p:cBhvr>
                                      <p:to x="100000" y="100000"/>
                                    </p:animScale>
                                    <p:animScale>
                                      <p:cBhvr>
                                        <p:cTn id="211" dur="26">
                                          <p:stCondLst>
                                            <p:cond delay="1808"/>
                                          </p:stCondLst>
                                        </p:cTn>
                                        <p:tgtEl>
                                          <p:spTgt spid="18"/>
                                        </p:tgtEl>
                                      </p:cBhvr>
                                      <p:to x="100000" y="95000"/>
                                    </p:animScale>
                                    <p:animScale>
                                      <p:cBhvr>
                                        <p:cTn id="212" dur="166" decel="50000">
                                          <p:stCondLst>
                                            <p:cond delay="1834"/>
                                          </p:stCondLst>
                                        </p:cTn>
                                        <p:tgtEl>
                                          <p:spTgt spid="18"/>
                                        </p:tgtEl>
                                      </p:cBhvr>
                                      <p:to x="100000" y="100000"/>
                                    </p:animScale>
                                  </p:childTnLst>
                                </p:cTn>
                              </p:par>
                              <p:par>
                                <p:cTn id="213" presetID="26" presetClass="entr" presetSubtype="0" fill="hold" nodeType="withEffect">
                                  <p:stCondLst>
                                    <p:cond delay="0"/>
                                  </p:stCondLst>
                                  <p:childTnLst>
                                    <p:set>
                                      <p:cBhvr>
                                        <p:cTn id="214" dur="1" fill="hold">
                                          <p:stCondLst>
                                            <p:cond delay="0"/>
                                          </p:stCondLst>
                                        </p:cTn>
                                        <p:tgtEl>
                                          <p:spTgt spid="19"/>
                                        </p:tgtEl>
                                        <p:attrNameLst>
                                          <p:attrName>style.visibility</p:attrName>
                                        </p:attrNameLst>
                                      </p:cBhvr>
                                      <p:to>
                                        <p:strVal val="visible"/>
                                      </p:to>
                                    </p:set>
                                    <p:animEffect transition="in" filter="wipe(down)">
                                      <p:cBhvr>
                                        <p:cTn id="215" dur="580">
                                          <p:stCondLst>
                                            <p:cond delay="0"/>
                                          </p:stCondLst>
                                        </p:cTn>
                                        <p:tgtEl>
                                          <p:spTgt spid="19"/>
                                        </p:tgtEl>
                                      </p:cBhvr>
                                    </p:animEffect>
                                    <p:anim calcmode="lin" valueType="num">
                                      <p:cBhvr>
                                        <p:cTn id="21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21" dur="26">
                                          <p:stCondLst>
                                            <p:cond delay="650"/>
                                          </p:stCondLst>
                                        </p:cTn>
                                        <p:tgtEl>
                                          <p:spTgt spid="19"/>
                                        </p:tgtEl>
                                      </p:cBhvr>
                                      <p:to x="100000" y="60000"/>
                                    </p:animScale>
                                    <p:animScale>
                                      <p:cBhvr>
                                        <p:cTn id="222" dur="166" decel="50000">
                                          <p:stCondLst>
                                            <p:cond delay="676"/>
                                          </p:stCondLst>
                                        </p:cTn>
                                        <p:tgtEl>
                                          <p:spTgt spid="19"/>
                                        </p:tgtEl>
                                      </p:cBhvr>
                                      <p:to x="100000" y="100000"/>
                                    </p:animScale>
                                    <p:animScale>
                                      <p:cBhvr>
                                        <p:cTn id="223" dur="26">
                                          <p:stCondLst>
                                            <p:cond delay="1312"/>
                                          </p:stCondLst>
                                        </p:cTn>
                                        <p:tgtEl>
                                          <p:spTgt spid="19"/>
                                        </p:tgtEl>
                                      </p:cBhvr>
                                      <p:to x="100000" y="80000"/>
                                    </p:animScale>
                                    <p:animScale>
                                      <p:cBhvr>
                                        <p:cTn id="224" dur="166" decel="50000">
                                          <p:stCondLst>
                                            <p:cond delay="1338"/>
                                          </p:stCondLst>
                                        </p:cTn>
                                        <p:tgtEl>
                                          <p:spTgt spid="19"/>
                                        </p:tgtEl>
                                      </p:cBhvr>
                                      <p:to x="100000" y="100000"/>
                                    </p:animScale>
                                    <p:animScale>
                                      <p:cBhvr>
                                        <p:cTn id="225" dur="26">
                                          <p:stCondLst>
                                            <p:cond delay="1642"/>
                                          </p:stCondLst>
                                        </p:cTn>
                                        <p:tgtEl>
                                          <p:spTgt spid="19"/>
                                        </p:tgtEl>
                                      </p:cBhvr>
                                      <p:to x="100000" y="90000"/>
                                    </p:animScale>
                                    <p:animScale>
                                      <p:cBhvr>
                                        <p:cTn id="226" dur="166" decel="50000">
                                          <p:stCondLst>
                                            <p:cond delay="1668"/>
                                          </p:stCondLst>
                                        </p:cTn>
                                        <p:tgtEl>
                                          <p:spTgt spid="19"/>
                                        </p:tgtEl>
                                      </p:cBhvr>
                                      <p:to x="100000" y="100000"/>
                                    </p:animScale>
                                    <p:animScale>
                                      <p:cBhvr>
                                        <p:cTn id="227" dur="26">
                                          <p:stCondLst>
                                            <p:cond delay="1808"/>
                                          </p:stCondLst>
                                        </p:cTn>
                                        <p:tgtEl>
                                          <p:spTgt spid="19"/>
                                        </p:tgtEl>
                                      </p:cBhvr>
                                      <p:to x="100000" y="95000"/>
                                    </p:animScale>
                                    <p:animScale>
                                      <p:cBhvr>
                                        <p:cTn id="228" dur="166" decel="50000">
                                          <p:stCondLst>
                                            <p:cond delay="1834"/>
                                          </p:stCondLst>
                                        </p:cTn>
                                        <p:tgtEl>
                                          <p:spTgt spid="19"/>
                                        </p:tgtEl>
                                      </p:cBhvr>
                                      <p:to x="100000" y="100000"/>
                                    </p:animScale>
                                  </p:childTnLst>
                                </p:cTn>
                              </p:par>
                              <p:par>
                                <p:cTn id="229" presetID="26" presetClass="entr" presetSubtype="0" fill="hold" nodeType="withEffect">
                                  <p:stCondLst>
                                    <p:cond delay="0"/>
                                  </p:stCondLst>
                                  <p:childTnLst>
                                    <p:set>
                                      <p:cBhvr>
                                        <p:cTn id="230" dur="1" fill="hold">
                                          <p:stCondLst>
                                            <p:cond delay="0"/>
                                          </p:stCondLst>
                                        </p:cTn>
                                        <p:tgtEl>
                                          <p:spTgt spid="20"/>
                                        </p:tgtEl>
                                        <p:attrNameLst>
                                          <p:attrName>style.visibility</p:attrName>
                                        </p:attrNameLst>
                                      </p:cBhvr>
                                      <p:to>
                                        <p:strVal val="visible"/>
                                      </p:to>
                                    </p:set>
                                    <p:animEffect transition="in" filter="wipe(down)">
                                      <p:cBhvr>
                                        <p:cTn id="231" dur="580">
                                          <p:stCondLst>
                                            <p:cond delay="0"/>
                                          </p:stCondLst>
                                        </p:cTn>
                                        <p:tgtEl>
                                          <p:spTgt spid="20"/>
                                        </p:tgtEl>
                                      </p:cBhvr>
                                    </p:animEffect>
                                    <p:anim calcmode="lin" valueType="num">
                                      <p:cBhvr>
                                        <p:cTn id="23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37" dur="26">
                                          <p:stCondLst>
                                            <p:cond delay="650"/>
                                          </p:stCondLst>
                                        </p:cTn>
                                        <p:tgtEl>
                                          <p:spTgt spid="20"/>
                                        </p:tgtEl>
                                      </p:cBhvr>
                                      <p:to x="100000" y="60000"/>
                                    </p:animScale>
                                    <p:animScale>
                                      <p:cBhvr>
                                        <p:cTn id="238" dur="166" decel="50000">
                                          <p:stCondLst>
                                            <p:cond delay="676"/>
                                          </p:stCondLst>
                                        </p:cTn>
                                        <p:tgtEl>
                                          <p:spTgt spid="20"/>
                                        </p:tgtEl>
                                      </p:cBhvr>
                                      <p:to x="100000" y="100000"/>
                                    </p:animScale>
                                    <p:animScale>
                                      <p:cBhvr>
                                        <p:cTn id="239" dur="26">
                                          <p:stCondLst>
                                            <p:cond delay="1312"/>
                                          </p:stCondLst>
                                        </p:cTn>
                                        <p:tgtEl>
                                          <p:spTgt spid="20"/>
                                        </p:tgtEl>
                                      </p:cBhvr>
                                      <p:to x="100000" y="80000"/>
                                    </p:animScale>
                                    <p:animScale>
                                      <p:cBhvr>
                                        <p:cTn id="240" dur="166" decel="50000">
                                          <p:stCondLst>
                                            <p:cond delay="1338"/>
                                          </p:stCondLst>
                                        </p:cTn>
                                        <p:tgtEl>
                                          <p:spTgt spid="20"/>
                                        </p:tgtEl>
                                      </p:cBhvr>
                                      <p:to x="100000" y="100000"/>
                                    </p:animScale>
                                    <p:animScale>
                                      <p:cBhvr>
                                        <p:cTn id="241" dur="26">
                                          <p:stCondLst>
                                            <p:cond delay="1642"/>
                                          </p:stCondLst>
                                        </p:cTn>
                                        <p:tgtEl>
                                          <p:spTgt spid="20"/>
                                        </p:tgtEl>
                                      </p:cBhvr>
                                      <p:to x="100000" y="90000"/>
                                    </p:animScale>
                                    <p:animScale>
                                      <p:cBhvr>
                                        <p:cTn id="242" dur="166" decel="50000">
                                          <p:stCondLst>
                                            <p:cond delay="1668"/>
                                          </p:stCondLst>
                                        </p:cTn>
                                        <p:tgtEl>
                                          <p:spTgt spid="20"/>
                                        </p:tgtEl>
                                      </p:cBhvr>
                                      <p:to x="100000" y="100000"/>
                                    </p:animScale>
                                    <p:animScale>
                                      <p:cBhvr>
                                        <p:cTn id="243" dur="26">
                                          <p:stCondLst>
                                            <p:cond delay="1808"/>
                                          </p:stCondLst>
                                        </p:cTn>
                                        <p:tgtEl>
                                          <p:spTgt spid="20"/>
                                        </p:tgtEl>
                                      </p:cBhvr>
                                      <p:to x="100000" y="95000"/>
                                    </p:animScale>
                                    <p:animScale>
                                      <p:cBhvr>
                                        <p:cTn id="244" dur="166" decel="50000">
                                          <p:stCondLst>
                                            <p:cond delay="1834"/>
                                          </p:stCondLst>
                                        </p:cTn>
                                        <p:tgtEl>
                                          <p:spTgt spid="20"/>
                                        </p:tgtEl>
                                      </p:cBhvr>
                                      <p:to x="100000" y="100000"/>
                                    </p:animScale>
                                  </p:childTnLst>
                                </p:cTn>
                              </p:par>
                              <p:par>
                                <p:cTn id="245" presetID="26" presetClass="entr" presetSubtype="0" fill="hold" nodeType="withEffect">
                                  <p:stCondLst>
                                    <p:cond delay="0"/>
                                  </p:stCondLst>
                                  <p:childTnLst>
                                    <p:set>
                                      <p:cBhvr>
                                        <p:cTn id="246" dur="1" fill="hold">
                                          <p:stCondLst>
                                            <p:cond delay="0"/>
                                          </p:stCondLst>
                                        </p:cTn>
                                        <p:tgtEl>
                                          <p:spTgt spid="21"/>
                                        </p:tgtEl>
                                        <p:attrNameLst>
                                          <p:attrName>style.visibility</p:attrName>
                                        </p:attrNameLst>
                                      </p:cBhvr>
                                      <p:to>
                                        <p:strVal val="visible"/>
                                      </p:to>
                                    </p:set>
                                    <p:animEffect transition="in" filter="wipe(down)">
                                      <p:cBhvr>
                                        <p:cTn id="247" dur="580">
                                          <p:stCondLst>
                                            <p:cond delay="0"/>
                                          </p:stCondLst>
                                        </p:cTn>
                                        <p:tgtEl>
                                          <p:spTgt spid="21"/>
                                        </p:tgtEl>
                                      </p:cBhvr>
                                    </p:animEffect>
                                    <p:anim calcmode="lin" valueType="num">
                                      <p:cBhvr>
                                        <p:cTn id="24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53" dur="26">
                                          <p:stCondLst>
                                            <p:cond delay="650"/>
                                          </p:stCondLst>
                                        </p:cTn>
                                        <p:tgtEl>
                                          <p:spTgt spid="21"/>
                                        </p:tgtEl>
                                      </p:cBhvr>
                                      <p:to x="100000" y="60000"/>
                                    </p:animScale>
                                    <p:animScale>
                                      <p:cBhvr>
                                        <p:cTn id="254" dur="166" decel="50000">
                                          <p:stCondLst>
                                            <p:cond delay="676"/>
                                          </p:stCondLst>
                                        </p:cTn>
                                        <p:tgtEl>
                                          <p:spTgt spid="21"/>
                                        </p:tgtEl>
                                      </p:cBhvr>
                                      <p:to x="100000" y="100000"/>
                                    </p:animScale>
                                    <p:animScale>
                                      <p:cBhvr>
                                        <p:cTn id="255" dur="26">
                                          <p:stCondLst>
                                            <p:cond delay="1312"/>
                                          </p:stCondLst>
                                        </p:cTn>
                                        <p:tgtEl>
                                          <p:spTgt spid="21"/>
                                        </p:tgtEl>
                                      </p:cBhvr>
                                      <p:to x="100000" y="80000"/>
                                    </p:animScale>
                                    <p:animScale>
                                      <p:cBhvr>
                                        <p:cTn id="256" dur="166" decel="50000">
                                          <p:stCondLst>
                                            <p:cond delay="1338"/>
                                          </p:stCondLst>
                                        </p:cTn>
                                        <p:tgtEl>
                                          <p:spTgt spid="21"/>
                                        </p:tgtEl>
                                      </p:cBhvr>
                                      <p:to x="100000" y="100000"/>
                                    </p:animScale>
                                    <p:animScale>
                                      <p:cBhvr>
                                        <p:cTn id="257" dur="26">
                                          <p:stCondLst>
                                            <p:cond delay="1642"/>
                                          </p:stCondLst>
                                        </p:cTn>
                                        <p:tgtEl>
                                          <p:spTgt spid="21"/>
                                        </p:tgtEl>
                                      </p:cBhvr>
                                      <p:to x="100000" y="90000"/>
                                    </p:animScale>
                                    <p:animScale>
                                      <p:cBhvr>
                                        <p:cTn id="258" dur="166" decel="50000">
                                          <p:stCondLst>
                                            <p:cond delay="1668"/>
                                          </p:stCondLst>
                                        </p:cTn>
                                        <p:tgtEl>
                                          <p:spTgt spid="21"/>
                                        </p:tgtEl>
                                      </p:cBhvr>
                                      <p:to x="100000" y="100000"/>
                                    </p:animScale>
                                    <p:animScale>
                                      <p:cBhvr>
                                        <p:cTn id="259" dur="26">
                                          <p:stCondLst>
                                            <p:cond delay="1808"/>
                                          </p:stCondLst>
                                        </p:cTn>
                                        <p:tgtEl>
                                          <p:spTgt spid="21"/>
                                        </p:tgtEl>
                                      </p:cBhvr>
                                      <p:to x="100000" y="95000"/>
                                    </p:animScale>
                                    <p:animScale>
                                      <p:cBhvr>
                                        <p:cTn id="260" dur="166" decel="50000">
                                          <p:stCondLst>
                                            <p:cond delay="1834"/>
                                          </p:stCondLst>
                                        </p:cTn>
                                        <p:tgtEl>
                                          <p:spTgt spid="21"/>
                                        </p:tgtEl>
                                      </p:cBhvr>
                                      <p:to x="100000" y="100000"/>
                                    </p:animScale>
                                  </p:childTnLst>
                                </p:cTn>
                              </p:par>
                              <p:par>
                                <p:cTn id="261" presetID="26" presetClass="entr" presetSubtype="0" fill="hold" nodeType="withEffect">
                                  <p:stCondLst>
                                    <p:cond delay="0"/>
                                  </p:stCondLst>
                                  <p:childTnLst>
                                    <p:set>
                                      <p:cBhvr>
                                        <p:cTn id="262" dur="1" fill="hold">
                                          <p:stCondLst>
                                            <p:cond delay="0"/>
                                          </p:stCondLst>
                                        </p:cTn>
                                        <p:tgtEl>
                                          <p:spTgt spid="22"/>
                                        </p:tgtEl>
                                        <p:attrNameLst>
                                          <p:attrName>style.visibility</p:attrName>
                                        </p:attrNameLst>
                                      </p:cBhvr>
                                      <p:to>
                                        <p:strVal val="visible"/>
                                      </p:to>
                                    </p:set>
                                    <p:animEffect transition="in" filter="wipe(down)">
                                      <p:cBhvr>
                                        <p:cTn id="263" dur="580">
                                          <p:stCondLst>
                                            <p:cond delay="0"/>
                                          </p:stCondLst>
                                        </p:cTn>
                                        <p:tgtEl>
                                          <p:spTgt spid="22"/>
                                        </p:tgtEl>
                                      </p:cBhvr>
                                    </p:animEffect>
                                    <p:anim calcmode="lin" valueType="num">
                                      <p:cBhvr>
                                        <p:cTn id="26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69" dur="26">
                                          <p:stCondLst>
                                            <p:cond delay="650"/>
                                          </p:stCondLst>
                                        </p:cTn>
                                        <p:tgtEl>
                                          <p:spTgt spid="22"/>
                                        </p:tgtEl>
                                      </p:cBhvr>
                                      <p:to x="100000" y="60000"/>
                                    </p:animScale>
                                    <p:animScale>
                                      <p:cBhvr>
                                        <p:cTn id="270" dur="166" decel="50000">
                                          <p:stCondLst>
                                            <p:cond delay="676"/>
                                          </p:stCondLst>
                                        </p:cTn>
                                        <p:tgtEl>
                                          <p:spTgt spid="22"/>
                                        </p:tgtEl>
                                      </p:cBhvr>
                                      <p:to x="100000" y="100000"/>
                                    </p:animScale>
                                    <p:animScale>
                                      <p:cBhvr>
                                        <p:cTn id="271" dur="26">
                                          <p:stCondLst>
                                            <p:cond delay="1312"/>
                                          </p:stCondLst>
                                        </p:cTn>
                                        <p:tgtEl>
                                          <p:spTgt spid="22"/>
                                        </p:tgtEl>
                                      </p:cBhvr>
                                      <p:to x="100000" y="80000"/>
                                    </p:animScale>
                                    <p:animScale>
                                      <p:cBhvr>
                                        <p:cTn id="272" dur="166" decel="50000">
                                          <p:stCondLst>
                                            <p:cond delay="1338"/>
                                          </p:stCondLst>
                                        </p:cTn>
                                        <p:tgtEl>
                                          <p:spTgt spid="22"/>
                                        </p:tgtEl>
                                      </p:cBhvr>
                                      <p:to x="100000" y="100000"/>
                                    </p:animScale>
                                    <p:animScale>
                                      <p:cBhvr>
                                        <p:cTn id="273" dur="26">
                                          <p:stCondLst>
                                            <p:cond delay="1642"/>
                                          </p:stCondLst>
                                        </p:cTn>
                                        <p:tgtEl>
                                          <p:spTgt spid="22"/>
                                        </p:tgtEl>
                                      </p:cBhvr>
                                      <p:to x="100000" y="90000"/>
                                    </p:animScale>
                                    <p:animScale>
                                      <p:cBhvr>
                                        <p:cTn id="274" dur="166" decel="50000">
                                          <p:stCondLst>
                                            <p:cond delay="1668"/>
                                          </p:stCondLst>
                                        </p:cTn>
                                        <p:tgtEl>
                                          <p:spTgt spid="22"/>
                                        </p:tgtEl>
                                      </p:cBhvr>
                                      <p:to x="100000" y="100000"/>
                                    </p:animScale>
                                    <p:animScale>
                                      <p:cBhvr>
                                        <p:cTn id="275" dur="26">
                                          <p:stCondLst>
                                            <p:cond delay="1808"/>
                                          </p:stCondLst>
                                        </p:cTn>
                                        <p:tgtEl>
                                          <p:spTgt spid="22"/>
                                        </p:tgtEl>
                                      </p:cBhvr>
                                      <p:to x="100000" y="95000"/>
                                    </p:animScale>
                                    <p:animScale>
                                      <p:cBhvr>
                                        <p:cTn id="276" dur="166" decel="50000">
                                          <p:stCondLst>
                                            <p:cond delay="1834"/>
                                          </p:stCondLst>
                                        </p:cTn>
                                        <p:tgtEl>
                                          <p:spTgt spid="22"/>
                                        </p:tgtEl>
                                      </p:cBhvr>
                                      <p:to x="100000" y="100000"/>
                                    </p:animScale>
                                  </p:childTnLst>
                                </p:cTn>
                              </p:par>
                              <p:par>
                                <p:cTn id="277" presetID="26" presetClass="entr" presetSubtype="0" fill="hold" nodeType="withEffect">
                                  <p:stCondLst>
                                    <p:cond delay="0"/>
                                  </p:stCondLst>
                                  <p:childTnLst>
                                    <p:set>
                                      <p:cBhvr>
                                        <p:cTn id="278" dur="1" fill="hold">
                                          <p:stCondLst>
                                            <p:cond delay="0"/>
                                          </p:stCondLst>
                                        </p:cTn>
                                        <p:tgtEl>
                                          <p:spTgt spid="24"/>
                                        </p:tgtEl>
                                        <p:attrNameLst>
                                          <p:attrName>style.visibility</p:attrName>
                                        </p:attrNameLst>
                                      </p:cBhvr>
                                      <p:to>
                                        <p:strVal val="visible"/>
                                      </p:to>
                                    </p:set>
                                    <p:animEffect transition="in" filter="wipe(down)">
                                      <p:cBhvr>
                                        <p:cTn id="279" dur="580">
                                          <p:stCondLst>
                                            <p:cond delay="0"/>
                                          </p:stCondLst>
                                        </p:cTn>
                                        <p:tgtEl>
                                          <p:spTgt spid="24"/>
                                        </p:tgtEl>
                                      </p:cBhvr>
                                    </p:animEffect>
                                    <p:anim calcmode="lin" valueType="num">
                                      <p:cBhvr>
                                        <p:cTn id="280"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85" dur="26">
                                          <p:stCondLst>
                                            <p:cond delay="650"/>
                                          </p:stCondLst>
                                        </p:cTn>
                                        <p:tgtEl>
                                          <p:spTgt spid="24"/>
                                        </p:tgtEl>
                                      </p:cBhvr>
                                      <p:to x="100000" y="60000"/>
                                    </p:animScale>
                                    <p:animScale>
                                      <p:cBhvr>
                                        <p:cTn id="286" dur="166" decel="50000">
                                          <p:stCondLst>
                                            <p:cond delay="676"/>
                                          </p:stCondLst>
                                        </p:cTn>
                                        <p:tgtEl>
                                          <p:spTgt spid="24"/>
                                        </p:tgtEl>
                                      </p:cBhvr>
                                      <p:to x="100000" y="100000"/>
                                    </p:animScale>
                                    <p:animScale>
                                      <p:cBhvr>
                                        <p:cTn id="287" dur="26">
                                          <p:stCondLst>
                                            <p:cond delay="1312"/>
                                          </p:stCondLst>
                                        </p:cTn>
                                        <p:tgtEl>
                                          <p:spTgt spid="24"/>
                                        </p:tgtEl>
                                      </p:cBhvr>
                                      <p:to x="100000" y="80000"/>
                                    </p:animScale>
                                    <p:animScale>
                                      <p:cBhvr>
                                        <p:cTn id="288" dur="166" decel="50000">
                                          <p:stCondLst>
                                            <p:cond delay="1338"/>
                                          </p:stCondLst>
                                        </p:cTn>
                                        <p:tgtEl>
                                          <p:spTgt spid="24"/>
                                        </p:tgtEl>
                                      </p:cBhvr>
                                      <p:to x="100000" y="100000"/>
                                    </p:animScale>
                                    <p:animScale>
                                      <p:cBhvr>
                                        <p:cTn id="289" dur="26">
                                          <p:stCondLst>
                                            <p:cond delay="1642"/>
                                          </p:stCondLst>
                                        </p:cTn>
                                        <p:tgtEl>
                                          <p:spTgt spid="24"/>
                                        </p:tgtEl>
                                      </p:cBhvr>
                                      <p:to x="100000" y="90000"/>
                                    </p:animScale>
                                    <p:animScale>
                                      <p:cBhvr>
                                        <p:cTn id="290" dur="166" decel="50000">
                                          <p:stCondLst>
                                            <p:cond delay="1668"/>
                                          </p:stCondLst>
                                        </p:cTn>
                                        <p:tgtEl>
                                          <p:spTgt spid="24"/>
                                        </p:tgtEl>
                                      </p:cBhvr>
                                      <p:to x="100000" y="100000"/>
                                    </p:animScale>
                                    <p:animScale>
                                      <p:cBhvr>
                                        <p:cTn id="291" dur="26">
                                          <p:stCondLst>
                                            <p:cond delay="1808"/>
                                          </p:stCondLst>
                                        </p:cTn>
                                        <p:tgtEl>
                                          <p:spTgt spid="24"/>
                                        </p:tgtEl>
                                      </p:cBhvr>
                                      <p:to x="100000" y="95000"/>
                                    </p:animScale>
                                    <p:animScale>
                                      <p:cBhvr>
                                        <p:cTn id="292" dur="166" decel="50000">
                                          <p:stCondLst>
                                            <p:cond delay="1834"/>
                                          </p:stCondLst>
                                        </p:cTn>
                                        <p:tgtEl>
                                          <p:spTgt spid="24"/>
                                        </p:tgtEl>
                                      </p:cBhvr>
                                      <p:to x="100000" y="100000"/>
                                    </p:animScale>
                                  </p:childTnLst>
                                </p:cTn>
                              </p:par>
                              <p:par>
                                <p:cTn id="293" presetID="26" presetClass="entr" presetSubtype="0" fill="hold" nodeType="withEffect">
                                  <p:stCondLst>
                                    <p:cond delay="0"/>
                                  </p:stCondLst>
                                  <p:childTnLst>
                                    <p:set>
                                      <p:cBhvr>
                                        <p:cTn id="294" dur="1" fill="hold">
                                          <p:stCondLst>
                                            <p:cond delay="0"/>
                                          </p:stCondLst>
                                        </p:cTn>
                                        <p:tgtEl>
                                          <p:spTgt spid="25"/>
                                        </p:tgtEl>
                                        <p:attrNameLst>
                                          <p:attrName>style.visibility</p:attrName>
                                        </p:attrNameLst>
                                      </p:cBhvr>
                                      <p:to>
                                        <p:strVal val="visible"/>
                                      </p:to>
                                    </p:set>
                                    <p:animEffect transition="in" filter="wipe(down)">
                                      <p:cBhvr>
                                        <p:cTn id="295" dur="580">
                                          <p:stCondLst>
                                            <p:cond delay="0"/>
                                          </p:stCondLst>
                                        </p:cTn>
                                        <p:tgtEl>
                                          <p:spTgt spid="25"/>
                                        </p:tgtEl>
                                      </p:cBhvr>
                                    </p:animEffect>
                                    <p:anim calcmode="lin" valueType="num">
                                      <p:cBhvr>
                                        <p:cTn id="296"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301" dur="26">
                                          <p:stCondLst>
                                            <p:cond delay="650"/>
                                          </p:stCondLst>
                                        </p:cTn>
                                        <p:tgtEl>
                                          <p:spTgt spid="25"/>
                                        </p:tgtEl>
                                      </p:cBhvr>
                                      <p:to x="100000" y="60000"/>
                                    </p:animScale>
                                    <p:animScale>
                                      <p:cBhvr>
                                        <p:cTn id="302" dur="166" decel="50000">
                                          <p:stCondLst>
                                            <p:cond delay="676"/>
                                          </p:stCondLst>
                                        </p:cTn>
                                        <p:tgtEl>
                                          <p:spTgt spid="25"/>
                                        </p:tgtEl>
                                      </p:cBhvr>
                                      <p:to x="100000" y="100000"/>
                                    </p:animScale>
                                    <p:animScale>
                                      <p:cBhvr>
                                        <p:cTn id="303" dur="26">
                                          <p:stCondLst>
                                            <p:cond delay="1312"/>
                                          </p:stCondLst>
                                        </p:cTn>
                                        <p:tgtEl>
                                          <p:spTgt spid="25"/>
                                        </p:tgtEl>
                                      </p:cBhvr>
                                      <p:to x="100000" y="80000"/>
                                    </p:animScale>
                                    <p:animScale>
                                      <p:cBhvr>
                                        <p:cTn id="304" dur="166" decel="50000">
                                          <p:stCondLst>
                                            <p:cond delay="1338"/>
                                          </p:stCondLst>
                                        </p:cTn>
                                        <p:tgtEl>
                                          <p:spTgt spid="25"/>
                                        </p:tgtEl>
                                      </p:cBhvr>
                                      <p:to x="100000" y="100000"/>
                                    </p:animScale>
                                    <p:animScale>
                                      <p:cBhvr>
                                        <p:cTn id="305" dur="26">
                                          <p:stCondLst>
                                            <p:cond delay="1642"/>
                                          </p:stCondLst>
                                        </p:cTn>
                                        <p:tgtEl>
                                          <p:spTgt spid="25"/>
                                        </p:tgtEl>
                                      </p:cBhvr>
                                      <p:to x="100000" y="90000"/>
                                    </p:animScale>
                                    <p:animScale>
                                      <p:cBhvr>
                                        <p:cTn id="306" dur="166" decel="50000">
                                          <p:stCondLst>
                                            <p:cond delay="1668"/>
                                          </p:stCondLst>
                                        </p:cTn>
                                        <p:tgtEl>
                                          <p:spTgt spid="25"/>
                                        </p:tgtEl>
                                      </p:cBhvr>
                                      <p:to x="100000" y="100000"/>
                                    </p:animScale>
                                    <p:animScale>
                                      <p:cBhvr>
                                        <p:cTn id="307" dur="26">
                                          <p:stCondLst>
                                            <p:cond delay="1808"/>
                                          </p:stCondLst>
                                        </p:cTn>
                                        <p:tgtEl>
                                          <p:spTgt spid="25"/>
                                        </p:tgtEl>
                                      </p:cBhvr>
                                      <p:to x="100000" y="95000"/>
                                    </p:animScale>
                                    <p:animScale>
                                      <p:cBhvr>
                                        <p:cTn id="308" dur="166" decel="50000">
                                          <p:stCondLst>
                                            <p:cond delay="1834"/>
                                          </p:stCondLst>
                                        </p:cTn>
                                        <p:tgtEl>
                                          <p:spTgt spid="25"/>
                                        </p:tgtEl>
                                      </p:cBhvr>
                                      <p:to x="100000" y="100000"/>
                                    </p:animScale>
                                  </p:childTnLst>
                                </p:cTn>
                              </p:par>
                              <p:par>
                                <p:cTn id="309" presetID="26" presetClass="entr" presetSubtype="0" fill="hold" nodeType="withEffect">
                                  <p:stCondLst>
                                    <p:cond delay="0"/>
                                  </p:stCondLst>
                                  <p:childTnLst>
                                    <p:set>
                                      <p:cBhvr>
                                        <p:cTn id="310" dur="1" fill="hold">
                                          <p:stCondLst>
                                            <p:cond delay="0"/>
                                          </p:stCondLst>
                                        </p:cTn>
                                        <p:tgtEl>
                                          <p:spTgt spid="26"/>
                                        </p:tgtEl>
                                        <p:attrNameLst>
                                          <p:attrName>style.visibility</p:attrName>
                                        </p:attrNameLst>
                                      </p:cBhvr>
                                      <p:to>
                                        <p:strVal val="visible"/>
                                      </p:to>
                                    </p:set>
                                    <p:animEffect transition="in" filter="wipe(down)">
                                      <p:cBhvr>
                                        <p:cTn id="311" dur="580">
                                          <p:stCondLst>
                                            <p:cond delay="0"/>
                                          </p:stCondLst>
                                        </p:cTn>
                                        <p:tgtEl>
                                          <p:spTgt spid="26"/>
                                        </p:tgtEl>
                                      </p:cBhvr>
                                    </p:animEffect>
                                    <p:anim calcmode="lin" valueType="num">
                                      <p:cBhvr>
                                        <p:cTn id="31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17" dur="26">
                                          <p:stCondLst>
                                            <p:cond delay="650"/>
                                          </p:stCondLst>
                                        </p:cTn>
                                        <p:tgtEl>
                                          <p:spTgt spid="26"/>
                                        </p:tgtEl>
                                      </p:cBhvr>
                                      <p:to x="100000" y="60000"/>
                                    </p:animScale>
                                    <p:animScale>
                                      <p:cBhvr>
                                        <p:cTn id="318" dur="166" decel="50000">
                                          <p:stCondLst>
                                            <p:cond delay="676"/>
                                          </p:stCondLst>
                                        </p:cTn>
                                        <p:tgtEl>
                                          <p:spTgt spid="26"/>
                                        </p:tgtEl>
                                      </p:cBhvr>
                                      <p:to x="100000" y="100000"/>
                                    </p:animScale>
                                    <p:animScale>
                                      <p:cBhvr>
                                        <p:cTn id="319" dur="26">
                                          <p:stCondLst>
                                            <p:cond delay="1312"/>
                                          </p:stCondLst>
                                        </p:cTn>
                                        <p:tgtEl>
                                          <p:spTgt spid="26"/>
                                        </p:tgtEl>
                                      </p:cBhvr>
                                      <p:to x="100000" y="80000"/>
                                    </p:animScale>
                                    <p:animScale>
                                      <p:cBhvr>
                                        <p:cTn id="320" dur="166" decel="50000">
                                          <p:stCondLst>
                                            <p:cond delay="1338"/>
                                          </p:stCondLst>
                                        </p:cTn>
                                        <p:tgtEl>
                                          <p:spTgt spid="26"/>
                                        </p:tgtEl>
                                      </p:cBhvr>
                                      <p:to x="100000" y="100000"/>
                                    </p:animScale>
                                    <p:animScale>
                                      <p:cBhvr>
                                        <p:cTn id="321" dur="26">
                                          <p:stCondLst>
                                            <p:cond delay="1642"/>
                                          </p:stCondLst>
                                        </p:cTn>
                                        <p:tgtEl>
                                          <p:spTgt spid="26"/>
                                        </p:tgtEl>
                                      </p:cBhvr>
                                      <p:to x="100000" y="90000"/>
                                    </p:animScale>
                                    <p:animScale>
                                      <p:cBhvr>
                                        <p:cTn id="322" dur="166" decel="50000">
                                          <p:stCondLst>
                                            <p:cond delay="1668"/>
                                          </p:stCondLst>
                                        </p:cTn>
                                        <p:tgtEl>
                                          <p:spTgt spid="26"/>
                                        </p:tgtEl>
                                      </p:cBhvr>
                                      <p:to x="100000" y="100000"/>
                                    </p:animScale>
                                    <p:animScale>
                                      <p:cBhvr>
                                        <p:cTn id="323" dur="26">
                                          <p:stCondLst>
                                            <p:cond delay="1808"/>
                                          </p:stCondLst>
                                        </p:cTn>
                                        <p:tgtEl>
                                          <p:spTgt spid="26"/>
                                        </p:tgtEl>
                                      </p:cBhvr>
                                      <p:to x="100000" y="95000"/>
                                    </p:animScale>
                                    <p:animScale>
                                      <p:cBhvr>
                                        <p:cTn id="324" dur="166" decel="50000">
                                          <p:stCondLst>
                                            <p:cond delay="1834"/>
                                          </p:stCondLst>
                                        </p:cTn>
                                        <p:tgtEl>
                                          <p:spTgt spid="26"/>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27"/>
                                        </p:tgtEl>
                                        <p:attrNameLst>
                                          <p:attrName>style.visibility</p:attrName>
                                        </p:attrNameLst>
                                      </p:cBhvr>
                                      <p:to>
                                        <p:strVal val="visible"/>
                                      </p:to>
                                    </p:set>
                                    <p:animEffect transition="in" filter="wipe(down)">
                                      <p:cBhvr>
                                        <p:cTn id="327" dur="580">
                                          <p:stCondLst>
                                            <p:cond delay="0"/>
                                          </p:stCondLst>
                                        </p:cTn>
                                        <p:tgtEl>
                                          <p:spTgt spid="27"/>
                                        </p:tgtEl>
                                      </p:cBhvr>
                                    </p:animEffect>
                                    <p:anim calcmode="lin" valueType="num">
                                      <p:cBhvr>
                                        <p:cTn id="32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33" dur="26">
                                          <p:stCondLst>
                                            <p:cond delay="650"/>
                                          </p:stCondLst>
                                        </p:cTn>
                                        <p:tgtEl>
                                          <p:spTgt spid="27"/>
                                        </p:tgtEl>
                                      </p:cBhvr>
                                      <p:to x="100000" y="60000"/>
                                    </p:animScale>
                                    <p:animScale>
                                      <p:cBhvr>
                                        <p:cTn id="334" dur="166" decel="50000">
                                          <p:stCondLst>
                                            <p:cond delay="676"/>
                                          </p:stCondLst>
                                        </p:cTn>
                                        <p:tgtEl>
                                          <p:spTgt spid="27"/>
                                        </p:tgtEl>
                                      </p:cBhvr>
                                      <p:to x="100000" y="100000"/>
                                    </p:animScale>
                                    <p:animScale>
                                      <p:cBhvr>
                                        <p:cTn id="335" dur="26">
                                          <p:stCondLst>
                                            <p:cond delay="1312"/>
                                          </p:stCondLst>
                                        </p:cTn>
                                        <p:tgtEl>
                                          <p:spTgt spid="27"/>
                                        </p:tgtEl>
                                      </p:cBhvr>
                                      <p:to x="100000" y="80000"/>
                                    </p:animScale>
                                    <p:animScale>
                                      <p:cBhvr>
                                        <p:cTn id="336" dur="166" decel="50000">
                                          <p:stCondLst>
                                            <p:cond delay="1338"/>
                                          </p:stCondLst>
                                        </p:cTn>
                                        <p:tgtEl>
                                          <p:spTgt spid="27"/>
                                        </p:tgtEl>
                                      </p:cBhvr>
                                      <p:to x="100000" y="100000"/>
                                    </p:animScale>
                                    <p:animScale>
                                      <p:cBhvr>
                                        <p:cTn id="337" dur="26">
                                          <p:stCondLst>
                                            <p:cond delay="1642"/>
                                          </p:stCondLst>
                                        </p:cTn>
                                        <p:tgtEl>
                                          <p:spTgt spid="27"/>
                                        </p:tgtEl>
                                      </p:cBhvr>
                                      <p:to x="100000" y="90000"/>
                                    </p:animScale>
                                    <p:animScale>
                                      <p:cBhvr>
                                        <p:cTn id="338" dur="166" decel="50000">
                                          <p:stCondLst>
                                            <p:cond delay="1668"/>
                                          </p:stCondLst>
                                        </p:cTn>
                                        <p:tgtEl>
                                          <p:spTgt spid="27"/>
                                        </p:tgtEl>
                                      </p:cBhvr>
                                      <p:to x="100000" y="100000"/>
                                    </p:animScale>
                                    <p:animScale>
                                      <p:cBhvr>
                                        <p:cTn id="339" dur="26">
                                          <p:stCondLst>
                                            <p:cond delay="1808"/>
                                          </p:stCondLst>
                                        </p:cTn>
                                        <p:tgtEl>
                                          <p:spTgt spid="27"/>
                                        </p:tgtEl>
                                      </p:cBhvr>
                                      <p:to x="100000" y="95000"/>
                                    </p:animScale>
                                    <p:animScale>
                                      <p:cBhvr>
                                        <p:cTn id="340" dur="166" decel="50000">
                                          <p:stCondLst>
                                            <p:cond delay="1834"/>
                                          </p:stCondLst>
                                        </p:cTn>
                                        <p:tgtEl>
                                          <p:spTgt spid="27"/>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28"/>
                                        </p:tgtEl>
                                        <p:attrNameLst>
                                          <p:attrName>style.visibility</p:attrName>
                                        </p:attrNameLst>
                                      </p:cBhvr>
                                      <p:to>
                                        <p:strVal val="visible"/>
                                      </p:to>
                                    </p:set>
                                    <p:animEffect transition="in" filter="wipe(down)">
                                      <p:cBhvr>
                                        <p:cTn id="343" dur="580">
                                          <p:stCondLst>
                                            <p:cond delay="0"/>
                                          </p:stCondLst>
                                        </p:cTn>
                                        <p:tgtEl>
                                          <p:spTgt spid="28"/>
                                        </p:tgtEl>
                                      </p:cBhvr>
                                    </p:animEffect>
                                    <p:anim calcmode="lin" valueType="num">
                                      <p:cBhvr>
                                        <p:cTn id="344"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49" dur="26">
                                          <p:stCondLst>
                                            <p:cond delay="650"/>
                                          </p:stCondLst>
                                        </p:cTn>
                                        <p:tgtEl>
                                          <p:spTgt spid="28"/>
                                        </p:tgtEl>
                                      </p:cBhvr>
                                      <p:to x="100000" y="60000"/>
                                    </p:animScale>
                                    <p:animScale>
                                      <p:cBhvr>
                                        <p:cTn id="350" dur="166" decel="50000">
                                          <p:stCondLst>
                                            <p:cond delay="676"/>
                                          </p:stCondLst>
                                        </p:cTn>
                                        <p:tgtEl>
                                          <p:spTgt spid="28"/>
                                        </p:tgtEl>
                                      </p:cBhvr>
                                      <p:to x="100000" y="100000"/>
                                    </p:animScale>
                                    <p:animScale>
                                      <p:cBhvr>
                                        <p:cTn id="351" dur="26">
                                          <p:stCondLst>
                                            <p:cond delay="1312"/>
                                          </p:stCondLst>
                                        </p:cTn>
                                        <p:tgtEl>
                                          <p:spTgt spid="28"/>
                                        </p:tgtEl>
                                      </p:cBhvr>
                                      <p:to x="100000" y="80000"/>
                                    </p:animScale>
                                    <p:animScale>
                                      <p:cBhvr>
                                        <p:cTn id="352" dur="166" decel="50000">
                                          <p:stCondLst>
                                            <p:cond delay="1338"/>
                                          </p:stCondLst>
                                        </p:cTn>
                                        <p:tgtEl>
                                          <p:spTgt spid="28"/>
                                        </p:tgtEl>
                                      </p:cBhvr>
                                      <p:to x="100000" y="100000"/>
                                    </p:animScale>
                                    <p:animScale>
                                      <p:cBhvr>
                                        <p:cTn id="353" dur="26">
                                          <p:stCondLst>
                                            <p:cond delay="1642"/>
                                          </p:stCondLst>
                                        </p:cTn>
                                        <p:tgtEl>
                                          <p:spTgt spid="28"/>
                                        </p:tgtEl>
                                      </p:cBhvr>
                                      <p:to x="100000" y="90000"/>
                                    </p:animScale>
                                    <p:animScale>
                                      <p:cBhvr>
                                        <p:cTn id="354" dur="166" decel="50000">
                                          <p:stCondLst>
                                            <p:cond delay="1668"/>
                                          </p:stCondLst>
                                        </p:cTn>
                                        <p:tgtEl>
                                          <p:spTgt spid="28"/>
                                        </p:tgtEl>
                                      </p:cBhvr>
                                      <p:to x="100000" y="100000"/>
                                    </p:animScale>
                                    <p:animScale>
                                      <p:cBhvr>
                                        <p:cTn id="355" dur="26">
                                          <p:stCondLst>
                                            <p:cond delay="1808"/>
                                          </p:stCondLst>
                                        </p:cTn>
                                        <p:tgtEl>
                                          <p:spTgt spid="28"/>
                                        </p:tgtEl>
                                      </p:cBhvr>
                                      <p:to x="100000" y="95000"/>
                                    </p:animScale>
                                    <p:animScale>
                                      <p:cBhvr>
                                        <p:cTn id="356" dur="166" decel="50000">
                                          <p:stCondLst>
                                            <p:cond delay="1834"/>
                                          </p:stCondLst>
                                        </p:cTn>
                                        <p:tgtEl>
                                          <p:spTgt spid="28"/>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29"/>
                                        </p:tgtEl>
                                        <p:attrNameLst>
                                          <p:attrName>style.visibility</p:attrName>
                                        </p:attrNameLst>
                                      </p:cBhvr>
                                      <p:to>
                                        <p:strVal val="visible"/>
                                      </p:to>
                                    </p:set>
                                    <p:animEffect transition="in" filter="wipe(down)">
                                      <p:cBhvr>
                                        <p:cTn id="359" dur="580">
                                          <p:stCondLst>
                                            <p:cond delay="0"/>
                                          </p:stCondLst>
                                        </p:cTn>
                                        <p:tgtEl>
                                          <p:spTgt spid="29"/>
                                        </p:tgtEl>
                                      </p:cBhvr>
                                    </p:animEffect>
                                    <p:anim calcmode="lin" valueType="num">
                                      <p:cBhvr>
                                        <p:cTn id="360"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65" dur="26">
                                          <p:stCondLst>
                                            <p:cond delay="650"/>
                                          </p:stCondLst>
                                        </p:cTn>
                                        <p:tgtEl>
                                          <p:spTgt spid="29"/>
                                        </p:tgtEl>
                                      </p:cBhvr>
                                      <p:to x="100000" y="60000"/>
                                    </p:animScale>
                                    <p:animScale>
                                      <p:cBhvr>
                                        <p:cTn id="366" dur="166" decel="50000">
                                          <p:stCondLst>
                                            <p:cond delay="676"/>
                                          </p:stCondLst>
                                        </p:cTn>
                                        <p:tgtEl>
                                          <p:spTgt spid="29"/>
                                        </p:tgtEl>
                                      </p:cBhvr>
                                      <p:to x="100000" y="100000"/>
                                    </p:animScale>
                                    <p:animScale>
                                      <p:cBhvr>
                                        <p:cTn id="367" dur="26">
                                          <p:stCondLst>
                                            <p:cond delay="1312"/>
                                          </p:stCondLst>
                                        </p:cTn>
                                        <p:tgtEl>
                                          <p:spTgt spid="29"/>
                                        </p:tgtEl>
                                      </p:cBhvr>
                                      <p:to x="100000" y="80000"/>
                                    </p:animScale>
                                    <p:animScale>
                                      <p:cBhvr>
                                        <p:cTn id="368" dur="166" decel="50000">
                                          <p:stCondLst>
                                            <p:cond delay="1338"/>
                                          </p:stCondLst>
                                        </p:cTn>
                                        <p:tgtEl>
                                          <p:spTgt spid="29"/>
                                        </p:tgtEl>
                                      </p:cBhvr>
                                      <p:to x="100000" y="100000"/>
                                    </p:animScale>
                                    <p:animScale>
                                      <p:cBhvr>
                                        <p:cTn id="369" dur="26">
                                          <p:stCondLst>
                                            <p:cond delay="1642"/>
                                          </p:stCondLst>
                                        </p:cTn>
                                        <p:tgtEl>
                                          <p:spTgt spid="29"/>
                                        </p:tgtEl>
                                      </p:cBhvr>
                                      <p:to x="100000" y="90000"/>
                                    </p:animScale>
                                    <p:animScale>
                                      <p:cBhvr>
                                        <p:cTn id="370" dur="166" decel="50000">
                                          <p:stCondLst>
                                            <p:cond delay="1668"/>
                                          </p:stCondLst>
                                        </p:cTn>
                                        <p:tgtEl>
                                          <p:spTgt spid="29"/>
                                        </p:tgtEl>
                                      </p:cBhvr>
                                      <p:to x="100000" y="100000"/>
                                    </p:animScale>
                                    <p:animScale>
                                      <p:cBhvr>
                                        <p:cTn id="371" dur="26">
                                          <p:stCondLst>
                                            <p:cond delay="1808"/>
                                          </p:stCondLst>
                                        </p:cTn>
                                        <p:tgtEl>
                                          <p:spTgt spid="29"/>
                                        </p:tgtEl>
                                      </p:cBhvr>
                                      <p:to x="100000" y="95000"/>
                                    </p:animScale>
                                    <p:animScale>
                                      <p:cBhvr>
                                        <p:cTn id="372" dur="166" decel="50000">
                                          <p:stCondLst>
                                            <p:cond delay="1834"/>
                                          </p:stCondLst>
                                        </p:cTn>
                                        <p:tgtEl>
                                          <p:spTgt spid="29"/>
                                        </p:tgtEl>
                                      </p:cBhvr>
                                      <p:to x="100000" y="100000"/>
                                    </p:animScale>
                                  </p:childTnLst>
                                </p:cTn>
                              </p:par>
                              <p:par>
                                <p:cTn id="373" presetID="26" presetClass="entr" presetSubtype="0" fill="hold" grpId="0" nodeType="withEffect">
                                  <p:stCondLst>
                                    <p:cond delay="0"/>
                                  </p:stCondLst>
                                  <p:childTnLst>
                                    <p:set>
                                      <p:cBhvr>
                                        <p:cTn id="374" dur="1" fill="hold">
                                          <p:stCondLst>
                                            <p:cond delay="0"/>
                                          </p:stCondLst>
                                        </p:cTn>
                                        <p:tgtEl>
                                          <p:spTgt spid="30"/>
                                        </p:tgtEl>
                                        <p:attrNameLst>
                                          <p:attrName>style.visibility</p:attrName>
                                        </p:attrNameLst>
                                      </p:cBhvr>
                                      <p:to>
                                        <p:strVal val="visible"/>
                                      </p:to>
                                    </p:set>
                                    <p:animEffect transition="in" filter="wipe(down)">
                                      <p:cBhvr>
                                        <p:cTn id="375" dur="580">
                                          <p:stCondLst>
                                            <p:cond delay="0"/>
                                          </p:stCondLst>
                                        </p:cTn>
                                        <p:tgtEl>
                                          <p:spTgt spid="30"/>
                                        </p:tgtEl>
                                      </p:cBhvr>
                                    </p:animEffect>
                                    <p:anim calcmode="lin" valueType="num">
                                      <p:cBhvr>
                                        <p:cTn id="376"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381" dur="26">
                                          <p:stCondLst>
                                            <p:cond delay="650"/>
                                          </p:stCondLst>
                                        </p:cTn>
                                        <p:tgtEl>
                                          <p:spTgt spid="30"/>
                                        </p:tgtEl>
                                      </p:cBhvr>
                                      <p:to x="100000" y="60000"/>
                                    </p:animScale>
                                    <p:animScale>
                                      <p:cBhvr>
                                        <p:cTn id="382" dur="166" decel="50000">
                                          <p:stCondLst>
                                            <p:cond delay="676"/>
                                          </p:stCondLst>
                                        </p:cTn>
                                        <p:tgtEl>
                                          <p:spTgt spid="30"/>
                                        </p:tgtEl>
                                      </p:cBhvr>
                                      <p:to x="100000" y="100000"/>
                                    </p:animScale>
                                    <p:animScale>
                                      <p:cBhvr>
                                        <p:cTn id="383" dur="26">
                                          <p:stCondLst>
                                            <p:cond delay="1312"/>
                                          </p:stCondLst>
                                        </p:cTn>
                                        <p:tgtEl>
                                          <p:spTgt spid="30"/>
                                        </p:tgtEl>
                                      </p:cBhvr>
                                      <p:to x="100000" y="80000"/>
                                    </p:animScale>
                                    <p:animScale>
                                      <p:cBhvr>
                                        <p:cTn id="384" dur="166" decel="50000">
                                          <p:stCondLst>
                                            <p:cond delay="1338"/>
                                          </p:stCondLst>
                                        </p:cTn>
                                        <p:tgtEl>
                                          <p:spTgt spid="30"/>
                                        </p:tgtEl>
                                      </p:cBhvr>
                                      <p:to x="100000" y="100000"/>
                                    </p:animScale>
                                    <p:animScale>
                                      <p:cBhvr>
                                        <p:cTn id="385" dur="26">
                                          <p:stCondLst>
                                            <p:cond delay="1642"/>
                                          </p:stCondLst>
                                        </p:cTn>
                                        <p:tgtEl>
                                          <p:spTgt spid="30"/>
                                        </p:tgtEl>
                                      </p:cBhvr>
                                      <p:to x="100000" y="90000"/>
                                    </p:animScale>
                                    <p:animScale>
                                      <p:cBhvr>
                                        <p:cTn id="386" dur="166" decel="50000">
                                          <p:stCondLst>
                                            <p:cond delay="1668"/>
                                          </p:stCondLst>
                                        </p:cTn>
                                        <p:tgtEl>
                                          <p:spTgt spid="30"/>
                                        </p:tgtEl>
                                      </p:cBhvr>
                                      <p:to x="100000" y="100000"/>
                                    </p:animScale>
                                    <p:animScale>
                                      <p:cBhvr>
                                        <p:cTn id="387" dur="26">
                                          <p:stCondLst>
                                            <p:cond delay="1808"/>
                                          </p:stCondLst>
                                        </p:cTn>
                                        <p:tgtEl>
                                          <p:spTgt spid="30"/>
                                        </p:tgtEl>
                                      </p:cBhvr>
                                      <p:to x="100000" y="95000"/>
                                    </p:animScale>
                                    <p:animScale>
                                      <p:cBhvr>
                                        <p:cTn id="388" dur="166" decel="50000">
                                          <p:stCondLst>
                                            <p:cond delay="1834"/>
                                          </p:stCondLst>
                                        </p:cTn>
                                        <p:tgtEl>
                                          <p:spTgt spid="30"/>
                                        </p:tgtEl>
                                      </p:cBhvr>
                                      <p:to x="100000" y="100000"/>
                                    </p:animScale>
                                  </p:childTnLst>
                                </p:cTn>
                              </p:par>
                              <p:par>
                                <p:cTn id="389" presetID="26" presetClass="entr" presetSubtype="0" fill="hold" nodeType="withEffect">
                                  <p:stCondLst>
                                    <p:cond delay="0"/>
                                  </p:stCondLst>
                                  <p:childTnLst>
                                    <p:set>
                                      <p:cBhvr>
                                        <p:cTn id="390" dur="1" fill="hold">
                                          <p:stCondLst>
                                            <p:cond delay="0"/>
                                          </p:stCondLst>
                                        </p:cTn>
                                        <p:tgtEl>
                                          <p:spTgt spid="31"/>
                                        </p:tgtEl>
                                        <p:attrNameLst>
                                          <p:attrName>style.visibility</p:attrName>
                                        </p:attrNameLst>
                                      </p:cBhvr>
                                      <p:to>
                                        <p:strVal val="visible"/>
                                      </p:to>
                                    </p:set>
                                    <p:animEffect transition="in" filter="wipe(down)">
                                      <p:cBhvr>
                                        <p:cTn id="391" dur="580">
                                          <p:stCondLst>
                                            <p:cond delay="0"/>
                                          </p:stCondLst>
                                        </p:cTn>
                                        <p:tgtEl>
                                          <p:spTgt spid="31"/>
                                        </p:tgtEl>
                                      </p:cBhvr>
                                    </p:animEffect>
                                    <p:anim calcmode="lin" valueType="num">
                                      <p:cBhvr>
                                        <p:cTn id="392"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97" dur="26">
                                          <p:stCondLst>
                                            <p:cond delay="650"/>
                                          </p:stCondLst>
                                        </p:cTn>
                                        <p:tgtEl>
                                          <p:spTgt spid="31"/>
                                        </p:tgtEl>
                                      </p:cBhvr>
                                      <p:to x="100000" y="60000"/>
                                    </p:animScale>
                                    <p:animScale>
                                      <p:cBhvr>
                                        <p:cTn id="398" dur="166" decel="50000">
                                          <p:stCondLst>
                                            <p:cond delay="676"/>
                                          </p:stCondLst>
                                        </p:cTn>
                                        <p:tgtEl>
                                          <p:spTgt spid="31"/>
                                        </p:tgtEl>
                                      </p:cBhvr>
                                      <p:to x="100000" y="100000"/>
                                    </p:animScale>
                                    <p:animScale>
                                      <p:cBhvr>
                                        <p:cTn id="399" dur="26">
                                          <p:stCondLst>
                                            <p:cond delay="1312"/>
                                          </p:stCondLst>
                                        </p:cTn>
                                        <p:tgtEl>
                                          <p:spTgt spid="31"/>
                                        </p:tgtEl>
                                      </p:cBhvr>
                                      <p:to x="100000" y="80000"/>
                                    </p:animScale>
                                    <p:animScale>
                                      <p:cBhvr>
                                        <p:cTn id="400" dur="166" decel="50000">
                                          <p:stCondLst>
                                            <p:cond delay="1338"/>
                                          </p:stCondLst>
                                        </p:cTn>
                                        <p:tgtEl>
                                          <p:spTgt spid="31"/>
                                        </p:tgtEl>
                                      </p:cBhvr>
                                      <p:to x="100000" y="100000"/>
                                    </p:animScale>
                                    <p:animScale>
                                      <p:cBhvr>
                                        <p:cTn id="401" dur="26">
                                          <p:stCondLst>
                                            <p:cond delay="1642"/>
                                          </p:stCondLst>
                                        </p:cTn>
                                        <p:tgtEl>
                                          <p:spTgt spid="31"/>
                                        </p:tgtEl>
                                      </p:cBhvr>
                                      <p:to x="100000" y="90000"/>
                                    </p:animScale>
                                    <p:animScale>
                                      <p:cBhvr>
                                        <p:cTn id="402" dur="166" decel="50000">
                                          <p:stCondLst>
                                            <p:cond delay="1668"/>
                                          </p:stCondLst>
                                        </p:cTn>
                                        <p:tgtEl>
                                          <p:spTgt spid="31"/>
                                        </p:tgtEl>
                                      </p:cBhvr>
                                      <p:to x="100000" y="100000"/>
                                    </p:animScale>
                                    <p:animScale>
                                      <p:cBhvr>
                                        <p:cTn id="403" dur="26">
                                          <p:stCondLst>
                                            <p:cond delay="1808"/>
                                          </p:stCondLst>
                                        </p:cTn>
                                        <p:tgtEl>
                                          <p:spTgt spid="31"/>
                                        </p:tgtEl>
                                      </p:cBhvr>
                                      <p:to x="100000" y="95000"/>
                                    </p:animScale>
                                    <p:animScale>
                                      <p:cBhvr>
                                        <p:cTn id="404" dur="166" decel="50000">
                                          <p:stCondLst>
                                            <p:cond delay="1834"/>
                                          </p:stCondLst>
                                        </p:cTn>
                                        <p:tgtEl>
                                          <p:spTgt spid="31"/>
                                        </p:tgtEl>
                                      </p:cBhvr>
                                      <p:to x="100000" y="100000"/>
                                    </p:animScale>
                                  </p:childTnLst>
                                </p:cTn>
                              </p:par>
                              <p:par>
                                <p:cTn id="405" presetID="26" presetClass="entr" presetSubtype="0" fill="hold" grpId="0" nodeType="withEffect">
                                  <p:stCondLst>
                                    <p:cond delay="0"/>
                                  </p:stCondLst>
                                  <p:childTnLst>
                                    <p:set>
                                      <p:cBhvr>
                                        <p:cTn id="406" dur="1" fill="hold">
                                          <p:stCondLst>
                                            <p:cond delay="0"/>
                                          </p:stCondLst>
                                        </p:cTn>
                                        <p:tgtEl>
                                          <p:spTgt spid="32"/>
                                        </p:tgtEl>
                                        <p:attrNameLst>
                                          <p:attrName>style.visibility</p:attrName>
                                        </p:attrNameLst>
                                      </p:cBhvr>
                                      <p:to>
                                        <p:strVal val="visible"/>
                                      </p:to>
                                    </p:set>
                                    <p:animEffect transition="in" filter="wipe(down)">
                                      <p:cBhvr>
                                        <p:cTn id="407" dur="580">
                                          <p:stCondLst>
                                            <p:cond delay="0"/>
                                          </p:stCondLst>
                                        </p:cTn>
                                        <p:tgtEl>
                                          <p:spTgt spid="32"/>
                                        </p:tgtEl>
                                      </p:cBhvr>
                                    </p:animEffect>
                                    <p:anim calcmode="lin" valueType="num">
                                      <p:cBhvr>
                                        <p:cTn id="408"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13" dur="26">
                                          <p:stCondLst>
                                            <p:cond delay="650"/>
                                          </p:stCondLst>
                                        </p:cTn>
                                        <p:tgtEl>
                                          <p:spTgt spid="32"/>
                                        </p:tgtEl>
                                      </p:cBhvr>
                                      <p:to x="100000" y="60000"/>
                                    </p:animScale>
                                    <p:animScale>
                                      <p:cBhvr>
                                        <p:cTn id="414" dur="166" decel="50000">
                                          <p:stCondLst>
                                            <p:cond delay="676"/>
                                          </p:stCondLst>
                                        </p:cTn>
                                        <p:tgtEl>
                                          <p:spTgt spid="32"/>
                                        </p:tgtEl>
                                      </p:cBhvr>
                                      <p:to x="100000" y="100000"/>
                                    </p:animScale>
                                    <p:animScale>
                                      <p:cBhvr>
                                        <p:cTn id="415" dur="26">
                                          <p:stCondLst>
                                            <p:cond delay="1312"/>
                                          </p:stCondLst>
                                        </p:cTn>
                                        <p:tgtEl>
                                          <p:spTgt spid="32"/>
                                        </p:tgtEl>
                                      </p:cBhvr>
                                      <p:to x="100000" y="80000"/>
                                    </p:animScale>
                                    <p:animScale>
                                      <p:cBhvr>
                                        <p:cTn id="416" dur="166" decel="50000">
                                          <p:stCondLst>
                                            <p:cond delay="1338"/>
                                          </p:stCondLst>
                                        </p:cTn>
                                        <p:tgtEl>
                                          <p:spTgt spid="32"/>
                                        </p:tgtEl>
                                      </p:cBhvr>
                                      <p:to x="100000" y="100000"/>
                                    </p:animScale>
                                    <p:animScale>
                                      <p:cBhvr>
                                        <p:cTn id="417" dur="26">
                                          <p:stCondLst>
                                            <p:cond delay="1642"/>
                                          </p:stCondLst>
                                        </p:cTn>
                                        <p:tgtEl>
                                          <p:spTgt spid="32"/>
                                        </p:tgtEl>
                                      </p:cBhvr>
                                      <p:to x="100000" y="90000"/>
                                    </p:animScale>
                                    <p:animScale>
                                      <p:cBhvr>
                                        <p:cTn id="418" dur="166" decel="50000">
                                          <p:stCondLst>
                                            <p:cond delay="1668"/>
                                          </p:stCondLst>
                                        </p:cTn>
                                        <p:tgtEl>
                                          <p:spTgt spid="32"/>
                                        </p:tgtEl>
                                      </p:cBhvr>
                                      <p:to x="100000" y="100000"/>
                                    </p:animScale>
                                    <p:animScale>
                                      <p:cBhvr>
                                        <p:cTn id="419" dur="26">
                                          <p:stCondLst>
                                            <p:cond delay="1808"/>
                                          </p:stCondLst>
                                        </p:cTn>
                                        <p:tgtEl>
                                          <p:spTgt spid="32"/>
                                        </p:tgtEl>
                                      </p:cBhvr>
                                      <p:to x="100000" y="95000"/>
                                    </p:animScale>
                                    <p:animScale>
                                      <p:cBhvr>
                                        <p:cTn id="420" dur="166" decel="50000">
                                          <p:stCondLst>
                                            <p:cond delay="1834"/>
                                          </p:stCondLst>
                                        </p:cTn>
                                        <p:tgtEl>
                                          <p:spTgt spid="32"/>
                                        </p:tgtEl>
                                      </p:cBhvr>
                                      <p:to x="100000" y="100000"/>
                                    </p:animScale>
                                  </p:childTnLst>
                                </p:cTn>
                              </p:par>
                              <p:par>
                                <p:cTn id="421" presetID="26" presetClass="entr" presetSubtype="0" fill="hold" grpId="0" nodeType="withEffect">
                                  <p:stCondLst>
                                    <p:cond delay="0"/>
                                  </p:stCondLst>
                                  <p:childTnLst>
                                    <p:set>
                                      <p:cBhvr>
                                        <p:cTn id="422" dur="1" fill="hold">
                                          <p:stCondLst>
                                            <p:cond delay="0"/>
                                          </p:stCondLst>
                                        </p:cTn>
                                        <p:tgtEl>
                                          <p:spTgt spid="33"/>
                                        </p:tgtEl>
                                        <p:attrNameLst>
                                          <p:attrName>style.visibility</p:attrName>
                                        </p:attrNameLst>
                                      </p:cBhvr>
                                      <p:to>
                                        <p:strVal val="visible"/>
                                      </p:to>
                                    </p:set>
                                    <p:animEffect transition="in" filter="wipe(down)">
                                      <p:cBhvr>
                                        <p:cTn id="423" dur="580">
                                          <p:stCondLst>
                                            <p:cond delay="0"/>
                                          </p:stCondLst>
                                        </p:cTn>
                                        <p:tgtEl>
                                          <p:spTgt spid="33"/>
                                        </p:tgtEl>
                                      </p:cBhvr>
                                    </p:animEffect>
                                    <p:anim calcmode="lin" valueType="num">
                                      <p:cBhvr>
                                        <p:cTn id="424"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429" dur="26">
                                          <p:stCondLst>
                                            <p:cond delay="650"/>
                                          </p:stCondLst>
                                        </p:cTn>
                                        <p:tgtEl>
                                          <p:spTgt spid="33"/>
                                        </p:tgtEl>
                                      </p:cBhvr>
                                      <p:to x="100000" y="60000"/>
                                    </p:animScale>
                                    <p:animScale>
                                      <p:cBhvr>
                                        <p:cTn id="430" dur="166" decel="50000">
                                          <p:stCondLst>
                                            <p:cond delay="676"/>
                                          </p:stCondLst>
                                        </p:cTn>
                                        <p:tgtEl>
                                          <p:spTgt spid="33"/>
                                        </p:tgtEl>
                                      </p:cBhvr>
                                      <p:to x="100000" y="100000"/>
                                    </p:animScale>
                                    <p:animScale>
                                      <p:cBhvr>
                                        <p:cTn id="431" dur="26">
                                          <p:stCondLst>
                                            <p:cond delay="1312"/>
                                          </p:stCondLst>
                                        </p:cTn>
                                        <p:tgtEl>
                                          <p:spTgt spid="33"/>
                                        </p:tgtEl>
                                      </p:cBhvr>
                                      <p:to x="100000" y="80000"/>
                                    </p:animScale>
                                    <p:animScale>
                                      <p:cBhvr>
                                        <p:cTn id="432" dur="166" decel="50000">
                                          <p:stCondLst>
                                            <p:cond delay="1338"/>
                                          </p:stCondLst>
                                        </p:cTn>
                                        <p:tgtEl>
                                          <p:spTgt spid="33"/>
                                        </p:tgtEl>
                                      </p:cBhvr>
                                      <p:to x="100000" y="100000"/>
                                    </p:animScale>
                                    <p:animScale>
                                      <p:cBhvr>
                                        <p:cTn id="433" dur="26">
                                          <p:stCondLst>
                                            <p:cond delay="1642"/>
                                          </p:stCondLst>
                                        </p:cTn>
                                        <p:tgtEl>
                                          <p:spTgt spid="33"/>
                                        </p:tgtEl>
                                      </p:cBhvr>
                                      <p:to x="100000" y="90000"/>
                                    </p:animScale>
                                    <p:animScale>
                                      <p:cBhvr>
                                        <p:cTn id="434" dur="166" decel="50000">
                                          <p:stCondLst>
                                            <p:cond delay="1668"/>
                                          </p:stCondLst>
                                        </p:cTn>
                                        <p:tgtEl>
                                          <p:spTgt spid="33"/>
                                        </p:tgtEl>
                                      </p:cBhvr>
                                      <p:to x="100000" y="100000"/>
                                    </p:animScale>
                                    <p:animScale>
                                      <p:cBhvr>
                                        <p:cTn id="435" dur="26">
                                          <p:stCondLst>
                                            <p:cond delay="1808"/>
                                          </p:stCondLst>
                                        </p:cTn>
                                        <p:tgtEl>
                                          <p:spTgt spid="33"/>
                                        </p:tgtEl>
                                      </p:cBhvr>
                                      <p:to x="100000" y="95000"/>
                                    </p:animScale>
                                    <p:animScale>
                                      <p:cBhvr>
                                        <p:cTn id="436" dur="166" decel="50000">
                                          <p:stCondLst>
                                            <p:cond delay="1834"/>
                                          </p:stCondLst>
                                        </p:cTn>
                                        <p:tgtEl>
                                          <p:spTgt spid="33"/>
                                        </p:tgtEl>
                                      </p:cBhvr>
                                      <p:to x="100000" y="100000"/>
                                    </p:animScale>
                                  </p:childTnLst>
                                </p:cTn>
                              </p:par>
                              <p:par>
                                <p:cTn id="437" presetID="26" presetClass="entr" presetSubtype="0" fill="hold" grpId="0" nodeType="withEffect">
                                  <p:stCondLst>
                                    <p:cond delay="0"/>
                                  </p:stCondLst>
                                  <p:childTnLst>
                                    <p:set>
                                      <p:cBhvr>
                                        <p:cTn id="438" dur="1" fill="hold">
                                          <p:stCondLst>
                                            <p:cond delay="0"/>
                                          </p:stCondLst>
                                        </p:cTn>
                                        <p:tgtEl>
                                          <p:spTgt spid="34"/>
                                        </p:tgtEl>
                                        <p:attrNameLst>
                                          <p:attrName>style.visibility</p:attrName>
                                        </p:attrNameLst>
                                      </p:cBhvr>
                                      <p:to>
                                        <p:strVal val="visible"/>
                                      </p:to>
                                    </p:set>
                                    <p:animEffect transition="in" filter="wipe(down)">
                                      <p:cBhvr>
                                        <p:cTn id="439" dur="580">
                                          <p:stCondLst>
                                            <p:cond delay="0"/>
                                          </p:stCondLst>
                                        </p:cTn>
                                        <p:tgtEl>
                                          <p:spTgt spid="34"/>
                                        </p:tgtEl>
                                      </p:cBhvr>
                                    </p:animEffect>
                                    <p:anim calcmode="lin" valueType="num">
                                      <p:cBhvr>
                                        <p:cTn id="440"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445" dur="26">
                                          <p:stCondLst>
                                            <p:cond delay="650"/>
                                          </p:stCondLst>
                                        </p:cTn>
                                        <p:tgtEl>
                                          <p:spTgt spid="34"/>
                                        </p:tgtEl>
                                      </p:cBhvr>
                                      <p:to x="100000" y="60000"/>
                                    </p:animScale>
                                    <p:animScale>
                                      <p:cBhvr>
                                        <p:cTn id="446" dur="166" decel="50000">
                                          <p:stCondLst>
                                            <p:cond delay="676"/>
                                          </p:stCondLst>
                                        </p:cTn>
                                        <p:tgtEl>
                                          <p:spTgt spid="34"/>
                                        </p:tgtEl>
                                      </p:cBhvr>
                                      <p:to x="100000" y="100000"/>
                                    </p:animScale>
                                    <p:animScale>
                                      <p:cBhvr>
                                        <p:cTn id="447" dur="26">
                                          <p:stCondLst>
                                            <p:cond delay="1312"/>
                                          </p:stCondLst>
                                        </p:cTn>
                                        <p:tgtEl>
                                          <p:spTgt spid="34"/>
                                        </p:tgtEl>
                                      </p:cBhvr>
                                      <p:to x="100000" y="80000"/>
                                    </p:animScale>
                                    <p:animScale>
                                      <p:cBhvr>
                                        <p:cTn id="448" dur="166" decel="50000">
                                          <p:stCondLst>
                                            <p:cond delay="1338"/>
                                          </p:stCondLst>
                                        </p:cTn>
                                        <p:tgtEl>
                                          <p:spTgt spid="34"/>
                                        </p:tgtEl>
                                      </p:cBhvr>
                                      <p:to x="100000" y="100000"/>
                                    </p:animScale>
                                    <p:animScale>
                                      <p:cBhvr>
                                        <p:cTn id="449" dur="26">
                                          <p:stCondLst>
                                            <p:cond delay="1642"/>
                                          </p:stCondLst>
                                        </p:cTn>
                                        <p:tgtEl>
                                          <p:spTgt spid="34"/>
                                        </p:tgtEl>
                                      </p:cBhvr>
                                      <p:to x="100000" y="90000"/>
                                    </p:animScale>
                                    <p:animScale>
                                      <p:cBhvr>
                                        <p:cTn id="450" dur="166" decel="50000">
                                          <p:stCondLst>
                                            <p:cond delay="1668"/>
                                          </p:stCondLst>
                                        </p:cTn>
                                        <p:tgtEl>
                                          <p:spTgt spid="34"/>
                                        </p:tgtEl>
                                      </p:cBhvr>
                                      <p:to x="100000" y="100000"/>
                                    </p:animScale>
                                    <p:animScale>
                                      <p:cBhvr>
                                        <p:cTn id="451" dur="26">
                                          <p:stCondLst>
                                            <p:cond delay="1808"/>
                                          </p:stCondLst>
                                        </p:cTn>
                                        <p:tgtEl>
                                          <p:spTgt spid="34"/>
                                        </p:tgtEl>
                                      </p:cBhvr>
                                      <p:to x="100000" y="95000"/>
                                    </p:animScale>
                                    <p:animScale>
                                      <p:cBhvr>
                                        <p:cTn id="452" dur="166" decel="50000">
                                          <p:stCondLst>
                                            <p:cond delay="1834"/>
                                          </p:stCondLst>
                                        </p:cTn>
                                        <p:tgtEl>
                                          <p:spTgt spid="34"/>
                                        </p:tgtEl>
                                      </p:cBhvr>
                                      <p:to x="100000" y="100000"/>
                                    </p:animScale>
                                  </p:childTnLst>
                                </p:cTn>
                              </p:par>
                              <p:par>
                                <p:cTn id="453" presetID="26" presetClass="entr" presetSubtype="0" fill="hold" nodeType="withEffect">
                                  <p:stCondLst>
                                    <p:cond delay="0"/>
                                  </p:stCondLst>
                                  <p:childTnLst>
                                    <p:set>
                                      <p:cBhvr>
                                        <p:cTn id="454" dur="1" fill="hold">
                                          <p:stCondLst>
                                            <p:cond delay="0"/>
                                          </p:stCondLst>
                                        </p:cTn>
                                        <p:tgtEl>
                                          <p:spTgt spid="35"/>
                                        </p:tgtEl>
                                        <p:attrNameLst>
                                          <p:attrName>style.visibility</p:attrName>
                                        </p:attrNameLst>
                                      </p:cBhvr>
                                      <p:to>
                                        <p:strVal val="visible"/>
                                      </p:to>
                                    </p:set>
                                    <p:animEffect transition="in" filter="wipe(down)">
                                      <p:cBhvr>
                                        <p:cTn id="455" dur="580">
                                          <p:stCondLst>
                                            <p:cond delay="0"/>
                                          </p:stCondLst>
                                        </p:cTn>
                                        <p:tgtEl>
                                          <p:spTgt spid="35"/>
                                        </p:tgtEl>
                                      </p:cBhvr>
                                    </p:animEffect>
                                    <p:anim calcmode="lin" valueType="num">
                                      <p:cBhvr>
                                        <p:cTn id="456"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57"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58"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59"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460"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461" dur="26">
                                          <p:stCondLst>
                                            <p:cond delay="650"/>
                                          </p:stCondLst>
                                        </p:cTn>
                                        <p:tgtEl>
                                          <p:spTgt spid="35"/>
                                        </p:tgtEl>
                                      </p:cBhvr>
                                      <p:to x="100000" y="60000"/>
                                    </p:animScale>
                                    <p:animScale>
                                      <p:cBhvr>
                                        <p:cTn id="462" dur="166" decel="50000">
                                          <p:stCondLst>
                                            <p:cond delay="676"/>
                                          </p:stCondLst>
                                        </p:cTn>
                                        <p:tgtEl>
                                          <p:spTgt spid="35"/>
                                        </p:tgtEl>
                                      </p:cBhvr>
                                      <p:to x="100000" y="100000"/>
                                    </p:animScale>
                                    <p:animScale>
                                      <p:cBhvr>
                                        <p:cTn id="463" dur="26">
                                          <p:stCondLst>
                                            <p:cond delay="1312"/>
                                          </p:stCondLst>
                                        </p:cTn>
                                        <p:tgtEl>
                                          <p:spTgt spid="35"/>
                                        </p:tgtEl>
                                      </p:cBhvr>
                                      <p:to x="100000" y="80000"/>
                                    </p:animScale>
                                    <p:animScale>
                                      <p:cBhvr>
                                        <p:cTn id="464" dur="166" decel="50000">
                                          <p:stCondLst>
                                            <p:cond delay="1338"/>
                                          </p:stCondLst>
                                        </p:cTn>
                                        <p:tgtEl>
                                          <p:spTgt spid="35"/>
                                        </p:tgtEl>
                                      </p:cBhvr>
                                      <p:to x="100000" y="100000"/>
                                    </p:animScale>
                                    <p:animScale>
                                      <p:cBhvr>
                                        <p:cTn id="465" dur="26">
                                          <p:stCondLst>
                                            <p:cond delay="1642"/>
                                          </p:stCondLst>
                                        </p:cTn>
                                        <p:tgtEl>
                                          <p:spTgt spid="35"/>
                                        </p:tgtEl>
                                      </p:cBhvr>
                                      <p:to x="100000" y="90000"/>
                                    </p:animScale>
                                    <p:animScale>
                                      <p:cBhvr>
                                        <p:cTn id="466" dur="166" decel="50000">
                                          <p:stCondLst>
                                            <p:cond delay="1668"/>
                                          </p:stCondLst>
                                        </p:cTn>
                                        <p:tgtEl>
                                          <p:spTgt spid="35"/>
                                        </p:tgtEl>
                                      </p:cBhvr>
                                      <p:to x="100000" y="100000"/>
                                    </p:animScale>
                                    <p:animScale>
                                      <p:cBhvr>
                                        <p:cTn id="467" dur="26">
                                          <p:stCondLst>
                                            <p:cond delay="1808"/>
                                          </p:stCondLst>
                                        </p:cTn>
                                        <p:tgtEl>
                                          <p:spTgt spid="35"/>
                                        </p:tgtEl>
                                      </p:cBhvr>
                                      <p:to x="100000" y="95000"/>
                                    </p:animScale>
                                    <p:animScale>
                                      <p:cBhvr>
                                        <p:cTn id="468" dur="166" decel="50000">
                                          <p:stCondLst>
                                            <p:cond delay="1834"/>
                                          </p:stCondLst>
                                        </p:cTn>
                                        <p:tgtEl>
                                          <p:spTgt spid="35"/>
                                        </p:tgtEl>
                                      </p:cBhvr>
                                      <p:to x="100000" y="100000"/>
                                    </p:animScale>
                                  </p:childTnLst>
                                </p:cTn>
                              </p:par>
                              <p:par>
                                <p:cTn id="469" presetID="26" presetClass="entr" presetSubtype="0" fill="hold" grpId="0" nodeType="withEffect">
                                  <p:stCondLst>
                                    <p:cond delay="0"/>
                                  </p:stCondLst>
                                  <p:childTnLst>
                                    <p:set>
                                      <p:cBhvr>
                                        <p:cTn id="470" dur="1" fill="hold">
                                          <p:stCondLst>
                                            <p:cond delay="0"/>
                                          </p:stCondLst>
                                        </p:cTn>
                                        <p:tgtEl>
                                          <p:spTgt spid="36"/>
                                        </p:tgtEl>
                                        <p:attrNameLst>
                                          <p:attrName>style.visibility</p:attrName>
                                        </p:attrNameLst>
                                      </p:cBhvr>
                                      <p:to>
                                        <p:strVal val="visible"/>
                                      </p:to>
                                    </p:set>
                                    <p:animEffect transition="in" filter="wipe(down)">
                                      <p:cBhvr>
                                        <p:cTn id="471" dur="580">
                                          <p:stCondLst>
                                            <p:cond delay="0"/>
                                          </p:stCondLst>
                                        </p:cTn>
                                        <p:tgtEl>
                                          <p:spTgt spid="36"/>
                                        </p:tgtEl>
                                      </p:cBhvr>
                                    </p:animEffect>
                                    <p:anim calcmode="lin" valueType="num">
                                      <p:cBhvr>
                                        <p:cTn id="47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77" dur="26">
                                          <p:stCondLst>
                                            <p:cond delay="650"/>
                                          </p:stCondLst>
                                        </p:cTn>
                                        <p:tgtEl>
                                          <p:spTgt spid="36"/>
                                        </p:tgtEl>
                                      </p:cBhvr>
                                      <p:to x="100000" y="60000"/>
                                    </p:animScale>
                                    <p:animScale>
                                      <p:cBhvr>
                                        <p:cTn id="478" dur="166" decel="50000">
                                          <p:stCondLst>
                                            <p:cond delay="676"/>
                                          </p:stCondLst>
                                        </p:cTn>
                                        <p:tgtEl>
                                          <p:spTgt spid="36"/>
                                        </p:tgtEl>
                                      </p:cBhvr>
                                      <p:to x="100000" y="100000"/>
                                    </p:animScale>
                                    <p:animScale>
                                      <p:cBhvr>
                                        <p:cTn id="479" dur="26">
                                          <p:stCondLst>
                                            <p:cond delay="1312"/>
                                          </p:stCondLst>
                                        </p:cTn>
                                        <p:tgtEl>
                                          <p:spTgt spid="36"/>
                                        </p:tgtEl>
                                      </p:cBhvr>
                                      <p:to x="100000" y="80000"/>
                                    </p:animScale>
                                    <p:animScale>
                                      <p:cBhvr>
                                        <p:cTn id="480" dur="166" decel="50000">
                                          <p:stCondLst>
                                            <p:cond delay="1338"/>
                                          </p:stCondLst>
                                        </p:cTn>
                                        <p:tgtEl>
                                          <p:spTgt spid="36"/>
                                        </p:tgtEl>
                                      </p:cBhvr>
                                      <p:to x="100000" y="100000"/>
                                    </p:animScale>
                                    <p:animScale>
                                      <p:cBhvr>
                                        <p:cTn id="481" dur="26">
                                          <p:stCondLst>
                                            <p:cond delay="1642"/>
                                          </p:stCondLst>
                                        </p:cTn>
                                        <p:tgtEl>
                                          <p:spTgt spid="36"/>
                                        </p:tgtEl>
                                      </p:cBhvr>
                                      <p:to x="100000" y="90000"/>
                                    </p:animScale>
                                    <p:animScale>
                                      <p:cBhvr>
                                        <p:cTn id="482" dur="166" decel="50000">
                                          <p:stCondLst>
                                            <p:cond delay="1668"/>
                                          </p:stCondLst>
                                        </p:cTn>
                                        <p:tgtEl>
                                          <p:spTgt spid="36"/>
                                        </p:tgtEl>
                                      </p:cBhvr>
                                      <p:to x="100000" y="100000"/>
                                    </p:animScale>
                                    <p:animScale>
                                      <p:cBhvr>
                                        <p:cTn id="483" dur="26">
                                          <p:stCondLst>
                                            <p:cond delay="1808"/>
                                          </p:stCondLst>
                                        </p:cTn>
                                        <p:tgtEl>
                                          <p:spTgt spid="36"/>
                                        </p:tgtEl>
                                      </p:cBhvr>
                                      <p:to x="100000" y="95000"/>
                                    </p:animScale>
                                    <p:animScale>
                                      <p:cBhvr>
                                        <p:cTn id="484" dur="166" decel="50000">
                                          <p:stCondLst>
                                            <p:cond delay="1834"/>
                                          </p:stCondLst>
                                        </p:cTn>
                                        <p:tgtEl>
                                          <p:spTgt spid="36"/>
                                        </p:tgtEl>
                                      </p:cBhvr>
                                      <p:to x="100000" y="100000"/>
                                    </p:animScale>
                                  </p:childTnLst>
                                </p:cTn>
                              </p:par>
                              <p:par>
                                <p:cTn id="485" presetID="26" presetClass="entr" presetSubtype="0" fill="hold" nodeType="withEffect">
                                  <p:stCondLst>
                                    <p:cond delay="0"/>
                                  </p:stCondLst>
                                  <p:childTnLst>
                                    <p:set>
                                      <p:cBhvr>
                                        <p:cTn id="486" dur="1" fill="hold">
                                          <p:stCondLst>
                                            <p:cond delay="0"/>
                                          </p:stCondLst>
                                        </p:cTn>
                                        <p:tgtEl>
                                          <p:spTgt spid="37"/>
                                        </p:tgtEl>
                                        <p:attrNameLst>
                                          <p:attrName>style.visibility</p:attrName>
                                        </p:attrNameLst>
                                      </p:cBhvr>
                                      <p:to>
                                        <p:strVal val="visible"/>
                                      </p:to>
                                    </p:set>
                                    <p:animEffect transition="in" filter="wipe(down)">
                                      <p:cBhvr>
                                        <p:cTn id="487" dur="580">
                                          <p:stCondLst>
                                            <p:cond delay="0"/>
                                          </p:stCondLst>
                                        </p:cTn>
                                        <p:tgtEl>
                                          <p:spTgt spid="37"/>
                                        </p:tgtEl>
                                      </p:cBhvr>
                                    </p:animEffect>
                                    <p:anim calcmode="lin" valueType="num">
                                      <p:cBhvr>
                                        <p:cTn id="48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493" dur="26">
                                          <p:stCondLst>
                                            <p:cond delay="650"/>
                                          </p:stCondLst>
                                        </p:cTn>
                                        <p:tgtEl>
                                          <p:spTgt spid="37"/>
                                        </p:tgtEl>
                                      </p:cBhvr>
                                      <p:to x="100000" y="60000"/>
                                    </p:animScale>
                                    <p:animScale>
                                      <p:cBhvr>
                                        <p:cTn id="494" dur="166" decel="50000">
                                          <p:stCondLst>
                                            <p:cond delay="676"/>
                                          </p:stCondLst>
                                        </p:cTn>
                                        <p:tgtEl>
                                          <p:spTgt spid="37"/>
                                        </p:tgtEl>
                                      </p:cBhvr>
                                      <p:to x="100000" y="100000"/>
                                    </p:animScale>
                                    <p:animScale>
                                      <p:cBhvr>
                                        <p:cTn id="495" dur="26">
                                          <p:stCondLst>
                                            <p:cond delay="1312"/>
                                          </p:stCondLst>
                                        </p:cTn>
                                        <p:tgtEl>
                                          <p:spTgt spid="37"/>
                                        </p:tgtEl>
                                      </p:cBhvr>
                                      <p:to x="100000" y="80000"/>
                                    </p:animScale>
                                    <p:animScale>
                                      <p:cBhvr>
                                        <p:cTn id="496" dur="166" decel="50000">
                                          <p:stCondLst>
                                            <p:cond delay="1338"/>
                                          </p:stCondLst>
                                        </p:cTn>
                                        <p:tgtEl>
                                          <p:spTgt spid="37"/>
                                        </p:tgtEl>
                                      </p:cBhvr>
                                      <p:to x="100000" y="100000"/>
                                    </p:animScale>
                                    <p:animScale>
                                      <p:cBhvr>
                                        <p:cTn id="497" dur="26">
                                          <p:stCondLst>
                                            <p:cond delay="1642"/>
                                          </p:stCondLst>
                                        </p:cTn>
                                        <p:tgtEl>
                                          <p:spTgt spid="37"/>
                                        </p:tgtEl>
                                      </p:cBhvr>
                                      <p:to x="100000" y="90000"/>
                                    </p:animScale>
                                    <p:animScale>
                                      <p:cBhvr>
                                        <p:cTn id="498" dur="166" decel="50000">
                                          <p:stCondLst>
                                            <p:cond delay="1668"/>
                                          </p:stCondLst>
                                        </p:cTn>
                                        <p:tgtEl>
                                          <p:spTgt spid="37"/>
                                        </p:tgtEl>
                                      </p:cBhvr>
                                      <p:to x="100000" y="100000"/>
                                    </p:animScale>
                                    <p:animScale>
                                      <p:cBhvr>
                                        <p:cTn id="499" dur="26">
                                          <p:stCondLst>
                                            <p:cond delay="1808"/>
                                          </p:stCondLst>
                                        </p:cTn>
                                        <p:tgtEl>
                                          <p:spTgt spid="37"/>
                                        </p:tgtEl>
                                      </p:cBhvr>
                                      <p:to x="100000" y="95000"/>
                                    </p:animScale>
                                    <p:animScale>
                                      <p:cBhvr>
                                        <p:cTn id="500" dur="166" decel="50000">
                                          <p:stCondLst>
                                            <p:cond delay="1834"/>
                                          </p:stCondLst>
                                        </p:cTn>
                                        <p:tgtEl>
                                          <p:spTgt spid="37"/>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38"/>
                                        </p:tgtEl>
                                        <p:attrNameLst>
                                          <p:attrName>style.visibility</p:attrName>
                                        </p:attrNameLst>
                                      </p:cBhvr>
                                      <p:to>
                                        <p:strVal val="visible"/>
                                      </p:to>
                                    </p:set>
                                    <p:animEffect transition="in" filter="wipe(down)">
                                      <p:cBhvr>
                                        <p:cTn id="503" dur="580">
                                          <p:stCondLst>
                                            <p:cond delay="0"/>
                                          </p:stCondLst>
                                        </p:cTn>
                                        <p:tgtEl>
                                          <p:spTgt spid="38"/>
                                        </p:tgtEl>
                                      </p:cBhvr>
                                    </p:animEffect>
                                    <p:anim calcmode="lin" valueType="num">
                                      <p:cBhvr>
                                        <p:cTn id="504"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09" dur="26">
                                          <p:stCondLst>
                                            <p:cond delay="650"/>
                                          </p:stCondLst>
                                        </p:cTn>
                                        <p:tgtEl>
                                          <p:spTgt spid="38"/>
                                        </p:tgtEl>
                                      </p:cBhvr>
                                      <p:to x="100000" y="60000"/>
                                    </p:animScale>
                                    <p:animScale>
                                      <p:cBhvr>
                                        <p:cTn id="510" dur="166" decel="50000">
                                          <p:stCondLst>
                                            <p:cond delay="676"/>
                                          </p:stCondLst>
                                        </p:cTn>
                                        <p:tgtEl>
                                          <p:spTgt spid="38"/>
                                        </p:tgtEl>
                                      </p:cBhvr>
                                      <p:to x="100000" y="100000"/>
                                    </p:animScale>
                                    <p:animScale>
                                      <p:cBhvr>
                                        <p:cTn id="511" dur="26">
                                          <p:stCondLst>
                                            <p:cond delay="1312"/>
                                          </p:stCondLst>
                                        </p:cTn>
                                        <p:tgtEl>
                                          <p:spTgt spid="38"/>
                                        </p:tgtEl>
                                      </p:cBhvr>
                                      <p:to x="100000" y="80000"/>
                                    </p:animScale>
                                    <p:animScale>
                                      <p:cBhvr>
                                        <p:cTn id="512" dur="166" decel="50000">
                                          <p:stCondLst>
                                            <p:cond delay="1338"/>
                                          </p:stCondLst>
                                        </p:cTn>
                                        <p:tgtEl>
                                          <p:spTgt spid="38"/>
                                        </p:tgtEl>
                                      </p:cBhvr>
                                      <p:to x="100000" y="100000"/>
                                    </p:animScale>
                                    <p:animScale>
                                      <p:cBhvr>
                                        <p:cTn id="513" dur="26">
                                          <p:stCondLst>
                                            <p:cond delay="1642"/>
                                          </p:stCondLst>
                                        </p:cTn>
                                        <p:tgtEl>
                                          <p:spTgt spid="38"/>
                                        </p:tgtEl>
                                      </p:cBhvr>
                                      <p:to x="100000" y="90000"/>
                                    </p:animScale>
                                    <p:animScale>
                                      <p:cBhvr>
                                        <p:cTn id="514" dur="166" decel="50000">
                                          <p:stCondLst>
                                            <p:cond delay="1668"/>
                                          </p:stCondLst>
                                        </p:cTn>
                                        <p:tgtEl>
                                          <p:spTgt spid="38"/>
                                        </p:tgtEl>
                                      </p:cBhvr>
                                      <p:to x="100000" y="100000"/>
                                    </p:animScale>
                                    <p:animScale>
                                      <p:cBhvr>
                                        <p:cTn id="515" dur="26">
                                          <p:stCondLst>
                                            <p:cond delay="1808"/>
                                          </p:stCondLst>
                                        </p:cTn>
                                        <p:tgtEl>
                                          <p:spTgt spid="38"/>
                                        </p:tgtEl>
                                      </p:cBhvr>
                                      <p:to x="100000" y="95000"/>
                                    </p:animScale>
                                    <p:animScale>
                                      <p:cBhvr>
                                        <p:cTn id="516" dur="166" decel="50000">
                                          <p:stCondLst>
                                            <p:cond delay="1834"/>
                                          </p:stCondLst>
                                        </p:cTn>
                                        <p:tgtEl>
                                          <p:spTgt spid="38"/>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39"/>
                                        </p:tgtEl>
                                        <p:attrNameLst>
                                          <p:attrName>style.visibility</p:attrName>
                                        </p:attrNameLst>
                                      </p:cBhvr>
                                      <p:to>
                                        <p:strVal val="visible"/>
                                      </p:to>
                                    </p:set>
                                    <p:animEffect transition="in" filter="wipe(down)">
                                      <p:cBhvr>
                                        <p:cTn id="519" dur="580">
                                          <p:stCondLst>
                                            <p:cond delay="0"/>
                                          </p:stCondLst>
                                        </p:cTn>
                                        <p:tgtEl>
                                          <p:spTgt spid="39"/>
                                        </p:tgtEl>
                                      </p:cBhvr>
                                    </p:animEffect>
                                    <p:anim calcmode="lin" valueType="num">
                                      <p:cBhvr>
                                        <p:cTn id="520"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525" dur="26">
                                          <p:stCondLst>
                                            <p:cond delay="650"/>
                                          </p:stCondLst>
                                        </p:cTn>
                                        <p:tgtEl>
                                          <p:spTgt spid="39"/>
                                        </p:tgtEl>
                                      </p:cBhvr>
                                      <p:to x="100000" y="60000"/>
                                    </p:animScale>
                                    <p:animScale>
                                      <p:cBhvr>
                                        <p:cTn id="526" dur="166" decel="50000">
                                          <p:stCondLst>
                                            <p:cond delay="676"/>
                                          </p:stCondLst>
                                        </p:cTn>
                                        <p:tgtEl>
                                          <p:spTgt spid="39"/>
                                        </p:tgtEl>
                                      </p:cBhvr>
                                      <p:to x="100000" y="100000"/>
                                    </p:animScale>
                                    <p:animScale>
                                      <p:cBhvr>
                                        <p:cTn id="527" dur="26">
                                          <p:stCondLst>
                                            <p:cond delay="1312"/>
                                          </p:stCondLst>
                                        </p:cTn>
                                        <p:tgtEl>
                                          <p:spTgt spid="39"/>
                                        </p:tgtEl>
                                      </p:cBhvr>
                                      <p:to x="100000" y="80000"/>
                                    </p:animScale>
                                    <p:animScale>
                                      <p:cBhvr>
                                        <p:cTn id="528" dur="166" decel="50000">
                                          <p:stCondLst>
                                            <p:cond delay="1338"/>
                                          </p:stCondLst>
                                        </p:cTn>
                                        <p:tgtEl>
                                          <p:spTgt spid="39"/>
                                        </p:tgtEl>
                                      </p:cBhvr>
                                      <p:to x="100000" y="100000"/>
                                    </p:animScale>
                                    <p:animScale>
                                      <p:cBhvr>
                                        <p:cTn id="529" dur="26">
                                          <p:stCondLst>
                                            <p:cond delay="1642"/>
                                          </p:stCondLst>
                                        </p:cTn>
                                        <p:tgtEl>
                                          <p:spTgt spid="39"/>
                                        </p:tgtEl>
                                      </p:cBhvr>
                                      <p:to x="100000" y="90000"/>
                                    </p:animScale>
                                    <p:animScale>
                                      <p:cBhvr>
                                        <p:cTn id="530" dur="166" decel="50000">
                                          <p:stCondLst>
                                            <p:cond delay="1668"/>
                                          </p:stCondLst>
                                        </p:cTn>
                                        <p:tgtEl>
                                          <p:spTgt spid="39"/>
                                        </p:tgtEl>
                                      </p:cBhvr>
                                      <p:to x="100000" y="100000"/>
                                    </p:animScale>
                                    <p:animScale>
                                      <p:cBhvr>
                                        <p:cTn id="531" dur="26">
                                          <p:stCondLst>
                                            <p:cond delay="1808"/>
                                          </p:stCondLst>
                                        </p:cTn>
                                        <p:tgtEl>
                                          <p:spTgt spid="39"/>
                                        </p:tgtEl>
                                      </p:cBhvr>
                                      <p:to x="100000" y="95000"/>
                                    </p:animScale>
                                    <p:animScale>
                                      <p:cBhvr>
                                        <p:cTn id="532" dur="166" decel="50000">
                                          <p:stCondLst>
                                            <p:cond delay="1834"/>
                                          </p:stCondLst>
                                        </p:cTn>
                                        <p:tgtEl>
                                          <p:spTgt spid="39"/>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40"/>
                                        </p:tgtEl>
                                        <p:attrNameLst>
                                          <p:attrName>style.visibility</p:attrName>
                                        </p:attrNameLst>
                                      </p:cBhvr>
                                      <p:to>
                                        <p:strVal val="visible"/>
                                      </p:to>
                                    </p:set>
                                    <p:animEffect transition="in" filter="wipe(down)">
                                      <p:cBhvr>
                                        <p:cTn id="535" dur="580">
                                          <p:stCondLst>
                                            <p:cond delay="0"/>
                                          </p:stCondLst>
                                        </p:cTn>
                                        <p:tgtEl>
                                          <p:spTgt spid="40"/>
                                        </p:tgtEl>
                                      </p:cBhvr>
                                    </p:animEffect>
                                    <p:anim calcmode="lin" valueType="num">
                                      <p:cBhvr>
                                        <p:cTn id="536"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541" dur="26">
                                          <p:stCondLst>
                                            <p:cond delay="650"/>
                                          </p:stCondLst>
                                        </p:cTn>
                                        <p:tgtEl>
                                          <p:spTgt spid="40"/>
                                        </p:tgtEl>
                                      </p:cBhvr>
                                      <p:to x="100000" y="60000"/>
                                    </p:animScale>
                                    <p:animScale>
                                      <p:cBhvr>
                                        <p:cTn id="542" dur="166" decel="50000">
                                          <p:stCondLst>
                                            <p:cond delay="676"/>
                                          </p:stCondLst>
                                        </p:cTn>
                                        <p:tgtEl>
                                          <p:spTgt spid="40"/>
                                        </p:tgtEl>
                                      </p:cBhvr>
                                      <p:to x="100000" y="100000"/>
                                    </p:animScale>
                                    <p:animScale>
                                      <p:cBhvr>
                                        <p:cTn id="543" dur="26">
                                          <p:stCondLst>
                                            <p:cond delay="1312"/>
                                          </p:stCondLst>
                                        </p:cTn>
                                        <p:tgtEl>
                                          <p:spTgt spid="40"/>
                                        </p:tgtEl>
                                      </p:cBhvr>
                                      <p:to x="100000" y="80000"/>
                                    </p:animScale>
                                    <p:animScale>
                                      <p:cBhvr>
                                        <p:cTn id="544" dur="166" decel="50000">
                                          <p:stCondLst>
                                            <p:cond delay="1338"/>
                                          </p:stCondLst>
                                        </p:cTn>
                                        <p:tgtEl>
                                          <p:spTgt spid="40"/>
                                        </p:tgtEl>
                                      </p:cBhvr>
                                      <p:to x="100000" y="100000"/>
                                    </p:animScale>
                                    <p:animScale>
                                      <p:cBhvr>
                                        <p:cTn id="545" dur="26">
                                          <p:stCondLst>
                                            <p:cond delay="1642"/>
                                          </p:stCondLst>
                                        </p:cTn>
                                        <p:tgtEl>
                                          <p:spTgt spid="40"/>
                                        </p:tgtEl>
                                      </p:cBhvr>
                                      <p:to x="100000" y="90000"/>
                                    </p:animScale>
                                    <p:animScale>
                                      <p:cBhvr>
                                        <p:cTn id="546" dur="166" decel="50000">
                                          <p:stCondLst>
                                            <p:cond delay="1668"/>
                                          </p:stCondLst>
                                        </p:cTn>
                                        <p:tgtEl>
                                          <p:spTgt spid="40"/>
                                        </p:tgtEl>
                                      </p:cBhvr>
                                      <p:to x="100000" y="100000"/>
                                    </p:animScale>
                                    <p:animScale>
                                      <p:cBhvr>
                                        <p:cTn id="547" dur="26">
                                          <p:stCondLst>
                                            <p:cond delay="1808"/>
                                          </p:stCondLst>
                                        </p:cTn>
                                        <p:tgtEl>
                                          <p:spTgt spid="40"/>
                                        </p:tgtEl>
                                      </p:cBhvr>
                                      <p:to x="100000" y="95000"/>
                                    </p:animScale>
                                    <p:animScale>
                                      <p:cBhvr>
                                        <p:cTn id="548" dur="166" decel="50000">
                                          <p:stCondLst>
                                            <p:cond delay="1834"/>
                                          </p:stCondLst>
                                        </p:cTn>
                                        <p:tgtEl>
                                          <p:spTgt spid="40"/>
                                        </p:tgtEl>
                                      </p:cBhvr>
                                      <p:to x="100000" y="100000"/>
                                    </p:animScale>
                                  </p:childTnLst>
                                </p:cTn>
                              </p:par>
                              <p:par>
                                <p:cTn id="549" presetID="26" presetClass="entr" presetSubtype="0" fill="hold" nodeType="withEffect">
                                  <p:stCondLst>
                                    <p:cond delay="0"/>
                                  </p:stCondLst>
                                  <p:childTnLst>
                                    <p:set>
                                      <p:cBhvr>
                                        <p:cTn id="550" dur="1" fill="hold">
                                          <p:stCondLst>
                                            <p:cond delay="0"/>
                                          </p:stCondLst>
                                        </p:cTn>
                                        <p:tgtEl>
                                          <p:spTgt spid="41"/>
                                        </p:tgtEl>
                                        <p:attrNameLst>
                                          <p:attrName>style.visibility</p:attrName>
                                        </p:attrNameLst>
                                      </p:cBhvr>
                                      <p:to>
                                        <p:strVal val="visible"/>
                                      </p:to>
                                    </p:set>
                                    <p:animEffect transition="in" filter="wipe(down)">
                                      <p:cBhvr>
                                        <p:cTn id="551" dur="580">
                                          <p:stCondLst>
                                            <p:cond delay="0"/>
                                          </p:stCondLst>
                                        </p:cTn>
                                        <p:tgtEl>
                                          <p:spTgt spid="41"/>
                                        </p:tgtEl>
                                      </p:cBhvr>
                                    </p:animEffect>
                                    <p:anim calcmode="lin" valueType="num">
                                      <p:cBhvr>
                                        <p:cTn id="552"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553"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554"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555"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556"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557" dur="26">
                                          <p:stCondLst>
                                            <p:cond delay="650"/>
                                          </p:stCondLst>
                                        </p:cTn>
                                        <p:tgtEl>
                                          <p:spTgt spid="41"/>
                                        </p:tgtEl>
                                      </p:cBhvr>
                                      <p:to x="100000" y="60000"/>
                                    </p:animScale>
                                    <p:animScale>
                                      <p:cBhvr>
                                        <p:cTn id="558" dur="166" decel="50000">
                                          <p:stCondLst>
                                            <p:cond delay="676"/>
                                          </p:stCondLst>
                                        </p:cTn>
                                        <p:tgtEl>
                                          <p:spTgt spid="41"/>
                                        </p:tgtEl>
                                      </p:cBhvr>
                                      <p:to x="100000" y="100000"/>
                                    </p:animScale>
                                    <p:animScale>
                                      <p:cBhvr>
                                        <p:cTn id="559" dur="26">
                                          <p:stCondLst>
                                            <p:cond delay="1312"/>
                                          </p:stCondLst>
                                        </p:cTn>
                                        <p:tgtEl>
                                          <p:spTgt spid="41"/>
                                        </p:tgtEl>
                                      </p:cBhvr>
                                      <p:to x="100000" y="80000"/>
                                    </p:animScale>
                                    <p:animScale>
                                      <p:cBhvr>
                                        <p:cTn id="560" dur="166" decel="50000">
                                          <p:stCondLst>
                                            <p:cond delay="1338"/>
                                          </p:stCondLst>
                                        </p:cTn>
                                        <p:tgtEl>
                                          <p:spTgt spid="41"/>
                                        </p:tgtEl>
                                      </p:cBhvr>
                                      <p:to x="100000" y="100000"/>
                                    </p:animScale>
                                    <p:animScale>
                                      <p:cBhvr>
                                        <p:cTn id="561" dur="26">
                                          <p:stCondLst>
                                            <p:cond delay="1642"/>
                                          </p:stCondLst>
                                        </p:cTn>
                                        <p:tgtEl>
                                          <p:spTgt spid="41"/>
                                        </p:tgtEl>
                                      </p:cBhvr>
                                      <p:to x="100000" y="90000"/>
                                    </p:animScale>
                                    <p:animScale>
                                      <p:cBhvr>
                                        <p:cTn id="562" dur="166" decel="50000">
                                          <p:stCondLst>
                                            <p:cond delay="1668"/>
                                          </p:stCondLst>
                                        </p:cTn>
                                        <p:tgtEl>
                                          <p:spTgt spid="41"/>
                                        </p:tgtEl>
                                      </p:cBhvr>
                                      <p:to x="100000" y="100000"/>
                                    </p:animScale>
                                    <p:animScale>
                                      <p:cBhvr>
                                        <p:cTn id="563" dur="26">
                                          <p:stCondLst>
                                            <p:cond delay="1808"/>
                                          </p:stCondLst>
                                        </p:cTn>
                                        <p:tgtEl>
                                          <p:spTgt spid="41"/>
                                        </p:tgtEl>
                                      </p:cBhvr>
                                      <p:to x="100000" y="95000"/>
                                    </p:animScale>
                                    <p:animScale>
                                      <p:cBhvr>
                                        <p:cTn id="564" dur="166" decel="50000">
                                          <p:stCondLst>
                                            <p:cond delay="1834"/>
                                          </p:stCondLst>
                                        </p:cTn>
                                        <p:tgtEl>
                                          <p:spTgt spid="41"/>
                                        </p:tgtEl>
                                      </p:cBhvr>
                                      <p:to x="100000" y="100000"/>
                                    </p:animScale>
                                  </p:childTnLst>
                                </p:cTn>
                              </p:par>
                              <p:par>
                                <p:cTn id="565" presetID="26" presetClass="entr" presetSubtype="0" fill="hold" grpId="0" nodeType="withEffect">
                                  <p:stCondLst>
                                    <p:cond delay="0"/>
                                  </p:stCondLst>
                                  <p:childTnLst>
                                    <p:set>
                                      <p:cBhvr>
                                        <p:cTn id="566" dur="1" fill="hold">
                                          <p:stCondLst>
                                            <p:cond delay="0"/>
                                          </p:stCondLst>
                                        </p:cTn>
                                        <p:tgtEl>
                                          <p:spTgt spid="42"/>
                                        </p:tgtEl>
                                        <p:attrNameLst>
                                          <p:attrName>style.visibility</p:attrName>
                                        </p:attrNameLst>
                                      </p:cBhvr>
                                      <p:to>
                                        <p:strVal val="visible"/>
                                      </p:to>
                                    </p:set>
                                    <p:animEffect transition="in" filter="wipe(down)">
                                      <p:cBhvr>
                                        <p:cTn id="567" dur="580">
                                          <p:stCondLst>
                                            <p:cond delay="0"/>
                                          </p:stCondLst>
                                        </p:cTn>
                                        <p:tgtEl>
                                          <p:spTgt spid="42"/>
                                        </p:tgtEl>
                                      </p:cBhvr>
                                    </p:animEffect>
                                    <p:anim calcmode="lin" valueType="num">
                                      <p:cBhvr>
                                        <p:cTn id="568"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569"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570"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571"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572"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573" dur="26">
                                          <p:stCondLst>
                                            <p:cond delay="650"/>
                                          </p:stCondLst>
                                        </p:cTn>
                                        <p:tgtEl>
                                          <p:spTgt spid="42"/>
                                        </p:tgtEl>
                                      </p:cBhvr>
                                      <p:to x="100000" y="60000"/>
                                    </p:animScale>
                                    <p:animScale>
                                      <p:cBhvr>
                                        <p:cTn id="574" dur="166" decel="50000">
                                          <p:stCondLst>
                                            <p:cond delay="676"/>
                                          </p:stCondLst>
                                        </p:cTn>
                                        <p:tgtEl>
                                          <p:spTgt spid="42"/>
                                        </p:tgtEl>
                                      </p:cBhvr>
                                      <p:to x="100000" y="100000"/>
                                    </p:animScale>
                                    <p:animScale>
                                      <p:cBhvr>
                                        <p:cTn id="575" dur="26">
                                          <p:stCondLst>
                                            <p:cond delay="1312"/>
                                          </p:stCondLst>
                                        </p:cTn>
                                        <p:tgtEl>
                                          <p:spTgt spid="42"/>
                                        </p:tgtEl>
                                      </p:cBhvr>
                                      <p:to x="100000" y="80000"/>
                                    </p:animScale>
                                    <p:animScale>
                                      <p:cBhvr>
                                        <p:cTn id="576" dur="166" decel="50000">
                                          <p:stCondLst>
                                            <p:cond delay="1338"/>
                                          </p:stCondLst>
                                        </p:cTn>
                                        <p:tgtEl>
                                          <p:spTgt spid="42"/>
                                        </p:tgtEl>
                                      </p:cBhvr>
                                      <p:to x="100000" y="100000"/>
                                    </p:animScale>
                                    <p:animScale>
                                      <p:cBhvr>
                                        <p:cTn id="577" dur="26">
                                          <p:stCondLst>
                                            <p:cond delay="1642"/>
                                          </p:stCondLst>
                                        </p:cTn>
                                        <p:tgtEl>
                                          <p:spTgt spid="42"/>
                                        </p:tgtEl>
                                      </p:cBhvr>
                                      <p:to x="100000" y="90000"/>
                                    </p:animScale>
                                    <p:animScale>
                                      <p:cBhvr>
                                        <p:cTn id="578" dur="166" decel="50000">
                                          <p:stCondLst>
                                            <p:cond delay="1668"/>
                                          </p:stCondLst>
                                        </p:cTn>
                                        <p:tgtEl>
                                          <p:spTgt spid="42"/>
                                        </p:tgtEl>
                                      </p:cBhvr>
                                      <p:to x="100000" y="100000"/>
                                    </p:animScale>
                                    <p:animScale>
                                      <p:cBhvr>
                                        <p:cTn id="579" dur="26">
                                          <p:stCondLst>
                                            <p:cond delay="1808"/>
                                          </p:stCondLst>
                                        </p:cTn>
                                        <p:tgtEl>
                                          <p:spTgt spid="42"/>
                                        </p:tgtEl>
                                      </p:cBhvr>
                                      <p:to x="100000" y="95000"/>
                                    </p:animScale>
                                    <p:animScale>
                                      <p:cBhvr>
                                        <p:cTn id="580" dur="166" decel="50000">
                                          <p:stCondLst>
                                            <p:cond delay="1834"/>
                                          </p:stCondLst>
                                        </p:cTn>
                                        <p:tgtEl>
                                          <p:spTgt spid="42"/>
                                        </p:tgtEl>
                                      </p:cBhvr>
                                      <p:to x="100000" y="100000"/>
                                    </p:animScale>
                                  </p:childTnLst>
                                </p:cTn>
                              </p:par>
                              <p:par>
                                <p:cTn id="581" presetID="26" presetClass="entr" presetSubtype="0" fill="hold" grpId="0" nodeType="withEffect">
                                  <p:stCondLst>
                                    <p:cond delay="0"/>
                                  </p:stCondLst>
                                  <p:childTnLst>
                                    <p:set>
                                      <p:cBhvr>
                                        <p:cTn id="582" dur="1" fill="hold">
                                          <p:stCondLst>
                                            <p:cond delay="0"/>
                                          </p:stCondLst>
                                        </p:cTn>
                                        <p:tgtEl>
                                          <p:spTgt spid="43"/>
                                        </p:tgtEl>
                                        <p:attrNameLst>
                                          <p:attrName>style.visibility</p:attrName>
                                        </p:attrNameLst>
                                      </p:cBhvr>
                                      <p:to>
                                        <p:strVal val="visible"/>
                                      </p:to>
                                    </p:set>
                                    <p:animEffect transition="in" filter="wipe(down)">
                                      <p:cBhvr>
                                        <p:cTn id="583" dur="580">
                                          <p:stCondLst>
                                            <p:cond delay="0"/>
                                          </p:stCondLst>
                                        </p:cTn>
                                        <p:tgtEl>
                                          <p:spTgt spid="43"/>
                                        </p:tgtEl>
                                      </p:cBhvr>
                                    </p:animEffect>
                                    <p:anim calcmode="lin" valueType="num">
                                      <p:cBhvr>
                                        <p:cTn id="584"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585"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586"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587"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588"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589" dur="26">
                                          <p:stCondLst>
                                            <p:cond delay="650"/>
                                          </p:stCondLst>
                                        </p:cTn>
                                        <p:tgtEl>
                                          <p:spTgt spid="43"/>
                                        </p:tgtEl>
                                      </p:cBhvr>
                                      <p:to x="100000" y="60000"/>
                                    </p:animScale>
                                    <p:animScale>
                                      <p:cBhvr>
                                        <p:cTn id="590" dur="166" decel="50000">
                                          <p:stCondLst>
                                            <p:cond delay="676"/>
                                          </p:stCondLst>
                                        </p:cTn>
                                        <p:tgtEl>
                                          <p:spTgt spid="43"/>
                                        </p:tgtEl>
                                      </p:cBhvr>
                                      <p:to x="100000" y="100000"/>
                                    </p:animScale>
                                    <p:animScale>
                                      <p:cBhvr>
                                        <p:cTn id="591" dur="26">
                                          <p:stCondLst>
                                            <p:cond delay="1312"/>
                                          </p:stCondLst>
                                        </p:cTn>
                                        <p:tgtEl>
                                          <p:spTgt spid="43"/>
                                        </p:tgtEl>
                                      </p:cBhvr>
                                      <p:to x="100000" y="80000"/>
                                    </p:animScale>
                                    <p:animScale>
                                      <p:cBhvr>
                                        <p:cTn id="592" dur="166" decel="50000">
                                          <p:stCondLst>
                                            <p:cond delay="1338"/>
                                          </p:stCondLst>
                                        </p:cTn>
                                        <p:tgtEl>
                                          <p:spTgt spid="43"/>
                                        </p:tgtEl>
                                      </p:cBhvr>
                                      <p:to x="100000" y="100000"/>
                                    </p:animScale>
                                    <p:animScale>
                                      <p:cBhvr>
                                        <p:cTn id="593" dur="26">
                                          <p:stCondLst>
                                            <p:cond delay="1642"/>
                                          </p:stCondLst>
                                        </p:cTn>
                                        <p:tgtEl>
                                          <p:spTgt spid="43"/>
                                        </p:tgtEl>
                                      </p:cBhvr>
                                      <p:to x="100000" y="90000"/>
                                    </p:animScale>
                                    <p:animScale>
                                      <p:cBhvr>
                                        <p:cTn id="594" dur="166" decel="50000">
                                          <p:stCondLst>
                                            <p:cond delay="1668"/>
                                          </p:stCondLst>
                                        </p:cTn>
                                        <p:tgtEl>
                                          <p:spTgt spid="43"/>
                                        </p:tgtEl>
                                      </p:cBhvr>
                                      <p:to x="100000" y="100000"/>
                                    </p:animScale>
                                    <p:animScale>
                                      <p:cBhvr>
                                        <p:cTn id="595" dur="26">
                                          <p:stCondLst>
                                            <p:cond delay="1808"/>
                                          </p:stCondLst>
                                        </p:cTn>
                                        <p:tgtEl>
                                          <p:spTgt spid="43"/>
                                        </p:tgtEl>
                                      </p:cBhvr>
                                      <p:to x="100000" y="95000"/>
                                    </p:animScale>
                                    <p:animScale>
                                      <p:cBhvr>
                                        <p:cTn id="596" dur="166" decel="50000">
                                          <p:stCondLst>
                                            <p:cond delay="1834"/>
                                          </p:stCondLst>
                                        </p:cTn>
                                        <p:tgtEl>
                                          <p:spTgt spid="43"/>
                                        </p:tgtEl>
                                      </p:cBhvr>
                                      <p:to x="100000" y="100000"/>
                                    </p:animScale>
                                  </p:childTnLst>
                                </p:cTn>
                              </p:par>
                              <p:par>
                                <p:cTn id="597" presetID="26" presetClass="entr" presetSubtype="0" fill="hold" grpId="0" nodeType="withEffect">
                                  <p:stCondLst>
                                    <p:cond delay="0"/>
                                  </p:stCondLst>
                                  <p:childTnLst>
                                    <p:set>
                                      <p:cBhvr>
                                        <p:cTn id="598" dur="1" fill="hold">
                                          <p:stCondLst>
                                            <p:cond delay="0"/>
                                          </p:stCondLst>
                                        </p:cTn>
                                        <p:tgtEl>
                                          <p:spTgt spid="44"/>
                                        </p:tgtEl>
                                        <p:attrNameLst>
                                          <p:attrName>style.visibility</p:attrName>
                                        </p:attrNameLst>
                                      </p:cBhvr>
                                      <p:to>
                                        <p:strVal val="visible"/>
                                      </p:to>
                                    </p:set>
                                    <p:animEffect transition="in" filter="wipe(down)">
                                      <p:cBhvr>
                                        <p:cTn id="599" dur="580">
                                          <p:stCondLst>
                                            <p:cond delay="0"/>
                                          </p:stCondLst>
                                        </p:cTn>
                                        <p:tgtEl>
                                          <p:spTgt spid="44"/>
                                        </p:tgtEl>
                                      </p:cBhvr>
                                    </p:animEffect>
                                    <p:anim calcmode="lin" valueType="num">
                                      <p:cBhvr>
                                        <p:cTn id="600"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601"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602"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603"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604"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605" dur="26">
                                          <p:stCondLst>
                                            <p:cond delay="650"/>
                                          </p:stCondLst>
                                        </p:cTn>
                                        <p:tgtEl>
                                          <p:spTgt spid="44"/>
                                        </p:tgtEl>
                                      </p:cBhvr>
                                      <p:to x="100000" y="60000"/>
                                    </p:animScale>
                                    <p:animScale>
                                      <p:cBhvr>
                                        <p:cTn id="606" dur="166" decel="50000">
                                          <p:stCondLst>
                                            <p:cond delay="676"/>
                                          </p:stCondLst>
                                        </p:cTn>
                                        <p:tgtEl>
                                          <p:spTgt spid="44"/>
                                        </p:tgtEl>
                                      </p:cBhvr>
                                      <p:to x="100000" y="100000"/>
                                    </p:animScale>
                                    <p:animScale>
                                      <p:cBhvr>
                                        <p:cTn id="607" dur="26">
                                          <p:stCondLst>
                                            <p:cond delay="1312"/>
                                          </p:stCondLst>
                                        </p:cTn>
                                        <p:tgtEl>
                                          <p:spTgt spid="44"/>
                                        </p:tgtEl>
                                      </p:cBhvr>
                                      <p:to x="100000" y="80000"/>
                                    </p:animScale>
                                    <p:animScale>
                                      <p:cBhvr>
                                        <p:cTn id="608" dur="166" decel="50000">
                                          <p:stCondLst>
                                            <p:cond delay="1338"/>
                                          </p:stCondLst>
                                        </p:cTn>
                                        <p:tgtEl>
                                          <p:spTgt spid="44"/>
                                        </p:tgtEl>
                                      </p:cBhvr>
                                      <p:to x="100000" y="100000"/>
                                    </p:animScale>
                                    <p:animScale>
                                      <p:cBhvr>
                                        <p:cTn id="609" dur="26">
                                          <p:stCondLst>
                                            <p:cond delay="1642"/>
                                          </p:stCondLst>
                                        </p:cTn>
                                        <p:tgtEl>
                                          <p:spTgt spid="44"/>
                                        </p:tgtEl>
                                      </p:cBhvr>
                                      <p:to x="100000" y="90000"/>
                                    </p:animScale>
                                    <p:animScale>
                                      <p:cBhvr>
                                        <p:cTn id="610" dur="166" decel="50000">
                                          <p:stCondLst>
                                            <p:cond delay="1668"/>
                                          </p:stCondLst>
                                        </p:cTn>
                                        <p:tgtEl>
                                          <p:spTgt spid="44"/>
                                        </p:tgtEl>
                                      </p:cBhvr>
                                      <p:to x="100000" y="100000"/>
                                    </p:animScale>
                                    <p:animScale>
                                      <p:cBhvr>
                                        <p:cTn id="611" dur="26">
                                          <p:stCondLst>
                                            <p:cond delay="1808"/>
                                          </p:stCondLst>
                                        </p:cTn>
                                        <p:tgtEl>
                                          <p:spTgt spid="44"/>
                                        </p:tgtEl>
                                      </p:cBhvr>
                                      <p:to x="100000" y="95000"/>
                                    </p:animScale>
                                    <p:animScale>
                                      <p:cBhvr>
                                        <p:cTn id="612" dur="166" decel="50000">
                                          <p:stCondLst>
                                            <p:cond delay="1834"/>
                                          </p:stCondLst>
                                        </p:cTn>
                                        <p:tgtEl>
                                          <p:spTgt spid="44"/>
                                        </p:tgtEl>
                                      </p:cBhvr>
                                      <p:to x="100000" y="100000"/>
                                    </p:animScale>
                                  </p:childTnLst>
                                </p:cTn>
                              </p:par>
                              <p:par>
                                <p:cTn id="613" presetID="26" presetClass="entr" presetSubtype="0" fill="hold" nodeType="withEffect">
                                  <p:stCondLst>
                                    <p:cond delay="0"/>
                                  </p:stCondLst>
                                  <p:childTnLst>
                                    <p:set>
                                      <p:cBhvr>
                                        <p:cTn id="614" dur="1" fill="hold">
                                          <p:stCondLst>
                                            <p:cond delay="0"/>
                                          </p:stCondLst>
                                        </p:cTn>
                                        <p:tgtEl>
                                          <p:spTgt spid="45"/>
                                        </p:tgtEl>
                                        <p:attrNameLst>
                                          <p:attrName>style.visibility</p:attrName>
                                        </p:attrNameLst>
                                      </p:cBhvr>
                                      <p:to>
                                        <p:strVal val="visible"/>
                                      </p:to>
                                    </p:set>
                                    <p:animEffect transition="in" filter="wipe(down)">
                                      <p:cBhvr>
                                        <p:cTn id="615" dur="580">
                                          <p:stCondLst>
                                            <p:cond delay="0"/>
                                          </p:stCondLst>
                                        </p:cTn>
                                        <p:tgtEl>
                                          <p:spTgt spid="45"/>
                                        </p:tgtEl>
                                      </p:cBhvr>
                                    </p:animEffect>
                                    <p:anim calcmode="lin" valueType="num">
                                      <p:cBhvr>
                                        <p:cTn id="61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1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1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61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2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21" dur="26">
                                          <p:stCondLst>
                                            <p:cond delay="650"/>
                                          </p:stCondLst>
                                        </p:cTn>
                                        <p:tgtEl>
                                          <p:spTgt spid="45"/>
                                        </p:tgtEl>
                                      </p:cBhvr>
                                      <p:to x="100000" y="60000"/>
                                    </p:animScale>
                                    <p:animScale>
                                      <p:cBhvr>
                                        <p:cTn id="622" dur="166" decel="50000">
                                          <p:stCondLst>
                                            <p:cond delay="676"/>
                                          </p:stCondLst>
                                        </p:cTn>
                                        <p:tgtEl>
                                          <p:spTgt spid="45"/>
                                        </p:tgtEl>
                                      </p:cBhvr>
                                      <p:to x="100000" y="100000"/>
                                    </p:animScale>
                                    <p:animScale>
                                      <p:cBhvr>
                                        <p:cTn id="623" dur="26">
                                          <p:stCondLst>
                                            <p:cond delay="1312"/>
                                          </p:stCondLst>
                                        </p:cTn>
                                        <p:tgtEl>
                                          <p:spTgt spid="45"/>
                                        </p:tgtEl>
                                      </p:cBhvr>
                                      <p:to x="100000" y="80000"/>
                                    </p:animScale>
                                    <p:animScale>
                                      <p:cBhvr>
                                        <p:cTn id="624" dur="166" decel="50000">
                                          <p:stCondLst>
                                            <p:cond delay="1338"/>
                                          </p:stCondLst>
                                        </p:cTn>
                                        <p:tgtEl>
                                          <p:spTgt spid="45"/>
                                        </p:tgtEl>
                                      </p:cBhvr>
                                      <p:to x="100000" y="100000"/>
                                    </p:animScale>
                                    <p:animScale>
                                      <p:cBhvr>
                                        <p:cTn id="625" dur="26">
                                          <p:stCondLst>
                                            <p:cond delay="1642"/>
                                          </p:stCondLst>
                                        </p:cTn>
                                        <p:tgtEl>
                                          <p:spTgt spid="45"/>
                                        </p:tgtEl>
                                      </p:cBhvr>
                                      <p:to x="100000" y="90000"/>
                                    </p:animScale>
                                    <p:animScale>
                                      <p:cBhvr>
                                        <p:cTn id="626" dur="166" decel="50000">
                                          <p:stCondLst>
                                            <p:cond delay="1668"/>
                                          </p:stCondLst>
                                        </p:cTn>
                                        <p:tgtEl>
                                          <p:spTgt spid="45"/>
                                        </p:tgtEl>
                                      </p:cBhvr>
                                      <p:to x="100000" y="100000"/>
                                    </p:animScale>
                                    <p:animScale>
                                      <p:cBhvr>
                                        <p:cTn id="627" dur="26">
                                          <p:stCondLst>
                                            <p:cond delay="1808"/>
                                          </p:stCondLst>
                                        </p:cTn>
                                        <p:tgtEl>
                                          <p:spTgt spid="45"/>
                                        </p:tgtEl>
                                      </p:cBhvr>
                                      <p:to x="100000" y="95000"/>
                                    </p:animScale>
                                    <p:animScale>
                                      <p:cBhvr>
                                        <p:cTn id="628" dur="166" decel="50000">
                                          <p:stCondLst>
                                            <p:cond delay="1834"/>
                                          </p:stCondLst>
                                        </p:cTn>
                                        <p:tgtEl>
                                          <p:spTgt spid="45"/>
                                        </p:tgtEl>
                                      </p:cBhvr>
                                      <p:to x="100000" y="100000"/>
                                    </p:animScale>
                                  </p:childTnLst>
                                </p:cTn>
                              </p:par>
                              <p:par>
                                <p:cTn id="629" presetID="26" presetClass="entr" presetSubtype="0" fill="hold" grpId="0" nodeType="withEffect">
                                  <p:stCondLst>
                                    <p:cond delay="0"/>
                                  </p:stCondLst>
                                  <p:childTnLst>
                                    <p:set>
                                      <p:cBhvr>
                                        <p:cTn id="630" dur="1" fill="hold">
                                          <p:stCondLst>
                                            <p:cond delay="0"/>
                                          </p:stCondLst>
                                        </p:cTn>
                                        <p:tgtEl>
                                          <p:spTgt spid="46"/>
                                        </p:tgtEl>
                                        <p:attrNameLst>
                                          <p:attrName>style.visibility</p:attrName>
                                        </p:attrNameLst>
                                      </p:cBhvr>
                                      <p:to>
                                        <p:strVal val="visible"/>
                                      </p:to>
                                    </p:set>
                                    <p:animEffect transition="in" filter="wipe(down)">
                                      <p:cBhvr>
                                        <p:cTn id="631" dur="580">
                                          <p:stCondLst>
                                            <p:cond delay="0"/>
                                          </p:stCondLst>
                                        </p:cTn>
                                        <p:tgtEl>
                                          <p:spTgt spid="46"/>
                                        </p:tgtEl>
                                      </p:cBhvr>
                                    </p:animEffect>
                                    <p:anim calcmode="lin" valueType="num">
                                      <p:cBhvr>
                                        <p:cTn id="632"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633"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634"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635"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636"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637" dur="26">
                                          <p:stCondLst>
                                            <p:cond delay="650"/>
                                          </p:stCondLst>
                                        </p:cTn>
                                        <p:tgtEl>
                                          <p:spTgt spid="46"/>
                                        </p:tgtEl>
                                      </p:cBhvr>
                                      <p:to x="100000" y="60000"/>
                                    </p:animScale>
                                    <p:animScale>
                                      <p:cBhvr>
                                        <p:cTn id="638" dur="166" decel="50000">
                                          <p:stCondLst>
                                            <p:cond delay="676"/>
                                          </p:stCondLst>
                                        </p:cTn>
                                        <p:tgtEl>
                                          <p:spTgt spid="46"/>
                                        </p:tgtEl>
                                      </p:cBhvr>
                                      <p:to x="100000" y="100000"/>
                                    </p:animScale>
                                    <p:animScale>
                                      <p:cBhvr>
                                        <p:cTn id="639" dur="26">
                                          <p:stCondLst>
                                            <p:cond delay="1312"/>
                                          </p:stCondLst>
                                        </p:cTn>
                                        <p:tgtEl>
                                          <p:spTgt spid="46"/>
                                        </p:tgtEl>
                                      </p:cBhvr>
                                      <p:to x="100000" y="80000"/>
                                    </p:animScale>
                                    <p:animScale>
                                      <p:cBhvr>
                                        <p:cTn id="640" dur="166" decel="50000">
                                          <p:stCondLst>
                                            <p:cond delay="1338"/>
                                          </p:stCondLst>
                                        </p:cTn>
                                        <p:tgtEl>
                                          <p:spTgt spid="46"/>
                                        </p:tgtEl>
                                      </p:cBhvr>
                                      <p:to x="100000" y="100000"/>
                                    </p:animScale>
                                    <p:animScale>
                                      <p:cBhvr>
                                        <p:cTn id="641" dur="26">
                                          <p:stCondLst>
                                            <p:cond delay="1642"/>
                                          </p:stCondLst>
                                        </p:cTn>
                                        <p:tgtEl>
                                          <p:spTgt spid="46"/>
                                        </p:tgtEl>
                                      </p:cBhvr>
                                      <p:to x="100000" y="90000"/>
                                    </p:animScale>
                                    <p:animScale>
                                      <p:cBhvr>
                                        <p:cTn id="642" dur="166" decel="50000">
                                          <p:stCondLst>
                                            <p:cond delay="1668"/>
                                          </p:stCondLst>
                                        </p:cTn>
                                        <p:tgtEl>
                                          <p:spTgt spid="46"/>
                                        </p:tgtEl>
                                      </p:cBhvr>
                                      <p:to x="100000" y="100000"/>
                                    </p:animScale>
                                    <p:animScale>
                                      <p:cBhvr>
                                        <p:cTn id="643" dur="26">
                                          <p:stCondLst>
                                            <p:cond delay="1808"/>
                                          </p:stCondLst>
                                        </p:cTn>
                                        <p:tgtEl>
                                          <p:spTgt spid="46"/>
                                        </p:tgtEl>
                                      </p:cBhvr>
                                      <p:to x="100000" y="95000"/>
                                    </p:animScale>
                                    <p:animScale>
                                      <p:cBhvr>
                                        <p:cTn id="644" dur="166" decel="50000">
                                          <p:stCondLst>
                                            <p:cond delay="1834"/>
                                          </p:stCondLst>
                                        </p:cTn>
                                        <p:tgtEl>
                                          <p:spTgt spid="46"/>
                                        </p:tgtEl>
                                      </p:cBhvr>
                                      <p:to x="100000" y="100000"/>
                                    </p:animScale>
                                  </p:childTnLst>
                                </p:cTn>
                              </p:par>
                              <p:par>
                                <p:cTn id="645" presetID="26" presetClass="entr" presetSubtype="0" fill="hold" grpId="0" nodeType="withEffect">
                                  <p:stCondLst>
                                    <p:cond delay="0"/>
                                  </p:stCondLst>
                                  <p:childTnLst>
                                    <p:set>
                                      <p:cBhvr>
                                        <p:cTn id="646" dur="1" fill="hold">
                                          <p:stCondLst>
                                            <p:cond delay="0"/>
                                          </p:stCondLst>
                                        </p:cTn>
                                        <p:tgtEl>
                                          <p:spTgt spid="47"/>
                                        </p:tgtEl>
                                        <p:attrNameLst>
                                          <p:attrName>style.visibility</p:attrName>
                                        </p:attrNameLst>
                                      </p:cBhvr>
                                      <p:to>
                                        <p:strVal val="visible"/>
                                      </p:to>
                                    </p:set>
                                    <p:animEffect transition="in" filter="wipe(down)">
                                      <p:cBhvr>
                                        <p:cTn id="647" dur="580">
                                          <p:stCondLst>
                                            <p:cond delay="0"/>
                                          </p:stCondLst>
                                        </p:cTn>
                                        <p:tgtEl>
                                          <p:spTgt spid="47"/>
                                        </p:tgtEl>
                                      </p:cBhvr>
                                    </p:animEffect>
                                    <p:anim calcmode="lin" valueType="num">
                                      <p:cBhvr>
                                        <p:cTn id="64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64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65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65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65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653" dur="26">
                                          <p:stCondLst>
                                            <p:cond delay="650"/>
                                          </p:stCondLst>
                                        </p:cTn>
                                        <p:tgtEl>
                                          <p:spTgt spid="47"/>
                                        </p:tgtEl>
                                      </p:cBhvr>
                                      <p:to x="100000" y="60000"/>
                                    </p:animScale>
                                    <p:animScale>
                                      <p:cBhvr>
                                        <p:cTn id="654" dur="166" decel="50000">
                                          <p:stCondLst>
                                            <p:cond delay="676"/>
                                          </p:stCondLst>
                                        </p:cTn>
                                        <p:tgtEl>
                                          <p:spTgt spid="47"/>
                                        </p:tgtEl>
                                      </p:cBhvr>
                                      <p:to x="100000" y="100000"/>
                                    </p:animScale>
                                    <p:animScale>
                                      <p:cBhvr>
                                        <p:cTn id="655" dur="26">
                                          <p:stCondLst>
                                            <p:cond delay="1312"/>
                                          </p:stCondLst>
                                        </p:cTn>
                                        <p:tgtEl>
                                          <p:spTgt spid="47"/>
                                        </p:tgtEl>
                                      </p:cBhvr>
                                      <p:to x="100000" y="80000"/>
                                    </p:animScale>
                                    <p:animScale>
                                      <p:cBhvr>
                                        <p:cTn id="656" dur="166" decel="50000">
                                          <p:stCondLst>
                                            <p:cond delay="1338"/>
                                          </p:stCondLst>
                                        </p:cTn>
                                        <p:tgtEl>
                                          <p:spTgt spid="47"/>
                                        </p:tgtEl>
                                      </p:cBhvr>
                                      <p:to x="100000" y="100000"/>
                                    </p:animScale>
                                    <p:animScale>
                                      <p:cBhvr>
                                        <p:cTn id="657" dur="26">
                                          <p:stCondLst>
                                            <p:cond delay="1642"/>
                                          </p:stCondLst>
                                        </p:cTn>
                                        <p:tgtEl>
                                          <p:spTgt spid="47"/>
                                        </p:tgtEl>
                                      </p:cBhvr>
                                      <p:to x="100000" y="90000"/>
                                    </p:animScale>
                                    <p:animScale>
                                      <p:cBhvr>
                                        <p:cTn id="658" dur="166" decel="50000">
                                          <p:stCondLst>
                                            <p:cond delay="1668"/>
                                          </p:stCondLst>
                                        </p:cTn>
                                        <p:tgtEl>
                                          <p:spTgt spid="47"/>
                                        </p:tgtEl>
                                      </p:cBhvr>
                                      <p:to x="100000" y="100000"/>
                                    </p:animScale>
                                    <p:animScale>
                                      <p:cBhvr>
                                        <p:cTn id="659" dur="26">
                                          <p:stCondLst>
                                            <p:cond delay="1808"/>
                                          </p:stCondLst>
                                        </p:cTn>
                                        <p:tgtEl>
                                          <p:spTgt spid="47"/>
                                        </p:tgtEl>
                                      </p:cBhvr>
                                      <p:to x="100000" y="95000"/>
                                    </p:animScale>
                                    <p:animScale>
                                      <p:cBhvr>
                                        <p:cTn id="660" dur="166" decel="50000">
                                          <p:stCondLst>
                                            <p:cond delay="1834"/>
                                          </p:stCondLst>
                                        </p:cTn>
                                        <p:tgtEl>
                                          <p:spTgt spid="47"/>
                                        </p:tgtEl>
                                      </p:cBhvr>
                                      <p:to x="100000" y="100000"/>
                                    </p:animScale>
                                  </p:childTnLst>
                                </p:cTn>
                              </p:par>
                              <p:par>
                                <p:cTn id="661" presetID="26" presetClass="entr" presetSubtype="0" fill="hold" grpId="0" nodeType="withEffect">
                                  <p:stCondLst>
                                    <p:cond delay="0"/>
                                  </p:stCondLst>
                                  <p:childTnLst>
                                    <p:set>
                                      <p:cBhvr>
                                        <p:cTn id="662" dur="1" fill="hold">
                                          <p:stCondLst>
                                            <p:cond delay="0"/>
                                          </p:stCondLst>
                                        </p:cTn>
                                        <p:tgtEl>
                                          <p:spTgt spid="48"/>
                                        </p:tgtEl>
                                        <p:attrNameLst>
                                          <p:attrName>style.visibility</p:attrName>
                                        </p:attrNameLst>
                                      </p:cBhvr>
                                      <p:to>
                                        <p:strVal val="visible"/>
                                      </p:to>
                                    </p:set>
                                    <p:animEffect transition="in" filter="wipe(down)">
                                      <p:cBhvr>
                                        <p:cTn id="663" dur="580">
                                          <p:stCondLst>
                                            <p:cond delay="0"/>
                                          </p:stCondLst>
                                        </p:cTn>
                                        <p:tgtEl>
                                          <p:spTgt spid="48"/>
                                        </p:tgtEl>
                                      </p:cBhvr>
                                    </p:animEffect>
                                    <p:anim calcmode="lin" valueType="num">
                                      <p:cBhvr>
                                        <p:cTn id="664"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665"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666"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667"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668"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669" dur="26">
                                          <p:stCondLst>
                                            <p:cond delay="650"/>
                                          </p:stCondLst>
                                        </p:cTn>
                                        <p:tgtEl>
                                          <p:spTgt spid="48"/>
                                        </p:tgtEl>
                                      </p:cBhvr>
                                      <p:to x="100000" y="60000"/>
                                    </p:animScale>
                                    <p:animScale>
                                      <p:cBhvr>
                                        <p:cTn id="670" dur="166" decel="50000">
                                          <p:stCondLst>
                                            <p:cond delay="676"/>
                                          </p:stCondLst>
                                        </p:cTn>
                                        <p:tgtEl>
                                          <p:spTgt spid="48"/>
                                        </p:tgtEl>
                                      </p:cBhvr>
                                      <p:to x="100000" y="100000"/>
                                    </p:animScale>
                                    <p:animScale>
                                      <p:cBhvr>
                                        <p:cTn id="671" dur="26">
                                          <p:stCondLst>
                                            <p:cond delay="1312"/>
                                          </p:stCondLst>
                                        </p:cTn>
                                        <p:tgtEl>
                                          <p:spTgt spid="48"/>
                                        </p:tgtEl>
                                      </p:cBhvr>
                                      <p:to x="100000" y="80000"/>
                                    </p:animScale>
                                    <p:animScale>
                                      <p:cBhvr>
                                        <p:cTn id="672" dur="166" decel="50000">
                                          <p:stCondLst>
                                            <p:cond delay="1338"/>
                                          </p:stCondLst>
                                        </p:cTn>
                                        <p:tgtEl>
                                          <p:spTgt spid="48"/>
                                        </p:tgtEl>
                                      </p:cBhvr>
                                      <p:to x="100000" y="100000"/>
                                    </p:animScale>
                                    <p:animScale>
                                      <p:cBhvr>
                                        <p:cTn id="673" dur="26">
                                          <p:stCondLst>
                                            <p:cond delay="1642"/>
                                          </p:stCondLst>
                                        </p:cTn>
                                        <p:tgtEl>
                                          <p:spTgt spid="48"/>
                                        </p:tgtEl>
                                      </p:cBhvr>
                                      <p:to x="100000" y="90000"/>
                                    </p:animScale>
                                    <p:animScale>
                                      <p:cBhvr>
                                        <p:cTn id="674" dur="166" decel="50000">
                                          <p:stCondLst>
                                            <p:cond delay="1668"/>
                                          </p:stCondLst>
                                        </p:cTn>
                                        <p:tgtEl>
                                          <p:spTgt spid="48"/>
                                        </p:tgtEl>
                                      </p:cBhvr>
                                      <p:to x="100000" y="100000"/>
                                    </p:animScale>
                                    <p:animScale>
                                      <p:cBhvr>
                                        <p:cTn id="675" dur="26">
                                          <p:stCondLst>
                                            <p:cond delay="1808"/>
                                          </p:stCondLst>
                                        </p:cTn>
                                        <p:tgtEl>
                                          <p:spTgt spid="48"/>
                                        </p:tgtEl>
                                      </p:cBhvr>
                                      <p:to x="100000" y="95000"/>
                                    </p:animScale>
                                    <p:animScale>
                                      <p:cBhvr>
                                        <p:cTn id="676" dur="166" decel="50000">
                                          <p:stCondLst>
                                            <p:cond delay="1834"/>
                                          </p:stCondLst>
                                        </p:cTn>
                                        <p:tgtEl>
                                          <p:spTgt spid="48"/>
                                        </p:tgtEl>
                                      </p:cBhvr>
                                      <p:to x="100000" y="100000"/>
                                    </p:animScale>
                                  </p:childTnLst>
                                </p:cTn>
                              </p:par>
                              <p:par>
                                <p:cTn id="677" presetID="26" presetClass="entr" presetSubtype="0" fill="hold" nodeType="withEffect">
                                  <p:stCondLst>
                                    <p:cond delay="0"/>
                                  </p:stCondLst>
                                  <p:childTnLst>
                                    <p:set>
                                      <p:cBhvr>
                                        <p:cTn id="678" dur="1" fill="hold">
                                          <p:stCondLst>
                                            <p:cond delay="0"/>
                                          </p:stCondLst>
                                        </p:cTn>
                                        <p:tgtEl>
                                          <p:spTgt spid="49"/>
                                        </p:tgtEl>
                                        <p:attrNameLst>
                                          <p:attrName>style.visibility</p:attrName>
                                        </p:attrNameLst>
                                      </p:cBhvr>
                                      <p:to>
                                        <p:strVal val="visible"/>
                                      </p:to>
                                    </p:set>
                                    <p:animEffect transition="in" filter="wipe(down)">
                                      <p:cBhvr>
                                        <p:cTn id="679" dur="580">
                                          <p:stCondLst>
                                            <p:cond delay="0"/>
                                          </p:stCondLst>
                                        </p:cTn>
                                        <p:tgtEl>
                                          <p:spTgt spid="49"/>
                                        </p:tgtEl>
                                      </p:cBhvr>
                                    </p:animEffect>
                                    <p:anim calcmode="lin" valueType="num">
                                      <p:cBhvr>
                                        <p:cTn id="680"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681"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682"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683"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684"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685" dur="26">
                                          <p:stCondLst>
                                            <p:cond delay="650"/>
                                          </p:stCondLst>
                                        </p:cTn>
                                        <p:tgtEl>
                                          <p:spTgt spid="49"/>
                                        </p:tgtEl>
                                      </p:cBhvr>
                                      <p:to x="100000" y="60000"/>
                                    </p:animScale>
                                    <p:animScale>
                                      <p:cBhvr>
                                        <p:cTn id="686" dur="166" decel="50000">
                                          <p:stCondLst>
                                            <p:cond delay="676"/>
                                          </p:stCondLst>
                                        </p:cTn>
                                        <p:tgtEl>
                                          <p:spTgt spid="49"/>
                                        </p:tgtEl>
                                      </p:cBhvr>
                                      <p:to x="100000" y="100000"/>
                                    </p:animScale>
                                    <p:animScale>
                                      <p:cBhvr>
                                        <p:cTn id="687" dur="26">
                                          <p:stCondLst>
                                            <p:cond delay="1312"/>
                                          </p:stCondLst>
                                        </p:cTn>
                                        <p:tgtEl>
                                          <p:spTgt spid="49"/>
                                        </p:tgtEl>
                                      </p:cBhvr>
                                      <p:to x="100000" y="80000"/>
                                    </p:animScale>
                                    <p:animScale>
                                      <p:cBhvr>
                                        <p:cTn id="688" dur="166" decel="50000">
                                          <p:stCondLst>
                                            <p:cond delay="1338"/>
                                          </p:stCondLst>
                                        </p:cTn>
                                        <p:tgtEl>
                                          <p:spTgt spid="49"/>
                                        </p:tgtEl>
                                      </p:cBhvr>
                                      <p:to x="100000" y="100000"/>
                                    </p:animScale>
                                    <p:animScale>
                                      <p:cBhvr>
                                        <p:cTn id="689" dur="26">
                                          <p:stCondLst>
                                            <p:cond delay="1642"/>
                                          </p:stCondLst>
                                        </p:cTn>
                                        <p:tgtEl>
                                          <p:spTgt spid="49"/>
                                        </p:tgtEl>
                                      </p:cBhvr>
                                      <p:to x="100000" y="90000"/>
                                    </p:animScale>
                                    <p:animScale>
                                      <p:cBhvr>
                                        <p:cTn id="690" dur="166" decel="50000">
                                          <p:stCondLst>
                                            <p:cond delay="1668"/>
                                          </p:stCondLst>
                                        </p:cTn>
                                        <p:tgtEl>
                                          <p:spTgt spid="49"/>
                                        </p:tgtEl>
                                      </p:cBhvr>
                                      <p:to x="100000" y="100000"/>
                                    </p:animScale>
                                    <p:animScale>
                                      <p:cBhvr>
                                        <p:cTn id="691" dur="26">
                                          <p:stCondLst>
                                            <p:cond delay="1808"/>
                                          </p:stCondLst>
                                        </p:cTn>
                                        <p:tgtEl>
                                          <p:spTgt spid="49"/>
                                        </p:tgtEl>
                                      </p:cBhvr>
                                      <p:to x="100000" y="95000"/>
                                    </p:animScale>
                                    <p:animScale>
                                      <p:cBhvr>
                                        <p:cTn id="692" dur="166" decel="50000">
                                          <p:stCondLst>
                                            <p:cond delay="1834"/>
                                          </p:stCondLst>
                                        </p:cTn>
                                        <p:tgtEl>
                                          <p:spTgt spid="49"/>
                                        </p:tgtEl>
                                      </p:cBhvr>
                                      <p:to x="100000" y="100000"/>
                                    </p:animScale>
                                  </p:childTnLst>
                                </p:cTn>
                              </p:par>
                              <p:par>
                                <p:cTn id="693" presetID="26" presetClass="entr" presetSubtype="0" fill="hold" grpId="0" nodeType="withEffect">
                                  <p:stCondLst>
                                    <p:cond delay="0"/>
                                  </p:stCondLst>
                                  <p:childTnLst>
                                    <p:set>
                                      <p:cBhvr>
                                        <p:cTn id="694" dur="1" fill="hold">
                                          <p:stCondLst>
                                            <p:cond delay="0"/>
                                          </p:stCondLst>
                                        </p:cTn>
                                        <p:tgtEl>
                                          <p:spTgt spid="50"/>
                                        </p:tgtEl>
                                        <p:attrNameLst>
                                          <p:attrName>style.visibility</p:attrName>
                                        </p:attrNameLst>
                                      </p:cBhvr>
                                      <p:to>
                                        <p:strVal val="visible"/>
                                      </p:to>
                                    </p:set>
                                    <p:animEffect transition="in" filter="wipe(down)">
                                      <p:cBhvr>
                                        <p:cTn id="695" dur="580">
                                          <p:stCondLst>
                                            <p:cond delay="0"/>
                                          </p:stCondLst>
                                        </p:cTn>
                                        <p:tgtEl>
                                          <p:spTgt spid="50"/>
                                        </p:tgtEl>
                                      </p:cBhvr>
                                    </p:animEffect>
                                    <p:anim calcmode="lin" valueType="num">
                                      <p:cBhvr>
                                        <p:cTn id="696"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697"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698"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699"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700"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701" dur="26">
                                          <p:stCondLst>
                                            <p:cond delay="650"/>
                                          </p:stCondLst>
                                        </p:cTn>
                                        <p:tgtEl>
                                          <p:spTgt spid="50"/>
                                        </p:tgtEl>
                                      </p:cBhvr>
                                      <p:to x="100000" y="60000"/>
                                    </p:animScale>
                                    <p:animScale>
                                      <p:cBhvr>
                                        <p:cTn id="702" dur="166" decel="50000">
                                          <p:stCondLst>
                                            <p:cond delay="676"/>
                                          </p:stCondLst>
                                        </p:cTn>
                                        <p:tgtEl>
                                          <p:spTgt spid="50"/>
                                        </p:tgtEl>
                                      </p:cBhvr>
                                      <p:to x="100000" y="100000"/>
                                    </p:animScale>
                                    <p:animScale>
                                      <p:cBhvr>
                                        <p:cTn id="703" dur="26">
                                          <p:stCondLst>
                                            <p:cond delay="1312"/>
                                          </p:stCondLst>
                                        </p:cTn>
                                        <p:tgtEl>
                                          <p:spTgt spid="50"/>
                                        </p:tgtEl>
                                      </p:cBhvr>
                                      <p:to x="100000" y="80000"/>
                                    </p:animScale>
                                    <p:animScale>
                                      <p:cBhvr>
                                        <p:cTn id="704" dur="166" decel="50000">
                                          <p:stCondLst>
                                            <p:cond delay="1338"/>
                                          </p:stCondLst>
                                        </p:cTn>
                                        <p:tgtEl>
                                          <p:spTgt spid="50"/>
                                        </p:tgtEl>
                                      </p:cBhvr>
                                      <p:to x="100000" y="100000"/>
                                    </p:animScale>
                                    <p:animScale>
                                      <p:cBhvr>
                                        <p:cTn id="705" dur="26">
                                          <p:stCondLst>
                                            <p:cond delay="1642"/>
                                          </p:stCondLst>
                                        </p:cTn>
                                        <p:tgtEl>
                                          <p:spTgt spid="50"/>
                                        </p:tgtEl>
                                      </p:cBhvr>
                                      <p:to x="100000" y="90000"/>
                                    </p:animScale>
                                    <p:animScale>
                                      <p:cBhvr>
                                        <p:cTn id="706" dur="166" decel="50000">
                                          <p:stCondLst>
                                            <p:cond delay="1668"/>
                                          </p:stCondLst>
                                        </p:cTn>
                                        <p:tgtEl>
                                          <p:spTgt spid="50"/>
                                        </p:tgtEl>
                                      </p:cBhvr>
                                      <p:to x="100000" y="100000"/>
                                    </p:animScale>
                                    <p:animScale>
                                      <p:cBhvr>
                                        <p:cTn id="707" dur="26">
                                          <p:stCondLst>
                                            <p:cond delay="1808"/>
                                          </p:stCondLst>
                                        </p:cTn>
                                        <p:tgtEl>
                                          <p:spTgt spid="50"/>
                                        </p:tgtEl>
                                      </p:cBhvr>
                                      <p:to x="100000" y="95000"/>
                                    </p:animScale>
                                    <p:animScale>
                                      <p:cBhvr>
                                        <p:cTn id="708" dur="166" decel="50000">
                                          <p:stCondLst>
                                            <p:cond delay="1834"/>
                                          </p:stCondLst>
                                        </p:cTn>
                                        <p:tgtEl>
                                          <p:spTgt spid="50"/>
                                        </p:tgtEl>
                                      </p:cBhvr>
                                      <p:to x="100000" y="100000"/>
                                    </p:animScale>
                                  </p:childTnLst>
                                </p:cTn>
                              </p:par>
                              <p:par>
                                <p:cTn id="709" presetID="26" presetClass="entr" presetSubtype="0" fill="hold" grpId="0" nodeType="withEffect">
                                  <p:stCondLst>
                                    <p:cond delay="0"/>
                                  </p:stCondLst>
                                  <p:childTnLst>
                                    <p:set>
                                      <p:cBhvr>
                                        <p:cTn id="710" dur="1" fill="hold">
                                          <p:stCondLst>
                                            <p:cond delay="0"/>
                                          </p:stCondLst>
                                        </p:cTn>
                                        <p:tgtEl>
                                          <p:spTgt spid="51"/>
                                        </p:tgtEl>
                                        <p:attrNameLst>
                                          <p:attrName>style.visibility</p:attrName>
                                        </p:attrNameLst>
                                      </p:cBhvr>
                                      <p:to>
                                        <p:strVal val="visible"/>
                                      </p:to>
                                    </p:set>
                                    <p:animEffect transition="in" filter="wipe(down)">
                                      <p:cBhvr>
                                        <p:cTn id="711" dur="580">
                                          <p:stCondLst>
                                            <p:cond delay="0"/>
                                          </p:stCondLst>
                                        </p:cTn>
                                        <p:tgtEl>
                                          <p:spTgt spid="51"/>
                                        </p:tgtEl>
                                      </p:cBhvr>
                                    </p:animEffect>
                                    <p:anim calcmode="lin" valueType="num">
                                      <p:cBhvr>
                                        <p:cTn id="712"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713"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714"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715"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716"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717" dur="26">
                                          <p:stCondLst>
                                            <p:cond delay="650"/>
                                          </p:stCondLst>
                                        </p:cTn>
                                        <p:tgtEl>
                                          <p:spTgt spid="51"/>
                                        </p:tgtEl>
                                      </p:cBhvr>
                                      <p:to x="100000" y="60000"/>
                                    </p:animScale>
                                    <p:animScale>
                                      <p:cBhvr>
                                        <p:cTn id="718" dur="166" decel="50000">
                                          <p:stCondLst>
                                            <p:cond delay="676"/>
                                          </p:stCondLst>
                                        </p:cTn>
                                        <p:tgtEl>
                                          <p:spTgt spid="51"/>
                                        </p:tgtEl>
                                      </p:cBhvr>
                                      <p:to x="100000" y="100000"/>
                                    </p:animScale>
                                    <p:animScale>
                                      <p:cBhvr>
                                        <p:cTn id="719" dur="26">
                                          <p:stCondLst>
                                            <p:cond delay="1312"/>
                                          </p:stCondLst>
                                        </p:cTn>
                                        <p:tgtEl>
                                          <p:spTgt spid="51"/>
                                        </p:tgtEl>
                                      </p:cBhvr>
                                      <p:to x="100000" y="80000"/>
                                    </p:animScale>
                                    <p:animScale>
                                      <p:cBhvr>
                                        <p:cTn id="720" dur="166" decel="50000">
                                          <p:stCondLst>
                                            <p:cond delay="1338"/>
                                          </p:stCondLst>
                                        </p:cTn>
                                        <p:tgtEl>
                                          <p:spTgt spid="51"/>
                                        </p:tgtEl>
                                      </p:cBhvr>
                                      <p:to x="100000" y="100000"/>
                                    </p:animScale>
                                    <p:animScale>
                                      <p:cBhvr>
                                        <p:cTn id="721" dur="26">
                                          <p:stCondLst>
                                            <p:cond delay="1642"/>
                                          </p:stCondLst>
                                        </p:cTn>
                                        <p:tgtEl>
                                          <p:spTgt spid="51"/>
                                        </p:tgtEl>
                                      </p:cBhvr>
                                      <p:to x="100000" y="90000"/>
                                    </p:animScale>
                                    <p:animScale>
                                      <p:cBhvr>
                                        <p:cTn id="722" dur="166" decel="50000">
                                          <p:stCondLst>
                                            <p:cond delay="1668"/>
                                          </p:stCondLst>
                                        </p:cTn>
                                        <p:tgtEl>
                                          <p:spTgt spid="51"/>
                                        </p:tgtEl>
                                      </p:cBhvr>
                                      <p:to x="100000" y="100000"/>
                                    </p:animScale>
                                    <p:animScale>
                                      <p:cBhvr>
                                        <p:cTn id="723" dur="26">
                                          <p:stCondLst>
                                            <p:cond delay="1808"/>
                                          </p:stCondLst>
                                        </p:cTn>
                                        <p:tgtEl>
                                          <p:spTgt spid="51"/>
                                        </p:tgtEl>
                                      </p:cBhvr>
                                      <p:to x="100000" y="95000"/>
                                    </p:animScale>
                                    <p:animScale>
                                      <p:cBhvr>
                                        <p:cTn id="724" dur="166" decel="50000">
                                          <p:stCondLst>
                                            <p:cond delay="1834"/>
                                          </p:stCondLst>
                                        </p:cTn>
                                        <p:tgtEl>
                                          <p:spTgt spid="51"/>
                                        </p:tgtEl>
                                      </p:cBhvr>
                                      <p:to x="100000" y="100000"/>
                                    </p:animScale>
                                  </p:childTnLst>
                                </p:cTn>
                              </p:par>
                              <p:par>
                                <p:cTn id="725" presetID="26" presetClass="entr" presetSubtype="0" fill="hold" grpId="0" nodeType="withEffect">
                                  <p:stCondLst>
                                    <p:cond delay="0"/>
                                  </p:stCondLst>
                                  <p:childTnLst>
                                    <p:set>
                                      <p:cBhvr>
                                        <p:cTn id="726" dur="1" fill="hold">
                                          <p:stCondLst>
                                            <p:cond delay="0"/>
                                          </p:stCondLst>
                                        </p:cTn>
                                        <p:tgtEl>
                                          <p:spTgt spid="52"/>
                                        </p:tgtEl>
                                        <p:attrNameLst>
                                          <p:attrName>style.visibility</p:attrName>
                                        </p:attrNameLst>
                                      </p:cBhvr>
                                      <p:to>
                                        <p:strVal val="visible"/>
                                      </p:to>
                                    </p:set>
                                    <p:animEffect transition="in" filter="wipe(down)">
                                      <p:cBhvr>
                                        <p:cTn id="727" dur="580">
                                          <p:stCondLst>
                                            <p:cond delay="0"/>
                                          </p:stCondLst>
                                        </p:cTn>
                                        <p:tgtEl>
                                          <p:spTgt spid="52"/>
                                        </p:tgtEl>
                                      </p:cBhvr>
                                    </p:animEffect>
                                    <p:anim calcmode="lin" valueType="num">
                                      <p:cBhvr>
                                        <p:cTn id="728"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729"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730"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731"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732"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733" dur="26">
                                          <p:stCondLst>
                                            <p:cond delay="650"/>
                                          </p:stCondLst>
                                        </p:cTn>
                                        <p:tgtEl>
                                          <p:spTgt spid="52"/>
                                        </p:tgtEl>
                                      </p:cBhvr>
                                      <p:to x="100000" y="60000"/>
                                    </p:animScale>
                                    <p:animScale>
                                      <p:cBhvr>
                                        <p:cTn id="734" dur="166" decel="50000">
                                          <p:stCondLst>
                                            <p:cond delay="676"/>
                                          </p:stCondLst>
                                        </p:cTn>
                                        <p:tgtEl>
                                          <p:spTgt spid="52"/>
                                        </p:tgtEl>
                                      </p:cBhvr>
                                      <p:to x="100000" y="100000"/>
                                    </p:animScale>
                                    <p:animScale>
                                      <p:cBhvr>
                                        <p:cTn id="735" dur="26">
                                          <p:stCondLst>
                                            <p:cond delay="1312"/>
                                          </p:stCondLst>
                                        </p:cTn>
                                        <p:tgtEl>
                                          <p:spTgt spid="52"/>
                                        </p:tgtEl>
                                      </p:cBhvr>
                                      <p:to x="100000" y="80000"/>
                                    </p:animScale>
                                    <p:animScale>
                                      <p:cBhvr>
                                        <p:cTn id="736" dur="166" decel="50000">
                                          <p:stCondLst>
                                            <p:cond delay="1338"/>
                                          </p:stCondLst>
                                        </p:cTn>
                                        <p:tgtEl>
                                          <p:spTgt spid="52"/>
                                        </p:tgtEl>
                                      </p:cBhvr>
                                      <p:to x="100000" y="100000"/>
                                    </p:animScale>
                                    <p:animScale>
                                      <p:cBhvr>
                                        <p:cTn id="737" dur="26">
                                          <p:stCondLst>
                                            <p:cond delay="1642"/>
                                          </p:stCondLst>
                                        </p:cTn>
                                        <p:tgtEl>
                                          <p:spTgt spid="52"/>
                                        </p:tgtEl>
                                      </p:cBhvr>
                                      <p:to x="100000" y="90000"/>
                                    </p:animScale>
                                    <p:animScale>
                                      <p:cBhvr>
                                        <p:cTn id="738" dur="166" decel="50000">
                                          <p:stCondLst>
                                            <p:cond delay="1668"/>
                                          </p:stCondLst>
                                        </p:cTn>
                                        <p:tgtEl>
                                          <p:spTgt spid="52"/>
                                        </p:tgtEl>
                                      </p:cBhvr>
                                      <p:to x="100000" y="100000"/>
                                    </p:animScale>
                                    <p:animScale>
                                      <p:cBhvr>
                                        <p:cTn id="739" dur="26">
                                          <p:stCondLst>
                                            <p:cond delay="1808"/>
                                          </p:stCondLst>
                                        </p:cTn>
                                        <p:tgtEl>
                                          <p:spTgt spid="52"/>
                                        </p:tgtEl>
                                      </p:cBhvr>
                                      <p:to x="100000" y="95000"/>
                                    </p:animScale>
                                    <p:animScale>
                                      <p:cBhvr>
                                        <p:cTn id="740" dur="166" decel="50000">
                                          <p:stCondLst>
                                            <p:cond delay="1834"/>
                                          </p:stCondLst>
                                        </p:cTn>
                                        <p:tgtEl>
                                          <p:spTgt spid="52"/>
                                        </p:tgtEl>
                                      </p:cBhvr>
                                      <p:to x="100000" y="100000"/>
                                    </p:animScale>
                                  </p:childTnLst>
                                </p:cTn>
                              </p:par>
                              <p:par>
                                <p:cTn id="741" presetID="26" presetClass="entr" presetSubtype="0" fill="hold" nodeType="withEffect">
                                  <p:stCondLst>
                                    <p:cond delay="0"/>
                                  </p:stCondLst>
                                  <p:childTnLst>
                                    <p:set>
                                      <p:cBhvr>
                                        <p:cTn id="742" dur="1" fill="hold">
                                          <p:stCondLst>
                                            <p:cond delay="0"/>
                                          </p:stCondLst>
                                        </p:cTn>
                                        <p:tgtEl>
                                          <p:spTgt spid="53"/>
                                        </p:tgtEl>
                                        <p:attrNameLst>
                                          <p:attrName>style.visibility</p:attrName>
                                        </p:attrNameLst>
                                      </p:cBhvr>
                                      <p:to>
                                        <p:strVal val="visible"/>
                                      </p:to>
                                    </p:set>
                                    <p:animEffect transition="in" filter="wipe(down)">
                                      <p:cBhvr>
                                        <p:cTn id="743" dur="580">
                                          <p:stCondLst>
                                            <p:cond delay="0"/>
                                          </p:stCondLst>
                                        </p:cTn>
                                        <p:tgtEl>
                                          <p:spTgt spid="53"/>
                                        </p:tgtEl>
                                      </p:cBhvr>
                                    </p:animEffect>
                                    <p:anim calcmode="lin" valueType="num">
                                      <p:cBhvr>
                                        <p:cTn id="744"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745"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746"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747"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748"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749" dur="26">
                                          <p:stCondLst>
                                            <p:cond delay="650"/>
                                          </p:stCondLst>
                                        </p:cTn>
                                        <p:tgtEl>
                                          <p:spTgt spid="53"/>
                                        </p:tgtEl>
                                      </p:cBhvr>
                                      <p:to x="100000" y="60000"/>
                                    </p:animScale>
                                    <p:animScale>
                                      <p:cBhvr>
                                        <p:cTn id="750" dur="166" decel="50000">
                                          <p:stCondLst>
                                            <p:cond delay="676"/>
                                          </p:stCondLst>
                                        </p:cTn>
                                        <p:tgtEl>
                                          <p:spTgt spid="53"/>
                                        </p:tgtEl>
                                      </p:cBhvr>
                                      <p:to x="100000" y="100000"/>
                                    </p:animScale>
                                    <p:animScale>
                                      <p:cBhvr>
                                        <p:cTn id="751" dur="26">
                                          <p:stCondLst>
                                            <p:cond delay="1312"/>
                                          </p:stCondLst>
                                        </p:cTn>
                                        <p:tgtEl>
                                          <p:spTgt spid="53"/>
                                        </p:tgtEl>
                                      </p:cBhvr>
                                      <p:to x="100000" y="80000"/>
                                    </p:animScale>
                                    <p:animScale>
                                      <p:cBhvr>
                                        <p:cTn id="752" dur="166" decel="50000">
                                          <p:stCondLst>
                                            <p:cond delay="1338"/>
                                          </p:stCondLst>
                                        </p:cTn>
                                        <p:tgtEl>
                                          <p:spTgt spid="53"/>
                                        </p:tgtEl>
                                      </p:cBhvr>
                                      <p:to x="100000" y="100000"/>
                                    </p:animScale>
                                    <p:animScale>
                                      <p:cBhvr>
                                        <p:cTn id="753" dur="26">
                                          <p:stCondLst>
                                            <p:cond delay="1642"/>
                                          </p:stCondLst>
                                        </p:cTn>
                                        <p:tgtEl>
                                          <p:spTgt spid="53"/>
                                        </p:tgtEl>
                                      </p:cBhvr>
                                      <p:to x="100000" y="90000"/>
                                    </p:animScale>
                                    <p:animScale>
                                      <p:cBhvr>
                                        <p:cTn id="754" dur="166" decel="50000">
                                          <p:stCondLst>
                                            <p:cond delay="1668"/>
                                          </p:stCondLst>
                                        </p:cTn>
                                        <p:tgtEl>
                                          <p:spTgt spid="53"/>
                                        </p:tgtEl>
                                      </p:cBhvr>
                                      <p:to x="100000" y="100000"/>
                                    </p:animScale>
                                    <p:animScale>
                                      <p:cBhvr>
                                        <p:cTn id="755" dur="26">
                                          <p:stCondLst>
                                            <p:cond delay="1808"/>
                                          </p:stCondLst>
                                        </p:cTn>
                                        <p:tgtEl>
                                          <p:spTgt spid="53"/>
                                        </p:tgtEl>
                                      </p:cBhvr>
                                      <p:to x="100000" y="95000"/>
                                    </p:animScale>
                                    <p:animScale>
                                      <p:cBhvr>
                                        <p:cTn id="756" dur="166" decel="50000">
                                          <p:stCondLst>
                                            <p:cond delay="1834"/>
                                          </p:stCondLst>
                                        </p:cTn>
                                        <p:tgtEl>
                                          <p:spTgt spid="53"/>
                                        </p:tgtEl>
                                      </p:cBhvr>
                                      <p:to x="100000" y="100000"/>
                                    </p:animScale>
                                  </p:childTnLst>
                                </p:cTn>
                              </p:par>
                              <p:par>
                                <p:cTn id="757" presetID="26" presetClass="entr" presetSubtype="0" fill="hold" grpId="0" nodeType="withEffect">
                                  <p:stCondLst>
                                    <p:cond delay="0"/>
                                  </p:stCondLst>
                                  <p:childTnLst>
                                    <p:set>
                                      <p:cBhvr>
                                        <p:cTn id="758" dur="1" fill="hold">
                                          <p:stCondLst>
                                            <p:cond delay="0"/>
                                          </p:stCondLst>
                                        </p:cTn>
                                        <p:tgtEl>
                                          <p:spTgt spid="54"/>
                                        </p:tgtEl>
                                        <p:attrNameLst>
                                          <p:attrName>style.visibility</p:attrName>
                                        </p:attrNameLst>
                                      </p:cBhvr>
                                      <p:to>
                                        <p:strVal val="visible"/>
                                      </p:to>
                                    </p:set>
                                    <p:animEffect transition="in" filter="wipe(down)">
                                      <p:cBhvr>
                                        <p:cTn id="759" dur="580">
                                          <p:stCondLst>
                                            <p:cond delay="0"/>
                                          </p:stCondLst>
                                        </p:cTn>
                                        <p:tgtEl>
                                          <p:spTgt spid="54"/>
                                        </p:tgtEl>
                                      </p:cBhvr>
                                    </p:animEffect>
                                    <p:anim calcmode="lin" valueType="num">
                                      <p:cBhvr>
                                        <p:cTn id="760"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61"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62"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63"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4"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65" dur="26">
                                          <p:stCondLst>
                                            <p:cond delay="650"/>
                                          </p:stCondLst>
                                        </p:cTn>
                                        <p:tgtEl>
                                          <p:spTgt spid="54"/>
                                        </p:tgtEl>
                                      </p:cBhvr>
                                      <p:to x="100000" y="60000"/>
                                    </p:animScale>
                                    <p:animScale>
                                      <p:cBhvr>
                                        <p:cTn id="766" dur="166" decel="50000">
                                          <p:stCondLst>
                                            <p:cond delay="676"/>
                                          </p:stCondLst>
                                        </p:cTn>
                                        <p:tgtEl>
                                          <p:spTgt spid="54"/>
                                        </p:tgtEl>
                                      </p:cBhvr>
                                      <p:to x="100000" y="100000"/>
                                    </p:animScale>
                                    <p:animScale>
                                      <p:cBhvr>
                                        <p:cTn id="767" dur="26">
                                          <p:stCondLst>
                                            <p:cond delay="1312"/>
                                          </p:stCondLst>
                                        </p:cTn>
                                        <p:tgtEl>
                                          <p:spTgt spid="54"/>
                                        </p:tgtEl>
                                      </p:cBhvr>
                                      <p:to x="100000" y="80000"/>
                                    </p:animScale>
                                    <p:animScale>
                                      <p:cBhvr>
                                        <p:cTn id="768" dur="166" decel="50000">
                                          <p:stCondLst>
                                            <p:cond delay="1338"/>
                                          </p:stCondLst>
                                        </p:cTn>
                                        <p:tgtEl>
                                          <p:spTgt spid="54"/>
                                        </p:tgtEl>
                                      </p:cBhvr>
                                      <p:to x="100000" y="100000"/>
                                    </p:animScale>
                                    <p:animScale>
                                      <p:cBhvr>
                                        <p:cTn id="769" dur="26">
                                          <p:stCondLst>
                                            <p:cond delay="1642"/>
                                          </p:stCondLst>
                                        </p:cTn>
                                        <p:tgtEl>
                                          <p:spTgt spid="54"/>
                                        </p:tgtEl>
                                      </p:cBhvr>
                                      <p:to x="100000" y="90000"/>
                                    </p:animScale>
                                    <p:animScale>
                                      <p:cBhvr>
                                        <p:cTn id="770" dur="166" decel="50000">
                                          <p:stCondLst>
                                            <p:cond delay="1668"/>
                                          </p:stCondLst>
                                        </p:cTn>
                                        <p:tgtEl>
                                          <p:spTgt spid="54"/>
                                        </p:tgtEl>
                                      </p:cBhvr>
                                      <p:to x="100000" y="100000"/>
                                    </p:animScale>
                                    <p:animScale>
                                      <p:cBhvr>
                                        <p:cTn id="771" dur="26">
                                          <p:stCondLst>
                                            <p:cond delay="1808"/>
                                          </p:stCondLst>
                                        </p:cTn>
                                        <p:tgtEl>
                                          <p:spTgt spid="54"/>
                                        </p:tgtEl>
                                      </p:cBhvr>
                                      <p:to x="100000" y="95000"/>
                                    </p:animScale>
                                    <p:animScale>
                                      <p:cBhvr>
                                        <p:cTn id="772" dur="166" decel="50000">
                                          <p:stCondLst>
                                            <p:cond delay="1834"/>
                                          </p:stCondLst>
                                        </p:cTn>
                                        <p:tgtEl>
                                          <p:spTgt spid="54"/>
                                        </p:tgtEl>
                                      </p:cBhvr>
                                      <p:to x="100000" y="100000"/>
                                    </p:animScale>
                                  </p:childTnLst>
                                </p:cTn>
                              </p:par>
                              <p:par>
                                <p:cTn id="773" presetID="26" presetClass="entr" presetSubtype="0" fill="hold" grpId="0" nodeType="withEffect">
                                  <p:stCondLst>
                                    <p:cond delay="0"/>
                                  </p:stCondLst>
                                  <p:childTnLst>
                                    <p:set>
                                      <p:cBhvr>
                                        <p:cTn id="774" dur="1" fill="hold">
                                          <p:stCondLst>
                                            <p:cond delay="0"/>
                                          </p:stCondLst>
                                        </p:cTn>
                                        <p:tgtEl>
                                          <p:spTgt spid="55"/>
                                        </p:tgtEl>
                                        <p:attrNameLst>
                                          <p:attrName>style.visibility</p:attrName>
                                        </p:attrNameLst>
                                      </p:cBhvr>
                                      <p:to>
                                        <p:strVal val="visible"/>
                                      </p:to>
                                    </p:set>
                                    <p:animEffect transition="in" filter="wipe(down)">
                                      <p:cBhvr>
                                        <p:cTn id="775" dur="580">
                                          <p:stCondLst>
                                            <p:cond delay="0"/>
                                          </p:stCondLst>
                                        </p:cTn>
                                        <p:tgtEl>
                                          <p:spTgt spid="55"/>
                                        </p:tgtEl>
                                      </p:cBhvr>
                                    </p:animEffect>
                                    <p:anim calcmode="lin" valueType="num">
                                      <p:cBhvr>
                                        <p:cTn id="776"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777"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778"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779"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780"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781" dur="26">
                                          <p:stCondLst>
                                            <p:cond delay="650"/>
                                          </p:stCondLst>
                                        </p:cTn>
                                        <p:tgtEl>
                                          <p:spTgt spid="55"/>
                                        </p:tgtEl>
                                      </p:cBhvr>
                                      <p:to x="100000" y="60000"/>
                                    </p:animScale>
                                    <p:animScale>
                                      <p:cBhvr>
                                        <p:cTn id="782" dur="166" decel="50000">
                                          <p:stCondLst>
                                            <p:cond delay="676"/>
                                          </p:stCondLst>
                                        </p:cTn>
                                        <p:tgtEl>
                                          <p:spTgt spid="55"/>
                                        </p:tgtEl>
                                      </p:cBhvr>
                                      <p:to x="100000" y="100000"/>
                                    </p:animScale>
                                    <p:animScale>
                                      <p:cBhvr>
                                        <p:cTn id="783" dur="26">
                                          <p:stCondLst>
                                            <p:cond delay="1312"/>
                                          </p:stCondLst>
                                        </p:cTn>
                                        <p:tgtEl>
                                          <p:spTgt spid="55"/>
                                        </p:tgtEl>
                                      </p:cBhvr>
                                      <p:to x="100000" y="80000"/>
                                    </p:animScale>
                                    <p:animScale>
                                      <p:cBhvr>
                                        <p:cTn id="784" dur="166" decel="50000">
                                          <p:stCondLst>
                                            <p:cond delay="1338"/>
                                          </p:stCondLst>
                                        </p:cTn>
                                        <p:tgtEl>
                                          <p:spTgt spid="55"/>
                                        </p:tgtEl>
                                      </p:cBhvr>
                                      <p:to x="100000" y="100000"/>
                                    </p:animScale>
                                    <p:animScale>
                                      <p:cBhvr>
                                        <p:cTn id="785" dur="26">
                                          <p:stCondLst>
                                            <p:cond delay="1642"/>
                                          </p:stCondLst>
                                        </p:cTn>
                                        <p:tgtEl>
                                          <p:spTgt spid="55"/>
                                        </p:tgtEl>
                                      </p:cBhvr>
                                      <p:to x="100000" y="90000"/>
                                    </p:animScale>
                                    <p:animScale>
                                      <p:cBhvr>
                                        <p:cTn id="786" dur="166" decel="50000">
                                          <p:stCondLst>
                                            <p:cond delay="1668"/>
                                          </p:stCondLst>
                                        </p:cTn>
                                        <p:tgtEl>
                                          <p:spTgt spid="55"/>
                                        </p:tgtEl>
                                      </p:cBhvr>
                                      <p:to x="100000" y="100000"/>
                                    </p:animScale>
                                    <p:animScale>
                                      <p:cBhvr>
                                        <p:cTn id="787" dur="26">
                                          <p:stCondLst>
                                            <p:cond delay="1808"/>
                                          </p:stCondLst>
                                        </p:cTn>
                                        <p:tgtEl>
                                          <p:spTgt spid="55"/>
                                        </p:tgtEl>
                                      </p:cBhvr>
                                      <p:to x="100000" y="95000"/>
                                    </p:animScale>
                                    <p:animScale>
                                      <p:cBhvr>
                                        <p:cTn id="788" dur="166" decel="50000">
                                          <p:stCondLst>
                                            <p:cond delay="1834"/>
                                          </p:stCondLst>
                                        </p:cTn>
                                        <p:tgtEl>
                                          <p:spTgt spid="55"/>
                                        </p:tgtEl>
                                      </p:cBhvr>
                                      <p:to x="100000" y="100000"/>
                                    </p:animScale>
                                  </p:childTnLst>
                                </p:cTn>
                              </p:par>
                              <p:par>
                                <p:cTn id="789" presetID="26" presetClass="entr" presetSubtype="0" fill="hold" nodeType="withEffect">
                                  <p:stCondLst>
                                    <p:cond delay="0"/>
                                  </p:stCondLst>
                                  <p:childTnLst>
                                    <p:set>
                                      <p:cBhvr>
                                        <p:cTn id="790" dur="1" fill="hold">
                                          <p:stCondLst>
                                            <p:cond delay="0"/>
                                          </p:stCondLst>
                                        </p:cTn>
                                        <p:tgtEl>
                                          <p:spTgt spid="56"/>
                                        </p:tgtEl>
                                        <p:attrNameLst>
                                          <p:attrName>style.visibility</p:attrName>
                                        </p:attrNameLst>
                                      </p:cBhvr>
                                      <p:to>
                                        <p:strVal val="visible"/>
                                      </p:to>
                                    </p:set>
                                    <p:animEffect transition="in" filter="wipe(down)">
                                      <p:cBhvr>
                                        <p:cTn id="791" dur="580">
                                          <p:stCondLst>
                                            <p:cond delay="0"/>
                                          </p:stCondLst>
                                        </p:cTn>
                                        <p:tgtEl>
                                          <p:spTgt spid="56"/>
                                        </p:tgtEl>
                                      </p:cBhvr>
                                    </p:animEffect>
                                    <p:anim calcmode="lin" valueType="num">
                                      <p:cBhvr>
                                        <p:cTn id="792"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793"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794"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795"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796"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797" dur="26">
                                          <p:stCondLst>
                                            <p:cond delay="650"/>
                                          </p:stCondLst>
                                        </p:cTn>
                                        <p:tgtEl>
                                          <p:spTgt spid="56"/>
                                        </p:tgtEl>
                                      </p:cBhvr>
                                      <p:to x="100000" y="60000"/>
                                    </p:animScale>
                                    <p:animScale>
                                      <p:cBhvr>
                                        <p:cTn id="798" dur="166" decel="50000">
                                          <p:stCondLst>
                                            <p:cond delay="676"/>
                                          </p:stCondLst>
                                        </p:cTn>
                                        <p:tgtEl>
                                          <p:spTgt spid="56"/>
                                        </p:tgtEl>
                                      </p:cBhvr>
                                      <p:to x="100000" y="100000"/>
                                    </p:animScale>
                                    <p:animScale>
                                      <p:cBhvr>
                                        <p:cTn id="799" dur="26">
                                          <p:stCondLst>
                                            <p:cond delay="1312"/>
                                          </p:stCondLst>
                                        </p:cTn>
                                        <p:tgtEl>
                                          <p:spTgt spid="56"/>
                                        </p:tgtEl>
                                      </p:cBhvr>
                                      <p:to x="100000" y="80000"/>
                                    </p:animScale>
                                    <p:animScale>
                                      <p:cBhvr>
                                        <p:cTn id="800" dur="166" decel="50000">
                                          <p:stCondLst>
                                            <p:cond delay="1338"/>
                                          </p:stCondLst>
                                        </p:cTn>
                                        <p:tgtEl>
                                          <p:spTgt spid="56"/>
                                        </p:tgtEl>
                                      </p:cBhvr>
                                      <p:to x="100000" y="100000"/>
                                    </p:animScale>
                                    <p:animScale>
                                      <p:cBhvr>
                                        <p:cTn id="801" dur="26">
                                          <p:stCondLst>
                                            <p:cond delay="1642"/>
                                          </p:stCondLst>
                                        </p:cTn>
                                        <p:tgtEl>
                                          <p:spTgt spid="56"/>
                                        </p:tgtEl>
                                      </p:cBhvr>
                                      <p:to x="100000" y="90000"/>
                                    </p:animScale>
                                    <p:animScale>
                                      <p:cBhvr>
                                        <p:cTn id="802" dur="166" decel="50000">
                                          <p:stCondLst>
                                            <p:cond delay="1668"/>
                                          </p:stCondLst>
                                        </p:cTn>
                                        <p:tgtEl>
                                          <p:spTgt spid="56"/>
                                        </p:tgtEl>
                                      </p:cBhvr>
                                      <p:to x="100000" y="100000"/>
                                    </p:animScale>
                                    <p:animScale>
                                      <p:cBhvr>
                                        <p:cTn id="803" dur="26">
                                          <p:stCondLst>
                                            <p:cond delay="1808"/>
                                          </p:stCondLst>
                                        </p:cTn>
                                        <p:tgtEl>
                                          <p:spTgt spid="56"/>
                                        </p:tgtEl>
                                      </p:cBhvr>
                                      <p:to x="100000" y="95000"/>
                                    </p:animScale>
                                    <p:animScale>
                                      <p:cBhvr>
                                        <p:cTn id="804" dur="166" decel="50000">
                                          <p:stCondLst>
                                            <p:cond delay="1834"/>
                                          </p:stCondLst>
                                        </p:cTn>
                                        <p:tgtEl>
                                          <p:spTgt spid="56"/>
                                        </p:tgtEl>
                                      </p:cBhvr>
                                      <p:to x="100000" y="100000"/>
                                    </p:animScale>
                                  </p:childTnLst>
                                </p:cTn>
                              </p:par>
                              <p:par>
                                <p:cTn id="805" presetID="26" presetClass="entr" presetSubtype="0" fill="hold" grpId="0" nodeType="withEffect">
                                  <p:stCondLst>
                                    <p:cond delay="0"/>
                                  </p:stCondLst>
                                  <p:childTnLst>
                                    <p:set>
                                      <p:cBhvr>
                                        <p:cTn id="806" dur="1" fill="hold">
                                          <p:stCondLst>
                                            <p:cond delay="0"/>
                                          </p:stCondLst>
                                        </p:cTn>
                                        <p:tgtEl>
                                          <p:spTgt spid="57"/>
                                        </p:tgtEl>
                                        <p:attrNameLst>
                                          <p:attrName>style.visibility</p:attrName>
                                        </p:attrNameLst>
                                      </p:cBhvr>
                                      <p:to>
                                        <p:strVal val="visible"/>
                                      </p:to>
                                    </p:set>
                                    <p:animEffect transition="in" filter="wipe(down)">
                                      <p:cBhvr>
                                        <p:cTn id="807" dur="580">
                                          <p:stCondLst>
                                            <p:cond delay="0"/>
                                          </p:stCondLst>
                                        </p:cTn>
                                        <p:tgtEl>
                                          <p:spTgt spid="57"/>
                                        </p:tgtEl>
                                      </p:cBhvr>
                                    </p:animEffect>
                                    <p:anim calcmode="lin" valueType="num">
                                      <p:cBhvr>
                                        <p:cTn id="808"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809"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810"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811"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812"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813" dur="26">
                                          <p:stCondLst>
                                            <p:cond delay="650"/>
                                          </p:stCondLst>
                                        </p:cTn>
                                        <p:tgtEl>
                                          <p:spTgt spid="57"/>
                                        </p:tgtEl>
                                      </p:cBhvr>
                                      <p:to x="100000" y="60000"/>
                                    </p:animScale>
                                    <p:animScale>
                                      <p:cBhvr>
                                        <p:cTn id="814" dur="166" decel="50000">
                                          <p:stCondLst>
                                            <p:cond delay="676"/>
                                          </p:stCondLst>
                                        </p:cTn>
                                        <p:tgtEl>
                                          <p:spTgt spid="57"/>
                                        </p:tgtEl>
                                      </p:cBhvr>
                                      <p:to x="100000" y="100000"/>
                                    </p:animScale>
                                    <p:animScale>
                                      <p:cBhvr>
                                        <p:cTn id="815" dur="26">
                                          <p:stCondLst>
                                            <p:cond delay="1312"/>
                                          </p:stCondLst>
                                        </p:cTn>
                                        <p:tgtEl>
                                          <p:spTgt spid="57"/>
                                        </p:tgtEl>
                                      </p:cBhvr>
                                      <p:to x="100000" y="80000"/>
                                    </p:animScale>
                                    <p:animScale>
                                      <p:cBhvr>
                                        <p:cTn id="816" dur="166" decel="50000">
                                          <p:stCondLst>
                                            <p:cond delay="1338"/>
                                          </p:stCondLst>
                                        </p:cTn>
                                        <p:tgtEl>
                                          <p:spTgt spid="57"/>
                                        </p:tgtEl>
                                      </p:cBhvr>
                                      <p:to x="100000" y="100000"/>
                                    </p:animScale>
                                    <p:animScale>
                                      <p:cBhvr>
                                        <p:cTn id="817" dur="26">
                                          <p:stCondLst>
                                            <p:cond delay="1642"/>
                                          </p:stCondLst>
                                        </p:cTn>
                                        <p:tgtEl>
                                          <p:spTgt spid="57"/>
                                        </p:tgtEl>
                                      </p:cBhvr>
                                      <p:to x="100000" y="90000"/>
                                    </p:animScale>
                                    <p:animScale>
                                      <p:cBhvr>
                                        <p:cTn id="818" dur="166" decel="50000">
                                          <p:stCondLst>
                                            <p:cond delay="1668"/>
                                          </p:stCondLst>
                                        </p:cTn>
                                        <p:tgtEl>
                                          <p:spTgt spid="57"/>
                                        </p:tgtEl>
                                      </p:cBhvr>
                                      <p:to x="100000" y="100000"/>
                                    </p:animScale>
                                    <p:animScale>
                                      <p:cBhvr>
                                        <p:cTn id="819" dur="26">
                                          <p:stCondLst>
                                            <p:cond delay="1808"/>
                                          </p:stCondLst>
                                        </p:cTn>
                                        <p:tgtEl>
                                          <p:spTgt spid="57"/>
                                        </p:tgtEl>
                                      </p:cBhvr>
                                      <p:to x="100000" y="95000"/>
                                    </p:animScale>
                                    <p:animScale>
                                      <p:cBhvr>
                                        <p:cTn id="820" dur="166" decel="50000">
                                          <p:stCondLst>
                                            <p:cond delay="1834"/>
                                          </p:stCondLst>
                                        </p:cTn>
                                        <p:tgtEl>
                                          <p:spTgt spid="57"/>
                                        </p:tgtEl>
                                      </p:cBhvr>
                                      <p:to x="100000" y="100000"/>
                                    </p:animScale>
                                  </p:childTnLst>
                                </p:cTn>
                              </p:par>
                              <p:par>
                                <p:cTn id="821" presetID="26" presetClass="entr" presetSubtype="0" fill="hold" grpId="0" nodeType="withEffect">
                                  <p:stCondLst>
                                    <p:cond delay="0"/>
                                  </p:stCondLst>
                                  <p:childTnLst>
                                    <p:set>
                                      <p:cBhvr>
                                        <p:cTn id="822" dur="1" fill="hold">
                                          <p:stCondLst>
                                            <p:cond delay="0"/>
                                          </p:stCondLst>
                                        </p:cTn>
                                        <p:tgtEl>
                                          <p:spTgt spid="2"/>
                                        </p:tgtEl>
                                        <p:attrNameLst>
                                          <p:attrName>style.visibility</p:attrName>
                                        </p:attrNameLst>
                                      </p:cBhvr>
                                      <p:to>
                                        <p:strVal val="visible"/>
                                      </p:to>
                                    </p:set>
                                    <p:animEffect transition="in" filter="wipe(down)">
                                      <p:cBhvr>
                                        <p:cTn id="823" dur="580">
                                          <p:stCondLst>
                                            <p:cond delay="0"/>
                                          </p:stCondLst>
                                        </p:cTn>
                                        <p:tgtEl>
                                          <p:spTgt spid="2"/>
                                        </p:tgtEl>
                                      </p:cBhvr>
                                    </p:animEffect>
                                    <p:anim calcmode="lin" valueType="num">
                                      <p:cBhvr>
                                        <p:cTn id="82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82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82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82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82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829" dur="26">
                                          <p:stCondLst>
                                            <p:cond delay="650"/>
                                          </p:stCondLst>
                                        </p:cTn>
                                        <p:tgtEl>
                                          <p:spTgt spid="2"/>
                                        </p:tgtEl>
                                      </p:cBhvr>
                                      <p:to x="100000" y="60000"/>
                                    </p:animScale>
                                    <p:animScale>
                                      <p:cBhvr>
                                        <p:cTn id="830" dur="166" decel="50000">
                                          <p:stCondLst>
                                            <p:cond delay="676"/>
                                          </p:stCondLst>
                                        </p:cTn>
                                        <p:tgtEl>
                                          <p:spTgt spid="2"/>
                                        </p:tgtEl>
                                      </p:cBhvr>
                                      <p:to x="100000" y="100000"/>
                                    </p:animScale>
                                    <p:animScale>
                                      <p:cBhvr>
                                        <p:cTn id="831" dur="26">
                                          <p:stCondLst>
                                            <p:cond delay="1312"/>
                                          </p:stCondLst>
                                        </p:cTn>
                                        <p:tgtEl>
                                          <p:spTgt spid="2"/>
                                        </p:tgtEl>
                                      </p:cBhvr>
                                      <p:to x="100000" y="80000"/>
                                    </p:animScale>
                                    <p:animScale>
                                      <p:cBhvr>
                                        <p:cTn id="832" dur="166" decel="50000">
                                          <p:stCondLst>
                                            <p:cond delay="1338"/>
                                          </p:stCondLst>
                                        </p:cTn>
                                        <p:tgtEl>
                                          <p:spTgt spid="2"/>
                                        </p:tgtEl>
                                      </p:cBhvr>
                                      <p:to x="100000" y="100000"/>
                                    </p:animScale>
                                    <p:animScale>
                                      <p:cBhvr>
                                        <p:cTn id="833" dur="26">
                                          <p:stCondLst>
                                            <p:cond delay="1642"/>
                                          </p:stCondLst>
                                        </p:cTn>
                                        <p:tgtEl>
                                          <p:spTgt spid="2"/>
                                        </p:tgtEl>
                                      </p:cBhvr>
                                      <p:to x="100000" y="90000"/>
                                    </p:animScale>
                                    <p:animScale>
                                      <p:cBhvr>
                                        <p:cTn id="834" dur="166" decel="50000">
                                          <p:stCondLst>
                                            <p:cond delay="1668"/>
                                          </p:stCondLst>
                                        </p:cTn>
                                        <p:tgtEl>
                                          <p:spTgt spid="2"/>
                                        </p:tgtEl>
                                      </p:cBhvr>
                                      <p:to x="100000" y="100000"/>
                                    </p:animScale>
                                    <p:animScale>
                                      <p:cBhvr>
                                        <p:cTn id="835" dur="26">
                                          <p:stCondLst>
                                            <p:cond delay="1808"/>
                                          </p:stCondLst>
                                        </p:cTn>
                                        <p:tgtEl>
                                          <p:spTgt spid="2"/>
                                        </p:tgtEl>
                                      </p:cBhvr>
                                      <p:to x="100000" y="95000"/>
                                    </p:animScale>
                                    <p:animScale>
                                      <p:cBhvr>
                                        <p:cTn id="83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2" grpId="0"/>
      <p:bldP spid="33" grpId="0"/>
      <p:bldP spid="34" grpId="0"/>
      <p:bldP spid="36" grpId="0"/>
      <p:bldP spid="38" grpId="0"/>
      <p:bldP spid="39" grpId="0"/>
      <p:bldP spid="40" grpId="0"/>
      <p:bldP spid="42" grpId="0"/>
      <p:bldP spid="43" grpId="0"/>
      <p:bldP spid="44" grpId="0"/>
      <p:bldP spid="46" grpId="0"/>
      <p:bldP spid="47" grpId="0"/>
      <p:bldP spid="48" grpId="0"/>
      <p:bldP spid="50" grpId="0"/>
      <p:bldP spid="51" grpId="0"/>
      <p:bldP spid="52" grpId="0"/>
      <p:bldP spid="54" grpId="0"/>
      <p:bldP spid="55" grpId="0"/>
      <p:bldP spid="57" grpId="0" animBg="1"/>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9385" y="181610"/>
            <a:ext cx="4442460" cy="1322705"/>
          </a:xfrm>
          <a:prstGeom prst="rect">
            <a:avLst/>
          </a:prstGeom>
          <a:effectLst/>
        </p:spPr>
      </p:pic>
      <p:pic>
        <p:nvPicPr>
          <p:cNvPr id="5" name="图片 4"/>
          <p:cNvPicPr>
            <a:picLocks noChangeAspect="1"/>
          </p:cNvPicPr>
          <p:nvPr/>
        </p:nvPicPr>
        <p:blipFill>
          <a:blip r:embed="rId3"/>
          <a:stretch>
            <a:fillRect/>
          </a:stretch>
        </p:blipFill>
        <p:spPr>
          <a:xfrm>
            <a:off x="317500" y="2604135"/>
            <a:ext cx="4125595" cy="1094740"/>
          </a:xfrm>
          <a:prstGeom prst="rect">
            <a:avLst/>
          </a:prstGeom>
          <a:effectLst/>
        </p:spPr>
      </p:pic>
      <p:pic>
        <p:nvPicPr>
          <p:cNvPr id="6" name="图片 5"/>
          <p:cNvPicPr>
            <a:picLocks noChangeAspect="1"/>
          </p:cNvPicPr>
          <p:nvPr/>
        </p:nvPicPr>
        <p:blipFill>
          <a:blip r:embed="rId4"/>
          <a:stretch>
            <a:fillRect/>
          </a:stretch>
        </p:blipFill>
        <p:spPr>
          <a:xfrm>
            <a:off x="113030" y="5250180"/>
            <a:ext cx="4534535" cy="1169035"/>
          </a:xfrm>
          <a:prstGeom prst="rect">
            <a:avLst/>
          </a:prstGeom>
          <a:effectLst/>
        </p:spPr>
      </p:pic>
      <p:pic>
        <p:nvPicPr>
          <p:cNvPr id="7" name="图片 6"/>
          <p:cNvPicPr>
            <a:picLocks noChangeAspect="1"/>
          </p:cNvPicPr>
          <p:nvPr/>
        </p:nvPicPr>
        <p:blipFill>
          <a:blip r:embed="rId5"/>
          <a:stretch>
            <a:fillRect/>
          </a:stretch>
        </p:blipFill>
        <p:spPr>
          <a:xfrm>
            <a:off x="5325110" y="5378450"/>
            <a:ext cx="2771775" cy="912495"/>
          </a:xfrm>
          <a:prstGeom prst="rect">
            <a:avLst/>
          </a:prstGeom>
          <a:effectLst/>
        </p:spPr>
      </p:pic>
      <p:pic>
        <p:nvPicPr>
          <p:cNvPr id="8" name="图片 7"/>
          <p:cNvPicPr>
            <a:picLocks noChangeAspect="1"/>
          </p:cNvPicPr>
          <p:nvPr/>
        </p:nvPicPr>
        <p:blipFill>
          <a:blip r:embed="rId6"/>
          <a:stretch>
            <a:fillRect/>
          </a:stretch>
        </p:blipFill>
        <p:spPr>
          <a:xfrm>
            <a:off x="4871085" y="1743710"/>
            <a:ext cx="3680460" cy="954405"/>
          </a:xfrm>
          <a:prstGeom prst="rect">
            <a:avLst/>
          </a:prstGeom>
          <a:effectLst/>
        </p:spPr>
      </p:pic>
      <p:cxnSp>
        <p:nvCxnSpPr>
          <p:cNvPr id="102" name="肘形连接符 101"/>
          <p:cNvCxnSpPr>
            <a:stCxn id="4" idx="2"/>
            <a:endCxn id="5" idx="0"/>
          </p:cNvCxnSpPr>
          <p:nvPr/>
        </p:nvCxnSpPr>
        <p:spPr>
          <a:xfrm rot="5400000">
            <a:off x="1830705" y="2054225"/>
            <a:ext cx="1099820"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 name="肘形连接符 8"/>
          <p:cNvCxnSpPr>
            <a:stCxn id="5" idx="2"/>
            <a:endCxn id="6" idx="0"/>
          </p:cNvCxnSpPr>
          <p:nvPr/>
        </p:nvCxnSpPr>
        <p:spPr>
          <a:xfrm rot="5400000">
            <a:off x="1604963" y="4474528"/>
            <a:ext cx="1551305"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6" idx="3"/>
            <a:endCxn id="7" idx="1"/>
          </p:cNvCxnSpPr>
          <p:nvPr/>
        </p:nvCxnSpPr>
        <p:spPr>
          <a:xfrm>
            <a:off x="4647565" y="5835015"/>
            <a:ext cx="677545"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7" idx="0"/>
            <a:endCxn id="8" idx="2"/>
          </p:cNvCxnSpPr>
          <p:nvPr/>
        </p:nvCxnSpPr>
        <p:spPr>
          <a:xfrm rot="16200000">
            <a:off x="5371148" y="4038283"/>
            <a:ext cx="2680335"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2" name="图片 11" descr="新建画布9"/>
          <p:cNvPicPr>
            <a:picLocks noChangeAspect="1"/>
          </p:cNvPicPr>
          <p:nvPr/>
        </p:nvPicPr>
        <p:blipFill>
          <a:blip r:embed="rId7"/>
          <a:stretch>
            <a:fillRect/>
          </a:stretch>
        </p:blipFill>
        <p:spPr>
          <a:xfrm>
            <a:off x="9072245" y="3145155"/>
            <a:ext cx="2110105" cy="1823720"/>
          </a:xfrm>
          <a:prstGeom prst="rect">
            <a:avLst/>
          </a:prstGeom>
          <a:effectLst/>
        </p:spPr>
      </p:pic>
      <p:pic>
        <p:nvPicPr>
          <p:cNvPr id="13" name="图片 12"/>
          <p:cNvPicPr>
            <a:picLocks noChangeAspect="1"/>
          </p:cNvPicPr>
          <p:nvPr/>
        </p:nvPicPr>
        <p:blipFill>
          <a:blip r:embed="rId8"/>
          <a:stretch>
            <a:fillRect/>
          </a:stretch>
        </p:blipFill>
        <p:spPr>
          <a:xfrm>
            <a:off x="9319260" y="814070"/>
            <a:ext cx="1615440" cy="1234440"/>
          </a:xfrm>
          <a:prstGeom prst="rect">
            <a:avLst/>
          </a:prstGeom>
          <a:effectLst/>
        </p:spPr>
      </p:pic>
      <p:cxnSp>
        <p:nvCxnSpPr>
          <p:cNvPr id="14" name="肘形连接符 13"/>
          <p:cNvCxnSpPr>
            <a:stCxn id="7" idx="3"/>
            <a:endCxn id="12" idx="2"/>
          </p:cNvCxnSpPr>
          <p:nvPr/>
        </p:nvCxnSpPr>
        <p:spPr>
          <a:xfrm flipV="1">
            <a:off x="8096885" y="4968875"/>
            <a:ext cx="2030730" cy="866140"/>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2" idx="0"/>
            <a:endCxn id="13" idx="2"/>
          </p:cNvCxnSpPr>
          <p:nvPr/>
        </p:nvCxnSpPr>
        <p:spPr>
          <a:xfrm rot="16200000" flipV="1">
            <a:off x="9578340" y="2596515"/>
            <a:ext cx="1096645" cy="3175"/>
          </a:xfrm>
          <a:prstGeom prst="bentConnector3">
            <a:avLst>
              <a:gd name="adj1" fmla="val 49971"/>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71450" y="1577340"/>
            <a:ext cx="2099945" cy="64516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phosphoglycerate</a:t>
            </a:r>
          </a:p>
          <a:p>
            <a:r>
              <a:rPr lang="en-US" altLang="zh-CN" b="1">
                <a:latin typeface="Times New Roman" panose="02020603050405020304" pitchFamily="18" charset="0"/>
                <a:cs typeface="Times New Roman" panose="02020603050405020304" pitchFamily="18" charset="0"/>
              </a:rPr>
              <a:t>dehydrogenase</a:t>
            </a:r>
          </a:p>
        </p:txBody>
      </p:sp>
      <p:sp>
        <p:nvSpPr>
          <p:cNvPr id="33" name="文本框 32"/>
          <p:cNvSpPr txBox="1"/>
          <p:nvPr/>
        </p:nvSpPr>
        <p:spPr>
          <a:xfrm>
            <a:off x="2764155" y="2237740"/>
            <a:ext cx="1503045"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NADH+H</a:t>
            </a:r>
            <a:r>
              <a:rPr lang="en-US" altLang="zh-CN" b="1" baseline="30000">
                <a:latin typeface="Times New Roman" panose="02020603050405020304" pitchFamily="18" charset="0"/>
                <a:cs typeface="Times New Roman" panose="02020603050405020304" pitchFamily="18" charset="0"/>
              </a:rPr>
              <a:t>+</a:t>
            </a:r>
          </a:p>
        </p:txBody>
      </p:sp>
      <p:sp>
        <p:nvSpPr>
          <p:cNvPr id="34" name="文本框 33"/>
          <p:cNvSpPr txBox="1"/>
          <p:nvPr/>
        </p:nvSpPr>
        <p:spPr>
          <a:xfrm>
            <a:off x="2840990" y="1504315"/>
            <a:ext cx="973455"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NAD</a:t>
            </a:r>
            <a:r>
              <a:rPr lang="en-US" altLang="zh-CN" b="1" baseline="30000">
                <a:latin typeface="Times New Roman" panose="02020603050405020304" pitchFamily="18" charset="0"/>
                <a:cs typeface="Times New Roman" panose="02020603050405020304" pitchFamily="18" charset="0"/>
              </a:rPr>
              <a:t>+</a:t>
            </a:r>
          </a:p>
        </p:txBody>
      </p:sp>
      <p:cxnSp>
        <p:nvCxnSpPr>
          <p:cNvPr id="24" name="曲线连接符 23"/>
          <p:cNvCxnSpPr/>
          <p:nvPr/>
        </p:nvCxnSpPr>
        <p:spPr>
          <a:xfrm rot="10800000" flipV="1">
            <a:off x="2764155" y="1689100"/>
            <a:ext cx="76835" cy="733425"/>
          </a:xfrm>
          <a:prstGeom prst="curvedConnector3">
            <a:avLst>
              <a:gd name="adj1" fmla="val 607438"/>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32410" y="3890010"/>
            <a:ext cx="1957705" cy="64516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phosphoserine</a:t>
            </a:r>
          </a:p>
          <a:p>
            <a:r>
              <a:rPr lang="en-US" altLang="zh-CN" b="1">
                <a:latin typeface="Times New Roman" panose="02020603050405020304" pitchFamily="18" charset="0"/>
                <a:cs typeface="Times New Roman" panose="02020603050405020304" pitchFamily="18" charset="0"/>
              </a:rPr>
              <a:t>aminotransferase</a:t>
            </a:r>
          </a:p>
        </p:txBody>
      </p:sp>
      <p:sp>
        <p:nvSpPr>
          <p:cNvPr id="18" name="文本框 17"/>
          <p:cNvSpPr txBox="1"/>
          <p:nvPr/>
        </p:nvSpPr>
        <p:spPr>
          <a:xfrm>
            <a:off x="2910205" y="3700780"/>
            <a:ext cx="1562100"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glutamate</a:t>
            </a:r>
          </a:p>
        </p:txBody>
      </p:sp>
      <p:sp>
        <p:nvSpPr>
          <p:cNvPr id="19" name="文本框 18"/>
          <p:cNvSpPr txBox="1"/>
          <p:nvPr/>
        </p:nvSpPr>
        <p:spPr>
          <a:xfrm>
            <a:off x="2910204" y="4610100"/>
            <a:ext cx="1720533" cy="369332"/>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α-ketoglutarate</a:t>
            </a:r>
          </a:p>
        </p:txBody>
      </p:sp>
      <p:cxnSp>
        <p:nvCxnSpPr>
          <p:cNvPr id="20" name="曲线连接符 19"/>
          <p:cNvCxnSpPr>
            <a:cxnSpLocks/>
            <a:stCxn id="18" idx="1"/>
            <a:endCxn id="19" idx="1"/>
          </p:cNvCxnSpPr>
          <p:nvPr/>
        </p:nvCxnSpPr>
        <p:spPr>
          <a:xfrm rot="10800000" flipV="1">
            <a:off x="2910205" y="3884930"/>
            <a:ext cx="1" cy="909836"/>
          </a:xfrm>
          <a:prstGeom prst="curvedConnector3">
            <a:avLst>
              <a:gd name="adj1" fmla="val 2286010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097655" y="5079365"/>
            <a:ext cx="2048510" cy="64516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phosphoserine phosphatase</a:t>
            </a:r>
          </a:p>
        </p:txBody>
      </p:sp>
      <p:sp>
        <p:nvSpPr>
          <p:cNvPr id="43" name="文本框 42"/>
          <p:cNvSpPr txBox="1"/>
          <p:nvPr/>
        </p:nvSpPr>
        <p:spPr>
          <a:xfrm>
            <a:off x="4097655" y="6290945"/>
            <a:ext cx="679450"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H</a:t>
            </a:r>
            <a:r>
              <a:rPr lang="en-US" altLang="zh-CN" b="1" baseline="-25000">
                <a:latin typeface="Times New Roman" panose="02020603050405020304" pitchFamily="18" charset="0"/>
                <a:cs typeface="Times New Roman" panose="02020603050405020304" pitchFamily="18" charset="0"/>
              </a:rPr>
              <a:t>2</a:t>
            </a:r>
            <a:r>
              <a:rPr lang="en-US" altLang="zh-CN" b="1">
                <a:latin typeface="Times New Roman" panose="02020603050405020304" pitchFamily="18" charset="0"/>
                <a:cs typeface="Times New Roman" panose="02020603050405020304" pitchFamily="18" charset="0"/>
              </a:rPr>
              <a:t>O</a:t>
            </a:r>
          </a:p>
        </p:txBody>
      </p:sp>
      <p:sp>
        <p:nvSpPr>
          <p:cNvPr id="22" name="文本框 21"/>
          <p:cNvSpPr txBox="1"/>
          <p:nvPr/>
        </p:nvSpPr>
        <p:spPr>
          <a:xfrm>
            <a:off x="5121275" y="6290945"/>
            <a:ext cx="436245"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Pi</a:t>
            </a:r>
          </a:p>
        </p:txBody>
      </p:sp>
      <p:cxnSp>
        <p:nvCxnSpPr>
          <p:cNvPr id="23" name="曲线连接符 22"/>
          <p:cNvCxnSpPr>
            <a:stCxn id="43" idx="0"/>
            <a:endCxn id="22" idx="0"/>
          </p:cNvCxnSpPr>
          <p:nvPr/>
        </p:nvCxnSpPr>
        <p:spPr>
          <a:xfrm rot="16200000">
            <a:off x="4888230" y="5840095"/>
            <a:ext cx="3175" cy="902335"/>
          </a:xfrm>
          <a:prstGeom prst="curvedConnector3">
            <a:avLst>
              <a:gd name="adj1" fmla="val 1426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907280" y="3145155"/>
            <a:ext cx="1805940" cy="92202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serine hydroxymethyl</a:t>
            </a:r>
          </a:p>
          <a:p>
            <a:r>
              <a:rPr lang="en-US" altLang="zh-CN" b="1">
                <a:latin typeface="Times New Roman" panose="02020603050405020304" pitchFamily="18" charset="0"/>
                <a:cs typeface="Times New Roman" panose="02020603050405020304" pitchFamily="18" charset="0"/>
              </a:rPr>
              <a:t>transferase</a:t>
            </a:r>
          </a:p>
        </p:txBody>
      </p:sp>
      <p:sp>
        <p:nvSpPr>
          <p:cNvPr id="26" name="文本框 25"/>
          <p:cNvSpPr txBox="1"/>
          <p:nvPr/>
        </p:nvSpPr>
        <p:spPr>
          <a:xfrm>
            <a:off x="6998335" y="4447540"/>
            <a:ext cx="1328420" cy="368300"/>
          </a:xfrm>
          <a:prstGeom prst="rect">
            <a:avLst/>
          </a:prstGeom>
          <a:noFill/>
          <a:effectLst/>
        </p:spPr>
        <p:txBody>
          <a:bodyPr wrap="square" rtlCol="0">
            <a:spAutoFit/>
          </a:bodyPr>
          <a:lstStyle/>
          <a:p>
            <a:r>
              <a:rPr lang="zh-CN" altLang="en-US" b="1">
                <a:latin typeface="Times New Roman" panose="02020603050405020304" pitchFamily="18" charset="0"/>
                <a:cs typeface="Times New Roman" panose="02020603050405020304" pitchFamily="18" charset="0"/>
              </a:rPr>
              <a:t>H</a:t>
            </a:r>
            <a:r>
              <a:rPr lang="zh-CN" altLang="en-US" b="1" baseline="-25000">
                <a:latin typeface="Times New Roman" panose="02020603050405020304" pitchFamily="18" charset="0"/>
                <a:cs typeface="Times New Roman" panose="02020603050405020304" pitchFamily="18" charset="0"/>
              </a:rPr>
              <a:t>4</a:t>
            </a:r>
            <a:r>
              <a:rPr lang="zh-CN" altLang="en-US" b="1">
                <a:latin typeface="Times New Roman" panose="02020603050405020304" pitchFamily="18" charset="0"/>
                <a:cs typeface="Times New Roman" panose="02020603050405020304" pitchFamily="18" charset="0"/>
              </a:rPr>
              <a:t> folate</a:t>
            </a:r>
          </a:p>
        </p:txBody>
      </p:sp>
      <p:sp>
        <p:nvSpPr>
          <p:cNvPr id="27" name="文本框 26"/>
          <p:cNvSpPr txBox="1"/>
          <p:nvPr/>
        </p:nvSpPr>
        <p:spPr>
          <a:xfrm>
            <a:off x="6961505" y="3145155"/>
            <a:ext cx="2357755" cy="645160"/>
          </a:xfrm>
          <a:prstGeom prst="rect">
            <a:avLst/>
          </a:prstGeom>
          <a:noFill/>
          <a:effectLst/>
        </p:spPr>
        <p:txBody>
          <a:bodyPr wrap="square" rtlCol="0" anchor="t">
            <a:spAutoFit/>
          </a:bodyPr>
          <a:lstStyle/>
          <a:p>
            <a:r>
              <a:rPr lang="zh-CN" altLang="en-US" b="1">
                <a:latin typeface="Times New Roman" panose="02020603050405020304" pitchFamily="18" charset="0"/>
                <a:cs typeface="Times New Roman" panose="02020603050405020304" pitchFamily="18" charset="0"/>
              </a:rPr>
              <a:t>N</a:t>
            </a:r>
            <a:r>
              <a:rPr lang="zh-CN" altLang="en-US" b="1" baseline="-25000">
                <a:latin typeface="Times New Roman" panose="02020603050405020304" pitchFamily="18" charset="0"/>
                <a:cs typeface="Times New Roman" panose="02020603050405020304" pitchFamily="18" charset="0"/>
              </a:rPr>
              <a:t>5</a:t>
            </a:r>
            <a:r>
              <a:rPr lang="zh-CN" altLang="en-US" b="1">
                <a:latin typeface="Times New Roman" panose="02020603050405020304" pitchFamily="18" charset="0"/>
                <a:cs typeface="Times New Roman" panose="02020603050405020304" pitchFamily="18" charset="0"/>
              </a:rPr>
              <a:t>,N</a:t>
            </a:r>
            <a:r>
              <a:rPr lang="zh-CN" altLang="en-US" b="1" baseline="-25000">
                <a:latin typeface="Times New Roman" panose="02020603050405020304" pitchFamily="18" charset="0"/>
                <a:cs typeface="Times New Roman" panose="02020603050405020304" pitchFamily="18" charset="0"/>
              </a:rPr>
              <a:t>10</a:t>
            </a:r>
            <a:r>
              <a:rPr lang="zh-CN" altLang="en-US" b="1">
                <a:latin typeface="Times New Roman" panose="02020603050405020304" pitchFamily="18" charset="0"/>
                <a:cs typeface="Times New Roman" panose="02020603050405020304" pitchFamily="18" charset="0"/>
              </a:rPr>
              <a:t>-Methylene H</a:t>
            </a:r>
            <a:r>
              <a:rPr lang="zh-CN" altLang="en-US" b="1" baseline="-25000">
                <a:latin typeface="Times New Roman" panose="02020603050405020304" pitchFamily="18" charset="0"/>
                <a:cs typeface="Times New Roman" panose="02020603050405020304" pitchFamily="18" charset="0"/>
              </a:rPr>
              <a:t>4</a:t>
            </a:r>
            <a:r>
              <a:rPr lang="zh-CN" altLang="en-US" b="1">
                <a:latin typeface="Times New Roman" panose="02020603050405020304" pitchFamily="18" charset="0"/>
                <a:cs typeface="Times New Roman" panose="02020603050405020304" pitchFamily="18" charset="0"/>
              </a:rPr>
              <a:t> folate</a:t>
            </a:r>
          </a:p>
        </p:txBody>
      </p:sp>
      <p:sp>
        <p:nvSpPr>
          <p:cNvPr id="28" name="文本框 27"/>
          <p:cNvSpPr txBox="1"/>
          <p:nvPr/>
        </p:nvSpPr>
        <p:spPr>
          <a:xfrm>
            <a:off x="7085330" y="2698115"/>
            <a:ext cx="679450"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H</a:t>
            </a:r>
            <a:r>
              <a:rPr lang="en-US" altLang="zh-CN" b="1" baseline="-25000">
                <a:latin typeface="Times New Roman" panose="02020603050405020304" pitchFamily="18" charset="0"/>
                <a:cs typeface="Times New Roman" panose="02020603050405020304" pitchFamily="18" charset="0"/>
              </a:rPr>
              <a:t>2</a:t>
            </a:r>
            <a:r>
              <a:rPr lang="en-US" altLang="zh-CN" b="1">
                <a:latin typeface="Times New Roman" panose="02020603050405020304" pitchFamily="18" charset="0"/>
                <a:cs typeface="Times New Roman" panose="02020603050405020304" pitchFamily="18" charset="0"/>
              </a:rPr>
              <a:t>O</a:t>
            </a:r>
          </a:p>
        </p:txBody>
      </p:sp>
      <p:cxnSp>
        <p:nvCxnSpPr>
          <p:cNvPr id="29" name="曲线连接符 28"/>
          <p:cNvCxnSpPr>
            <a:stCxn id="26" idx="1"/>
            <a:endCxn id="27" idx="1"/>
          </p:cNvCxnSpPr>
          <p:nvPr/>
        </p:nvCxnSpPr>
        <p:spPr>
          <a:xfrm rot="10800000">
            <a:off x="6961505" y="3467100"/>
            <a:ext cx="36830" cy="1163955"/>
          </a:xfrm>
          <a:prstGeom prst="curvedConnector3">
            <a:avLst>
              <a:gd name="adj1" fmla="val 74655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曲线连接符 29"/>
          <p:cNvCxnSpPr>
            <a:endCxn id="28" idx="1"/>
          </p:cNvCxnSpPr>
          <p:nvPr/>
        </p:nvCxnSpPr>
        <p:spPr>
          <a:xfrm rot="16200000">
            <a:off x="6522085" y="3063240"/>
            <a:ext cx="743585" cy="381635"/>
          </a:xfrm>
          <a:prstGeom prst="curved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235315" y="5928360"/>
            <a:ext cx="2343150" cy="646331"/>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serine acetyltransferase</a:t>
            </a:r>
          </a:p>
        </p:txBody>
      </p:sp>
      <p:sp>
        <p:nvSpPr>
          <p:cNvPr id="32" name="文本框 31"/>
          <p:cNvSpPr txBox="1"/>
          <p:nvPr/>
        </p:nvSpPr>
        <p:spPr>
          <a:xfrm>
            <a:off x="10345420" y="5938520"/>
            <a:ext cx="1501140"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acetyl-CoA</a:t>
            </a:r>
          </a:p>
        </p:txBody>
      </p:sp>
      <p:sp>
        <p:nvSpPr>
          <p:cNvPr id="35" name="文本框 34"/>
          <p:cNvSpPr txBox="1"/>
          <p:nvPr/>
        </p:nvSpPr>
        <p:spPr>
          <a:xfrm>
            <a:off x="10477500" y="5012055"/>
            <a:ext cx="1115695"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CoA-SH</a:t>
            </a:r>
          </a:p>
        </p:txBody>
      </p:sp>
      <p:cxnSp>
        <p:nvCxnSpPr>
          <p:cNvPr id="36" name="曲线连接符 35"/>
          <p:cNvCxnSpPr>
            <a:stCxn id="32" idx="1"/>
            <a:endCxn id="35" idx="1"/>
          </p:cNvCxnSpPr>
          <p:nvPr/>
        </p:nvCxnSpPr>
        <p:spPr>
          <a:xfrm rot="10800000" flipH="1">
            <a:off x="10345420" y="5195570"/>
            <a:ext cx="132080" cy="926465"/>
          </a:xfrm>
          <a:prstGeom prst="curvedConnector3">
            <a:avLst>
              <a:gd name="adj1" fmla="val -164903"/>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326755" y="2120265"/>
            <a:ext cx="1623060" cy="64516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O-acetylserine</a:t>
            </a:r>
          </a:p>
          <a:p>
            <a:r>
              <a:rPr lang="en-US" altLang="zh-CN" b="1">
                <a:latin typeface="Times New Roman" panose="02020603050405020304" pitchFamily="18" charset="0"/>
                <a:cs typeface="Times New Roman" panose="02020603050405020304" pitchFamily="18" charset="0"/>
              </a:rPr>
              <a:t>lyase</a:t>
            </a:r>
          </a:p>
        </p:txBody>
      </p:sp>
      <p:pic>
        <p:nvPicPr>
          <p:cNvPr id="39" name="图片 38"/>
          <p:cNvPicPr>
            <a:picLocks noChangeAspect="1"/>
          </p:cNvPicPr>
          <p:nvPr/>
        </p:nvPicPr>
        <p:blipFill>
          <a:blip r:embed="rId9"/>
          <a:srcRect l="2125" t="8466" r="996" b="11817"/>
          <a:stretch>
            <a:fillRect/>
          </a:stretch>
        </p:blipFill>
        <p:spPr>
          <a:xfrm>
            <a:off x="10572115" y="2765425"/>
            <a:ext cx="926465" cy="287020"/>
          </a:xfrm>
          <a:prstGeom prst="rect">
            <a:avLst/>
          </a:prstGeom>
          <a:effectLst/>
        </p:spPr>
      </p:pic>
      <p:sp>
        <p:nvSpPr>
          <p:cNvPr id="40" name="文本框 39"/>
          <p:cNvSpPr txBox="1"/>
          <p:nvPr/>
        </p:nvSpPr>
        <p:spPr>
          <a:xfrm>
            <a:off x="10497185" y="2150110"/>
            <a:ext cx="1201420" cy="369332"/>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CH</a:t>
            </a:r>
            <a:r>
              <a:rPr lang="en-US" altLang="zh-CN" b="1" baseline="-25000" dirty="0">
                <a:latin typeface="Times New Roman" panose="02020603050405020304" pitchFamily="18" charset="0"/>
                <a:cs typeface="Times New Roman" panose="02020603050405020304" pitchFamily="18" charset="0"/>
              </a:rPr>
              <a:t>3</a:t>
            </a:r>
            <a:r>
              <a:rPr lang="en-US" altLang="zh-CN" b="1" dirty="0">
                <a:latin typeface="Times New Roman" panose="02020603050405020304" pitchFamily="18" charset="0"/>
                <a:cs typeface="Times New Roman" panose="02020603050405020304" pitchFamily="18" charset="0"/>
              </a:rPr>
              <a:t>COO</a:t>
            </a:r>
            <a:r>
              <a:rPr lang="en-US" altLang="zh-CN" b="1" baseline="30000" dirty="0">
                <a:latin typeface="Times New Roman" panose="02020603050405020304" pitchFamily="18" charset="0"/>
                <a:cs typeface="Times New Roman" panose="02020603050405020304" pitchFamily="18" charset="0"/>
              </a:rPr>
              <a:t>-</a:t>
            </a:r>
          </a:p>
        </p:txBody>
      </p:sp>
      <p:cxnSp>
        <p:nvCxnSpPr>
          <p:cNvPr id="41" name="曲线连接符 40"/>
          <p:cNvCxnSpPr>
            <a:cxnSpLocks/>
            <a:stCxn id="39" idx="1"/>
            <a:endCxn id="40" idx="1"/>
          </p:cNvCxnSpPr>
          <p:nvPr/>
        </p:nvCxnSpPr>
        <p:spPr>
          <a:xfrm rot="10800000">
            <a:off x="10497185" y="2334777"/>
            <a:ext cx="74930" cy="574159"/>
          </a:xfrm>
          <a:prstGeom prst="curvedConnector3">
            <a:avLst>
              <a:gd name="adj1" fmla="val 405085"/>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0314940" y="1298575"/>
            <a:ext cx="588010" cy="306705"/>
          </a:xfrm>
          <a:prstGeom prst="rect">
            <a:avLst/>
          </a:prstGeom>
          <a:noFill/>
          <a:ln w="22225">
            <a:solidFill>
              <a:schemeClr val="tx1"/>
            </a:solidFill>
          </a:ln>
          <a:effectLst/>
        </p:spPr>
        <p:txBody>
          <a:bodyPr wrap="square" rtlCol="0">
            <a:spAutoFit/>
          </a:bodyPr>
          <a:lstStyle/>
          <a:p>
            <a:endParaRPr lang="zh-CN" altLang="en-US" sz="1400" b="1">
              <a:latin typeface="Times New Roman" panose="02020603050405020304" pitchFamily="18" charset="0"/>
              <a:cs typeface="Times New Roman" panose="02020603050405020304" pitchFamily="18" charset="0"/>
            </a:endParaRPr>
          </a:p>
        </p:txBody>
      </p:sp>
      <p:sp>
        <p:nvSpPr>
          <p:cNvPr id="89" name="操作按钮: 后退或上一个 73">
            <a:hlinkClick r:id="rId10" action="ppaction://hlinksldjump" highlightClick="1"/>
          </p:cNvPr>
          <p:cNvSpPr/>
          <p:nvPr/>
        </p:nvSpPr>
        <p:spPr>
          <a:xfrm>
            <a:off x="11576877"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b="1">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BDB44900-8730-DA48-A15B-0EAFD4354CE2}"/>
              </a:ext>
            </a:extLst>
          </p:cNvPr>
          <p:cNvSpPr>
            <a:spLocks noGrp="1"/>
          </p:cNvSpPr>
          <p:nvPr>
            <p:ph type="sldNum" sz="quarter" idx="12"/>
          </p:nvPr>
        </p:nvSpPr>
        <p:spPr/>
        <p:txBody>
          <a:bodyPr/>
          <a:lstStyle/>
          <a:p>
            <a:fld id="{5E76B1EE-AE3B-394A-A436-A181DB799049}" type="slidenum">
              <a:rPr kumimoji="1" lang="zh-CN" altLang="en-US" smtClean="0"/>
              <a:t>86</a:t>
            </a:fld>
            <a:endParaRPr kumimoji="1" lang="zh-CN" altLang="en-US"/>
          </a:p>
        </p:txBody>
      </p:sp>
    </p:spTree>
    <p:extLst>
      <p:ext uri="{BB962C8B-B14F-4D97-AF65-F5344CB8AC3E}">
        <p14:creationId xmlns:p14="http://schemas.microsoft.com/office/powerpoint/2010/main" val="16465100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par>
                                <p:cTn id="10" presetID="5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Scale>
                                      <p:cBhvr>
                                        <p:cTn id="1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5"/>
                                        </p:tgtEl>
                                        <p:attrNameLst>
                                          <p:attrName>ppt_x</p:attrName>
                                          <p:attrName>ppt_y</p:attrName>
                                        </p:attrNameLst>
                                      </p:cBhvr>
                                    </p:animMotion>
                                    <p:animEffect transition="in" filter="fade">
                                      <p:cBhvr>
                                        <p:cTn id="14" dur="1000"/>
                                        <p:tgtEl>
                                          <p:spTgt spid="5"/>
                                        </p:tgtEl>
                                      </p:cBhvr>
                                    </p:animEffect>
                                  </p:childTnLst>
                                </p:cTn>
                              </p:par>
                              <p:par>
                                <p:cTn id="15" presetID="5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Scale>
                                      <p:cBhvr>
                                        <p:cTn id="1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6"/>
                                        </p:tgtEl>
                                        <p:attrNameLst>
                                          <p:attrName>ppt_x</p:attrName>
                                          <p:attrName>ppt_y</p:attrName>
                                        </p:attrNameLst>
                                      </p:cBhvr>
                                    </p:animMotion>
                                    <p:animEffect transition="in" filter="fade">
                                      <p:cBhvr>
                                        <p:cTn id="19" dur="1000"/>
                                        <p:tgtEl>
                                          <p:spTgt spid="6"/>
                                        </p:tgtEl>
                                      </p:cBhvr>
                                    </p:animEffect>
                                  </p:childTnLst>
                                </p:cTn>
                              </p:par>
                              <p:par>
                                <p:cTn id="20" presetID="5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Scale>
                                      <p:cBhvr>
                                        <p:cTn id="2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
                                        </p:tgtEl>
                                        <p:attrNameLst>
                                          <p:attrName>ppt_x</p:attrName>
                                          <p:attrName>ppt_y</p:attrName>
                                        </p:attrNameLst>
                                      </p:cBhvr>
                                    </p:animMotion>
                                    <p:animEffect transition="in" filter="fade">
                                      <p:cBhvr>
                                        <p:cTn id="24" dur="1000"/>
                                        <p:tgtEl>
                                          <p:spTgt spid="7"/>
                                        </p:tgtEl>
                                      </p:cBhvr>
                                    </p:animEffect>
                                  </p:childTnLst>
                                </p:cTn>
                              </p:par>
                              <p:par>
                                <p:cTn id="25" presetID="5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Scale>
                                      <p:cBhvr>
                                        <p:cTn id="2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8"/>
                                        </p:tgtEl>
                                        <p:attrNameLst>
                                          <p:attrName>ppt_x</p:attrName>
                                          <p:attrName>ppt_y</p:attrName>
                                        </p:attrNameLst>
                                      </p:cBhvr>
                                    </p:animMotion>
                                    <p:animEffect transition="in" filter="fade">
                                      <p:cBhvr>
                                        <p:cTn id="29" dur="1000"/>
                                        <p:tgtEl>
                                          <p:spTgt spid="8"/>
                                        </p:tgtEl>
                                      </p:cBhvr>
                                    </p:animEffect>
                                  </p:childTnLst>
                                </p:cTn>
                              </p:par>
                              <p:par>
                                <p:cTn id="30" presetID="52"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Scale>
                                      <p:cBhvr>
                                        <p:cTn id="32" dur="1000" decel="50000" fill="hold">
                                          <p:stCondLst>
                                            <p:cond delay="0"/>
                                          </p:stCondLst>
                                        </p:cTn>
                                        <p:tgtEl>
                                          <p:spTgt spid="10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02"/>
                                        </p:tgtEl>
                                        <p:attrNameLst>
                                          <p:attrName>ppt_x</p:attrName>
                                          <p:attrName>ppt_y</p:attrName>
                                        </p:attrNameLst>
                                      </p:cBhvr>
                                    </p:animMotion>
                                    <p:animEffect transition="in" filter="fade">
                                      <p:cBhvr>
                                        <p:cTn id="34" dur="1000"/>
                                        <p:tgtEl>
                                          <p:spTgt spid="102"/>
                                        </p:tgtEl>
                                      </p:cBhvr>
                                    </p:animEffect>
                                  </p:childTnLst>
                                </p:cTn>
                              </p:par>
                              <p:par>
                                <p:cTn id="35" presetID="5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Scale>
                                      <p:cBhvr>
                                        <p:cTn id="3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9"/>
                                        </p:tgtEl>
                                        <p:attrNameLst>
                                          <p:attrName>ppt_x</p:attrName>
                                          <p:attrName>ppt_y</p:attrName>
                                        </p:attrNameLst>
                                      </p:cBhvr>
                                    </p:animMotion>
                                    <p:animEffect transition="in" filter="fade">
                                      <p:cBhvr>
                                        <p:cTn id="39" dur="1000"/>
                                        <p:tgtEl>
                                          <p:spTgt spid="9"/>
                                        </p:tgtEl>
                                      </p:cBhvr>
                                    </p:animEffect>
                                  </p:childTnLst>
                                </p:cTn>
                              </p:par>
                              <p:par>
                                <p:cTn id="40" presetID="5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Scale>
                                      <p:cBhvr>
                                        <p:cTn id="42"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10"/>
                                        </p:tgtEl>
                                        <p:attrNameLst>
                                          <p:attrName>ppt_x</p:attrName>
                                          <p:attrName>ppt_y</p:attrName>
                                        </p:attrNameLst>
                                      </p:cBhvr>
                                    </p:animMotion>
                                    <p:animEffect transition="in" filter="fade">
                                      <p:cBhvr>
                                        <p:cTn id="44" dur="1000"/>
                                        <p:tgtEl>
                                          <p:spTgt spid="10"/>
                                        </p:tgtEl>
                                      </p:cBhvr>
                                    </p:animEffect>
                                  </p:childTnLst>
                                </p:cTn>
                              </p:par>
                              <p:par>
                                <p:cTn id="45" presetID="52"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Scale>
                                      <p:cBhvr>
                                        <p:cTn id="4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11"/>
                                        </p:tgtEl>
                                        <p:attrNameLst>
                                          <p:attrName>ppt_x</p:attrName>
                                          <p:attrName>ppt_y</p:attrName>
                                        </p:attrNameLst>
                                      </p:cBhvr>
                                    </p:animMotion>
                                    <p:animEffect transition="in" filter="fade">
                                      <p:cBhvr>
                                        <p:cTn id="49" dur="1000"/>
                                        <p:tgtEl>
                                          <p:spTgt spid="11"/>
                                        </p:tgtEl>
                                      </p:cBhvr>
                                    </p:animEffect>
                                  </p:childTnLst>
                                </p:cTn>
                              </p:par>
                              <p:par>
                                <p:cTn id="50" presetID="52"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Scale>
                                      <p:cBhvr>
                                        <p:cTn id="52"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2"/>
                                        </p:tgtEl>
                                        <p:attrNameLst>
                                          <p:attrName>ppt_x</p:attrName>
                                          <p:attrName>ppt_y</p:attrName>
                                        </p:attrNameLst>
                                      </p:cBhvr>
                                    </p:animMotion>
                                    <p:animEffect transition="in" filter="fade">
                                      <p:cBhvr>
                                        <p:cTn id="54" dur="1000"/>
                                        <p:tgtEl>
                                          <p:spTgt spid="12"/>
                                        </p:tgtEl>
                                      </p:cBhvr>
                                    </p:animEffect>
                                  </p:childTnLst>
                                </p:cTn>
                              </p:par>
                              <p:par>
                                <p:cTn id="55" presetID="52"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Scale>
                                      <p:cBhvr>
                                        <p:cTn id="57"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13"/>
                                        </p:tgtEl>
                                        <p:attrNameLst>
                                          <p:attrName>ppt_x</p:attrName>
                                          <p:attrName>ppt_y</p:attrName>
                                        </p:attrNameLst>
                                      </p:cBhvr>
                                    </p:animMotion>
                                    <p:animEffect transition="in" filter="fade">
                                      <p:cBhvr>
                                        <p:cTn id="59" dur="1000"/>
                                        <p:tgtEl>
                                          <p:spTgt spid="13"/>
                                        </p:tgtEl>
                                      </p:cBhvr>
                                    </p:animEffect>
                                  </p:childTnLst>
                                </p:cTn>
                              </p:par>
                              <p:par>
                                <p:cTn id="60" presetID="52"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Scale>
                                      <p:cBhvr>
                                        <p:cTn id="62"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14"/>
                                        </p:tgtEl>
                                        <p:attrNameLst>
                                          <p:attrName>ppt_x</p:attrName>
                                          <p:attrName>ppt_y</p:attrName>
                                        </p:attrNameLst>
                                      </p:cBhvr>
                                    </p:animMotion>
                                    <p:animEffect transition="in" filter="fade">
                                      <p:cBhvr>
                                        <p:cTn id="64" dur="1000"/>
                                        <p:tgtEl>
                                          <p:spTgt spid="14"/>
                                        </p:tgtEl>
                                      </p:cBhvr>
                                    </p:animEffect>
                                  </p:childTnLst>
                                </p:cTn>
                              </p:par>
                              <p:par>
                                <p:cTn id="65" presetID="52"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Scale>
                                      <p:cBhvr>
                                        <p:cTn id="67"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1000" decel="50000" fill="hold">
                                          <p:stCondLst>
                                            <p:cond delay="0"/>
                                          </p:stCondLst>
                                        </p:cTn>
                                        <p:tgtEl>
                                          <p:spTgt spid="15"/>
                                        </p:tgtEl>
                                        <p:attrNameLst>
                                          <p:attrName>ppt_x</p:attrName>
                                          <p:attrName>ppt_y</p:attrName>
                                        </p:attrNameLst>
                                      </p:cBhvr>
                                    </p:animMotion>
                                    <p:animEffect transition="in" filter="fade">
                                      <p:cBhvr>
                                        <p:cTn id="69" dur="1000"/>
                                        <p:tgtEl>
                                          <p:spTgt spid="15"/>
                                        </p:tgtEl>
                                      </p:cBhvr>
                                    </p:animEffect>
                                  </p:childTnLst>
                                </p:cTn>
                              </p:par>
                              <p:par>
                                <p:cTn id="70" presetID="52"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Scale>
                                      <p:cBhvr>
                                        <p:cTn id="72"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3" dur="1000" decel="50000" fill="hold">
                                          <p:stCondLst>
                                            <p:cond delay="0"/>
                                          </p:stCondLst>
                                        </p:cTn>
                                        <p:tgtEl>
                                          <p:spTgt spid="16"/>
                                        </p:tgtEl>
                                        <p:attrNameLst>
                                          <p:attrName>ppt_x</p:attrName>
                                          <p:attrName>ppt_y</p:attrName>
                                        </p:attrNameLst>
                                      </p:cBhvr>
                                    </p:animMotion>
                                    <p:animEffect transition="in" filter="fade">
                                      <p:cBhvr>
                                        <p:cTn id="74" dur="1000"/>
                                        <p:tgtEl>
                                          <p:spTgt spid="16"/>
                                        </p:tgtEl>
                                      </p:cBhvr>
                                    </p:animEffect>
                                  </p:childTnLst>
                                </p:cTn>
                              </p:par>
                              <p:par>
                                <p:cTn id="75" presetID="52"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Scale>
                                      <p:cBhvr>
                                        <p:cTn id="77"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1000" decel="50000" fill="hold">
                                          <p:stCondLst>
                                            <p:cond delay="0"/>
                                          </p:stCondLst>
                                        </p:cTn>
                                        <p:tgtEl>
                                          <p:spTgt spid="33"/>
                                        </p:tgtEl>
                                        <p:attrNameLst>
                                          <p:attrName>ppt_x</p:attrName>
                                          <p:attrName>ppt_y</p:attrName>
                                        </p:attrNameLst>
                                      </p:cBhvr>
                                    </p:animMotion>
                                    <p:animEffect transition="in" filter="fade">
                                      <p:cBhvr>
                                        <p:cTn id="79" dur="1000"/>
                                        <p:tgtEl>
                                          <p:spTgt spid="33"/>
                                        </p:tgtEl>
                                      </p:cBhvr>
                                    </p:animEffect>
                                  </p:childTnLst>
                                </p:cTn>
                              </p:par>
                              <p:par>
                                <p:cTn id="80" presetID="52"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Scale>
                                      <p:cBhvr>
                                        <p:cTn id="82"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1000" decel="50000" fill="hold">
                                          <p:stCondLst>
                                            <p:cond delay="0"/>
                                          </p:stCondLst>
                                        </p:cTn>
                                        <p:tgtEl>
                                          <p:spTgt spid="34"/>
                                        </p:tgtEl>
                                        <p:attrNameLst>
                                          <p:attrName>ppt_x</p:attrName>
                                          <p:attrName>ppt_y</p:attrName>
                                        </p:attrNameLst>
                                      </p:cBhvr>
                                    </p:animMotion>
                                    <p:animEffect transition="in" filter="fade">
                                      <p:cBhvr>
                                        <p:cTn id="84" dur="1000"/>
                                        <p:tgtEl>
                                          <p:spTgt spid="34"/>
                                        </p:tgtEl>
                                      </p:cBhvr>
                                    </p:animEffect>
                                  </p:childTnLst>
                                </p:cTn>
                              </p:par>
                              <p:par>
                                <p:cTn id="85" presetID="52" presetClass="entr" presetSubtype="0"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Scale>
                                      <p:cBhvr>
                                        <p:cTn id="87"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8" dur="1000" decel="50000" fill="hold">
                                          <p:stCondLst>
                                            <p:cond delay="0"/>
                                          </p:stCondLst>
                                        </p:cTn>
                                        <p:tgtEl>
                                          <p:spTgt spid="24"/>
                                        </p:tgtEl>
                                        <p:attrNameLst>
                                          <p:attrName>ppt_x</p:attrName>
                                          <p:attrName>ppt_y</p:attrName>
                                        </p:attrNameLst>
                                      </p:cBhvr>
                                    </p:animMotion>
                                    <p:animEffect transition="in" filter="fade">
                                      <p:cBhvr>
                                        <p:cTn id="89" dur="1000"/>
                                        <p:tgtEl>
                                          <p:spTgt spid="24"/>
                                        </p:tgtEl>
                                      </p:cBhvr>
                                    </p:animEffect>
                                  </p:childTnLst>
                                </p:cTn>
                              </p:par>
                              <p:par>
                                <p:cTn id="90" presetID="52" presetClass="entr" presetSubtype="0" fill="hold" grpId="0" nodeType="withEffect">
                                  <p:stCondLst>
                                    <p:cond delay="0"/>
                                  </p:stCondLst>
                                  <p:childTnLst>
                                    <p:set>
                                      <p:cBhvr>
                                        <p:cTn id="91" dur="1" fill="hold">
                                          <p:stCondLst>
                                            <p:cond delay="0"/>
                                          </p:stCondLst>
                                        </p:cTn>
                                        <p:tgtEl>
                                          <p:spTgt spid="17"/>
                                        </p:tgtEl>
                                        <p:attrNameLst>
                                          <p:attrName>style.visibility</p:attrName>
                                        </p:attrNameLst>
                                      </p:cBhvr>
                                      <p:to>
                                        <p:strVal val="visible"/>
                                      </p:to>
                                    </p:set>
                                    <p:animScale>
                                      <p:cBhvr>
                                        <p:cTn id="9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3" dur="1000" decel="50000" fill="hold">
                                          <p:stCondLst>
                                            <p:cond delay="0"/>
                                          </p:stCondLst>
                                        </p:cTn>
                                        <p:tgtEl>
                                          <p:spTgt spid="17"/>
                                        </p:tgtEl>
                                        <p:attrNameLst>
                                          <p:attrName>ppt_x</p:attrName>
                                          <p:attrName>ppt_y</p:attrName>
                                        </p:attrNameLst>
                                      </p:cBhvr>
                                    </p:animMotion>
                                    <p:animEffect transition="in" filter="fade">
                                      <p:cBhvr>
                                        <p:cTn id="94" dur="1000"/>
                                        <p:tgtEl>
                                          <p:spTgt spid="17"/>
                                        </p:tgtEl>
                                      </p:cBhvr>
                                    </p:animEffect>
                                  </p:childTnLst>
                                </p:cTn>
                              </p:par>
                              <p:par>
                                <p:cTn id="95" presetID="52"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animScale>
                                      <p:cBhvr>
                                        <p:cTn id="9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8" dur="1000" decel="50000" fill="hold">
                                          <p:stCondLst>
                                            <p:cond delay="0"/>
                                          </p:stCondLst>
                                        </p:cTn>
                                        <p:tgtEl>
                                          <p:spTgt spid="18"/>
                                        </p:tgtEl>
                                        <p:attrNameLst>
                                          <p:attrName>ppt_x</p:attrName>
                                          <p:attrName>ppt_y</p:attrName>
                                        </p:attrNameLst>
                                      </p:cBhvr>
                                    </p:animMotion>
                                    <p:animEffect transition="in" filter="fade">
                                      <p:cBhvr>
                                        <p:cTn id="99" dur="1000"/>
                                        <p:tgtEl>
                                          <p:spTgt spid="18"/>
                                        </p:tgtEl>
                                      </p:cBhvr>
                                    </p:animEffect>
                                  </p:childTnLst>
                                </p:cTn>
                              </p:par>
                              <p:par>
                                <p:cTn id="100" presetID="52" presetClass="entr" presetSubtype="0"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Scale>
                                      <p:cBhvr>
                                        <p:cTn id="102"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3" dur="1000" decel="50000" fill="hold">
                                          <p:stCondLst>
                                            <p:cond delay="0"/>
                                          </p:stCondLst>
                                        </p:cTn>
                                        <p:tgtEl>
                                          <p:spTgt spid="19"/>
                                        </p:tgtEl>
                                        <p:attrNameLst>
                                          <p:attrName>ppt_x</p:attrName>
                                          <p:attrName>ppt_y</p:attrName>
                                        </p:attrNameLst>
                                      </p:cBhvr>
                                    </p:animMotion>
                                    <p:animEffect transition="in" filter="fade">
                                      <p:cBhvr>
                                        <p:cTn id="104" dur="1000"/>
                                        <p:tgtEl>
                                          <p:spTgt spid="19"/>
                                        </p:tgtEl>
                                      </p:cBhvr>
                                    </p:animEffect>
                                  </p:childTnLst>
                                </p:cTn>
                              </p:par>
                              <p:par>
                                <p:cTn id="105" presetID="52" presetClass="entr" presetSubtype="0" fill="hold" nodeType="withEffect">
                                  <p:stCondLst>
                                    <p:cond delay="0"/>
                                  </p:stCondLst>
                                  <p:childTnLst>
                                    <p:set>
                                      <p:cBhvr>
                                        <p:cTn id="106" dur="1" fill="hold">
                                          <p:stCondLst>
                                            <p:cond delay="0"/>
                                          </p:stCondLst>
                                        </p:cTn>
                                        <p:tgtEl>
                                          <p:spTgt spid="20"/>
                                        </p:tgtEl>
                                        <p:attrNameLst>
                                          <p:attrName>style.visibility</p:attrName>
                                        </p:attrNameLst>
                                      </p:cBhvr>
                                      <p:to>
                                        <p:strVal val="visible"/>
                                      </p:to>
                                    </p:set>
                                    <p:animScale>
                                      <p:cBhvr>
                                        <p:cTn id="10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8" dur="1000" decel="50000" fill="hold">
                                          <p:stCondLst>
                                            <p:cond delay="0"/>
                                          </p:stCondLst>
                                        </p:cTn>
                                        <p:tgtEl>
                                          <p:spTgt spid="20"/>
                                        </p:tgtEl>
                                        <p:attrNameLst>
                                          <p:attrName>ppt_x</p:attrName>
                                          <p:attrName>ppt_y</p:attrName>
                                        </p:attrNameLst>
                                      </p:cBhvr>
                                    </p:animMotion>
                                    <p:animEffect transition="in" filter="fade">
                                      <p:cBhvr>
                                        <p:cTn id="109" dur="1000"/>
                                        <p:tgtEl>
                                          <p:spTgt spid="20"/>
                                        </p:tgtEl>
                                      </p:cBhvr>
                                    </p:animEffect>
                                  </p:childTnLst>
                                </p:cTn>
                              </p:par>
                              <p:par>
                                <p:cTn id="110" presetID="52" presetClass="entr" presetSubtype="0" fill="hold" grpId="0" nodeType="withEffect">
                                  <p:stCondLst>
                                    <p:cond delay="0"/>
                                  </p:stCondLst>
                                  <p:childTnLst>
                                    <p:set>
                                      <p:cBhvr>
                                        <p:cTn id="111" dur="1" fill="hold">
                                          <p:stCondLst>
                                            <p:cond delay="0"/>
                                          </p:stCondLst>
                                        </p:cTn>
                                        <p:tgtEl>
                                          <p:spTgt spid="21"/>
                                        </p:tgtEl>
                                        <p:attrNameLst>
                                          <p:attrName>style.visibility</p:attrName>
                                        </p:attrNameLst>
                                      </p:cBhvr>
                                      <p:to>
                                        <p:strVal val="visible"/>
                                      </p:to>
                                    </p:set>
                                    <p:animScale>
                                      <p:cBhvr>
                                        <p:cTn id="112"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3" dur="1000" decel="50000" fill="hold">
                                          <p:stCondLst>
                                            <p:cond delay="0"/>
                                          </p:stCondLst>
                                        </p:cTn>
                                        <p:tgtEl>
                                          <p:spTgt spid="21"/>
                                        </p:tgtEl>
                                        <p:attrNameLst>
                                          <p:attrName>ppt_x</p:attrName>
                                          <p:attrName>ppt_y</p:attrName>
                                        </p:attrNameLst>
                                      </p:cBhvr>
                                    </p:animMotion>
                                    <p:animEffect transition="in" filter="fade">
                                      <p:cBhvr>
                                        <p:cTn id="114" dur="1000"/>
                                        <p:tgtEl>
                                          <p:spTgt spid="21"/>
                                        </p:tgtEl>
                                      </p:cBhvr>
                                    </p:animEffect>
                                  </p:childTnLst>
                                </p:cTn>
                              </p:par>
                              <p:par>
                                <p:cTn id="115" presetID="52" presetClass="entr" presetSubtype="0" fill="hold" grpId="0" nodeType="withEffect">
                                  <p:stCondLst>
                                    <p:cond delay="0"/>
                                  </p:stCondLst>
                                  <p:childTnLst>
                                    <p:set>
                                      <p:cBhvr>
                                        <p:cTn id="116" dur="1" fill="hold">
                                          <p:stCondLst>
                                            <p:cond delay="0"/>
                                          </p:stCondLst>
                                        </p:cTn>
                                        <p:tgtEl>
                                          <p:spTgt spid="43"/>
                                        </p:tgtEl>
                                        <p:attrNameLst>
                                          <p:attrName>style.visibility</p:attrName>
                                        </p:attrNameLst>
                                      </p:cBhvr>
                                      <p:to>
                                        <p:strVal val="visible"/>
                                      </p:to>
                                    </p:set>
                                    <p:animScale>
                                      <p:cBhvr>
                                        <p:cTn id="117"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8" dur="1000" decel="50000" fill="hold">
                                          <p:stCondLst>
                                            <p:cond delay="0"/>
                                          </p:stCondLst>
                                        </p:cTn>
                                        <p:tgtEl>
                                          <p:spTgt spid="43"/>
                                        </p:tgtEl>
                                        <p:attrNameLst>
                                          <p:attrName>ppt_x</p:attrName>
                                          <p:attrName>ppt_y</p:attrName>
                                        </p:attrNameLst>
                                      </p:cBhvr>
                                    </p:animMotion>
                                    <p:animEffect transition="in" filter="fade">
                                      <p:cBhvr>
                                        <p:cTn id="119" dur="1000"/>
                                        <p:tgtEl>
                                          <p:spTgt spid="43"/>
                                        </p:tgtEl>
                                      </p:cBhvr>
                                    </p:animEffect>
                                  </p:childTnLst>
                                </p:cTn>
                              </p:par>
                              <p:par>
                                <p:cTn id="120" presetID="52" presetClass="entr" presetSubtype="0" fill="hold" grpId="0" nodeType="withEffect">
                                  <p:stCondLst>
                                    <p:cond delay="0"/>
                                  </p:stCondLst>
                                  <p:childTnLst>
                                    <p:set>
                                      <p:cBhvr>
                                        <p:cTn id="121" dur="1" fill="hold">
                                          <p:stCondLst>
                                            <p:cond delay="0"/>
                                          </p:stCondLst>
                                        </p:cTn>
                                        <p:tgtEl>
                                          <p:spTgt spid="22"/>
                                        </p:tgtEl>
                                        <p:attrNameLst>
                                          <p:attrName>style.visibility</p:attrName>
                                        </p:attrNameLst>
                                      </p:cBhvr>
                                      <p:to>
                                        <p:strVal val="visible"/>
                                      </p:to>
                                    </p:set>
                                    <p:animScale>
                                      <p:cBhvr>
                                        <p:cTn id="122"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3" dur="1000" decel="50000" fill="hold">
                                          <p:stCondLst>
                                            <p:cond delay="0"/>
                                          </p:stCondLst>
                                        </p:cTn>
                                        <p:tgtEl>
                                          <p:spTgt spid="22"/>
                                        </p:tgtEl>
                                        <p:attrNameLst>
                                          <p:attrName>ppt_x</p:attrName>
                                          <p:attrName>ppt_y</p:attrName>
                                        </p:attrNameLst>
                                      </p:cBhvr>
                                    </p:animMotion>
                                    <p:animEffect transition="in" filter="fade">
                                      <p:cBhvr>
                                        <p:cTn id="124" dur="1000"/>
                                        <p:tgtEl>
                                          <p:spTgt spid="22"/>
                                        </p:tgtEl>
                                      </p:cBhvr>
                                    </p:animEffect>
                                  </p:childTnLst>
                                </p:cTn>
                              </p:par>
                              <p:par>
                                <p:cTn id="125" presetID="52" presetClass="entr" presetSubtype="0" fill="hold" nodeType="withEffect">
                                  <p:stCondLst>
                                    <p:cond delay="0"/>
                                  </p:stCondLst>
                                  <p:childTnLst>
                                    <p:set>
                                      <p:cBhvr>
                                        <p:cTn id="126" dur="1" fill="hold">
                                          <p:stCondLst>
                                            <p:cond delay="0"/>
                                          </p:stCondLst>
                                        </p:cTn>
                                        <p:tgtEl>
                                          <p:spTgt spid="23"/>
                                        </p:tgtEl>
                                        <p:attrNameLst>
                                          <p:attrName>style.visibility</p:attrName>
                                        </p:attrNameLst>
                                      </p:cBhvr>
                                      <p:to>
                                        <p:strVal val="visible"/>
                                      </p:to>
                                    </p:set>
                                    <p:animScale>
                                      <p:cBhvr>
                                        <p:cTn id="127"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8" dur="1000" decel="50000" fill="hold">
                                          <p:stCondLst>
                                            <p:cond delay="0"/>
                                          </p:stCondLst>
                                        </p:cTn>
                                        <p:tgtEl>
                                          <p:spTgt spid="23"/>
                                        </p:tgtEl>
                                        <p:attrNameLst>
                                          <p:attrName>ppt_x</p:attrName>
                                          <p:attrName>ppt_y</p:attrName>
                                        </p:attrNameLst>
                                      </p:cBhvr>
                                    </p:animMotion>
                                    <p:animEffect transition="in" filter="fade">
                                      <p:cBhvr>
                                        <p:cTn id="129" dur="1000"/>
                                        <p:tgtEl>
                                          <p:spTgt spid="23"/>
                                        </p:tgtEl>
                                      </p:cBhvr>
                                    </p:animEffect>
                                  </p:childTnLst>
                                </p:cTn>
                              </p:par>
                              <p:par>
                                <p:cTn id="130" presetID="52" presetClass="entr" presetSubtype="0" fill="hold" grpId="0" nodeType="withEffect">
                                  <p:stCondLst>
                                    <p:cond delay="0"/>
                                  </p:stCondLst>
                                  <p:childTnLst>
                                    <p:set>
                                      <p:cBhvr>
                                        <p:cTn id="131" dur="1" fill="hold">
                                          <p:stCondLst>
                                            <p:cond delay="0"/>
                                          </p:stCondLst>
                                        </p:cTn>
                                        <p:tgtEl>
                                          <p:spTgt spid="25"/>
                                        </p:tgtEl>
                                        <p:attrNameLst>
                                          <p:attrName>style.visibility</p:attrName>
                                        </p:attrNameLst>
                                      </p:cBhvr>
                                      <p:to>
                                        <p:strVal val="visible"/>
                                      </p:to>
                                    </p:set>
                                    <p:animScale>
                                      <p:cBhvr>
                                        <p:cTn id="132"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3" dur="1000" decel="50000" fill="hold">
                                          <p:stCondLst>
                                            <p:cond delay="0"/>
                                          </p:stCondLst>
                                        </p:cTn>
                                        <p:tgtEl>
                                          <p:spTgt spid="25"/>
                                        </p:tgtEl>
                                        <p:attrNameLst>
                                          <p:attrName>ppt_x</p:attrName>
                                          <p:attrName>ppt_y</p:attrName>
                                        </p:attrNameLst>
                                      </p:cBhvr>
                                    </p:animMotion>
                                    <p:animEffect transition="in" filter="fade">
                                      <p:cBhvr>
                                        <p:cTn id="134" dur="1000"/>
                                        <p:tgtEl>
                                          <p:spTgt spid="25"/>
                                        </p:tgtEl>
                                      </p:cBhvr>
                                    </p:animEffect>
                                  </p:childTnLst>
                                </p:cTn>
                              </p:par>
                              <p:par>
                                <p:cTn id="135" presetID="52" presetClass="entr" presetSubtype="0" fill="hold" grpId="0" nodeType="withEffect">
                                  <p:stCondLst>
                                    <p:cond delay="0"/>
                                  </p:stCondLst>
                                  <p:childTnLst>
                                    <p:set>
                                      <p:cBhvr>
                                        <p:cTn id="136" dur="1" fill="hold">
                                          <p:stCondLst>
                                            <p:cond delay="0"/>
                                          </p:stCondLst>
                                        </p:cTn>
                                        <p:tgtEl>
                                          <p:spTgt spid="26"/>
                                        </p:tgtEl>
                                        <p:attrNameLst>
                                          <p:attrName>style.visibility</p:attrName>
                                        </p:attrNameLst>
                                      </p:cBhvr>
                                      <p:to>
                                        <p:strVal val="visible"/>
                                      </p:to>
                                    </p:set>
                                    <p:animScale>
                                      <p:cBhvr>
                                        <p:cTn id="13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8" dur="1000" decel="50000" fill="hold">
                                          <p:stCondLst>
                                            <p:cond delay="0"/>
                                          </p:stCondLst>
                                        </p:cTn>
                                        <p:tgtEl>
                                          <p:spTgt spid="26"/>
                                        </p:tgtEl>
                                        <p:attrNameLst>
                                          <p:attrName>ppt_x</p:attrName>
                                          <p:attrName>ppt_y</p:attrName>
                                        </p:attrNameLst>
                                      </p:cBhvr>
                                    </p:animMotion>
                                    <p:animEffect transition="in" filter="fade">
                                      <p:cBhvr>
                                        <p:cTn id="139" dur="1000"/>
                                        <p:tgtEl>
                                          <p:spTgt spid="26"/>
                                        </p:tgtEl>
                                      </p:cBhvr>
                                    </p:animEffect>
                                  </p:childTnLst>
                                </p:cTn>
                              </p:par>
                              <p:par>
                                <p:cTn id="140" presetID="52" presetClass="entr" presetSubtype="0" fill="hold" grpId="0" nodeType="withEffect">
                                  <p:stCondLst>
                                    <p:cond delay="0"/>
                                  </p:stCondLst>
                                  <p:childTnLst>
                                    <p:set>
                                      <p:cBhvr>
                                        <p:cTn id="141" dur="1" fill="hold">
                                          <p:stCondLst>
                                            <p:cond delay="0"/>
                                          </p:stCondLst>
                                        </p:cTn>
                                        <p:tgtEl>
                                          <p:spTgt spid="27"/>
                                        </p:tgtEl>
                                        <p:attrNameLst>
                                          <p:attrName>style.visibility</p:attrName>
                                        </p:attrNameLst>
                                      </p:cBhvr>
                                      <p:to>
                                        <p:strVal val="visible"/>
                                      </p:to>
                                    </p:set>
                                    <p:animScale>
                                      <p:cBhvr>
                                        <p:cTn id="142"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3" dur="1000" decel="50000" fill="hold">
                                          <p:stCondLst>
                                            <p:cond delay="0"/>
                                          </p:stCondLst>
                                        </p:cTn>
                                        <p:tgtEl>
                                          <p:spTgt spid="27"/>
                                        </p:tgtEl>
                                        <p:attrNameLst>
                                          <p:attrName>ppt_x</p:attrName>
                                          <p:attrName>ppt_y</p:attrName>
                                        </p:attrNameLst>
                                      </p:cBhvr>
                                    </p:animMotion>
                                    <p:animEffect transition="in" filter="fade">
                                      <p:cBhvr>
                                        <p:cTn id="144" dur="1000"/>
                                        <p:tgtEl>
                                          <p:spTgt spid="27"/>
                                        </p:tgtEl>
                                      </p:cBhvr>
                                    </p:animEffect>
                                  </p:childTnLst>
                                </p:cTn>
                              </p:par>
                              <p:par>
                                <p:cTn id="145" presetID="52"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animScale>
                                      <p:cBhvr>
                                        <p:cTn id="147"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8" dur="1000" decel="50000" fill="hold">
                                          <p:stCondLst>
                                            <p:cond delay="0"/>
                                          </p:stCondLst>
                                        </p:cTn>
                                        <p:tgtEl>
                                          <p:spTgt spid="28"/>
                                        </p:tgtEl>
                                        <p:attrNameLst>
                                          <p:attrName>ppt_x</p:attrName>
                                          <p:attrName>ppt_y</p:attrName>
                                        </p:attrNameLst>
                                      </p:cBhvr>
                                    </p:animMotion>
                                    <p:animEffect transition="in" filter="fade">
                                      <p:cBhvr>
                                        <p:cTn id="149" dur="1000"/>
                                        <p:tgtEl>
                                          <p:spTgt spid="28"/>
                                        </p:tgtEl>
                                      </p:cBhvr>
                                    </p:animEffect>
                                  </p:childTnLst>
                                </p:cTn>
                              </p:par>
                              <p:par>
                                <p:cTn id="150" presetID="52" presetClass="entr" presetSubtype="0" fill="hold" nodeType="withEffect">
                                  <p:stCondLst>
                                    <p:cond delay="0"/>
                                  </p:stCondLst>
                                  <p:childTnLst>
                                    <p:set>
                                      <p:cBhvr>
                                        <p:cTn id="151" dur="1" fill="hold">
                                          <p:stCondLst>
                                            <p:cond delay="0"/>
                                          </p:stCondLst>
                                        </p:cTn>
                                        <p:tgtEl>
                                          <p:spTgt spid="29"/>
                                        </p:tgtEl>
                                        <p:attrNameLst>
                                          <p:attrName>style.visibility</p:attrName>
                                        </p:attrNameLst>
                                      </p:cBhvr>
                                      <p:to>
                                        <p:strVal val="visible"/>
                                      </p:to>
                                    </p:set>
                                    <p:animScale>
                                      <p:cBhvr>
                                        <p:cTn id="152"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3" dur="1000" decel="50000" fill="hold">
                                          <p:stCondLst>
                                            <p:cond delay="0"/>
                                          </p:stCondLst>
                                        </p:cTn>
                                        <p:tgtEl>
                                          <p:spTgt spid="29"/>
                                        </p:tgtEl>
                                        <p:attrNameLst>
                                          <p:attrName>ppt_x</p:attrName>
                                          <p:attrName>ppt_y</p:attrName>
                                        </p:attrNameLst>
                                      </p:cBhvr>
                                    </p:animMotion>
                                    <p:animEffect transition="in" filter="fade">
                                      <p:cBhvr>
                                        <p:cTn id="154" dur="1000"/>
                                        <p:tgtEl>
                                          <p:spTgt spid="29"/>
                                        </p:tgtEl>
                                      </p:cBhvr>
                                    </p:animEffect>
                                  </p:childTnLst>
                                </p:cTn>
                              </p:par>
                              <p:par>
                                <p:cTn id="155" presetID="52" presetClass="entr" presetSubtype="0" fill="hold" nodeType="withEffect">
                                  <p:stCondLst>
                                    <p:cond delay="0"/>
                                  </p:stCondLst>
                                  <p:childTnLst>
                                    <p:set>
                                      <p:cBhvr>
                                        <p:cTn id="156" dur="1" fill="hold">
                                          <p:stCondLst>
                                            <p:cond delay="0"/>
                                          </p:stCondLst>
                                        </p:cTn>
                                        <p:tgtEl>
                                          <p:spTgt spid="30"/>
                                        </p:tgtEl>
                                        <p:attrNameLst>
                                          <p:attrName>style.visibility</p:attrName>
                                        </p:attrNameLst>
                                      </p:cBhvr>
                                      <p:to>
                                        <p:strVal val="visible"/>
                                      </p:to>
                                    </p:set>
                                    <p:animScale>
                                      <p:cBhvr>
                                        <p:cTn id="157"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8" dur="1000" decel="50000" fill="hold">
                                          <p:stCondLst>
                                            <p:cond delay="0"/>
                                          </p:stCondLst>
                                        </p:cTn>
                                        <p:tgtEl>
                                          <p:spTgt spid="30"/>
                                        </p:tgtEl>
                                        <p:attrNameLst>
                                          <p:attrName>ppt_x</p:attrName>
                                          <p:attrName>ppt_y</p:attrName>
                                        </p:attrNameLst>
                                      </p:cBhvr>
                                    </p:animMotion>
                                    <p:animEffect transition="in" filter="fade">
                                      <p:cBhvr>
                                        <p:cTn id="159" dur="1000"/>
                                        <p:tgtEl>
                                          <p:spTgt spid="30"/>
                                        </p:tgtEl>
                                      </p:cBhvr>
                                    </p:animEffect>
                                  </p:childTnLst>
                                </p:cTn>
                              </p:par>
                              <p:par>
                                <p:cTn id="160" presetID="52" presetClass="entr" presetSubtype="0" fill="hold" grpId="0" nodeType="withEffect">
                                  <p:stCondLst>
                                    <p:cond delay="0"/>
                                  </p:stCondLst>
                                  <p:childTnLst>
                                    <p:set>
                                      <p:cBhvr>
                                        <p:cTn id="161" dur="1" fill="hold">
                                          <p:stCondLst>
                                            <p:cond delay="0"/>
                                          </p:stCondLst>
                                        </p:cTn>
                                        <p:tgtEl>
                                          <p:spTgt spid="31"/>
                                        </p:tgtEl>
                                        <p:attrNameLst>
                                          <p:attrName>style.visibility</p:attrName>
                                        </p:attrNameLst>
                                      </p:cBhvr>
                                      <p:to>
                                        <p:strVal val="visible"/>
                                      </p:to>
                                    </p:set>
                                    <p:animScale>
                                      <p:cBhvr>
                                        <p:cTn id="162"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3" dur="1000" decel="50000" fill="hold">
                                          <p:stCondLst>
                                            <p:cond delay="0"/>
                                          </p:stCondLst>
                                        </p:cTn>
                                        <p:tgtEl>
                                          <p:spTgt spid="31"/>
                                        </p:tgtEl>
                                        <p:attrNameLst>
                                          <p:attrName>ppt_x</p:attrName>
                                          <p:attrName>ppt_y</p:attrName>
                                        </p:attrNameLst>
                                      </p:cBhvr>
                                    </p:animMotion>
                                    <p:animEffect transition="in" filter="fade">
                                      <p:cBhvr>
                                        <p:cTn id="164" dur="1000"/>
                                        <p:tgtEl>
                                          <p:spTgt spid="31"/>
                                        </p:tgtEl>
                                      </p:cBhvr>
                                    </p:animEffect>
                                  </p:childTnLst>
                                </p:cTn>
                              </p:par>
                              <p:par>
                                <p:cTn id="165" presetID="52" presetClass="entr" presetSubtype="0" fill="hold" grpId="0" nodeType="withEffect">
                                  <p:stCondLst>
                                    <p:cond delay="0"/>
                                  </p:stCondLst>
                                  <p:childTnLst>
                                    <p:set>
                                      <p:cBhvr>
                                        <p:cTn id="166" dur="1" fill="hold">
                                          <p:stCondLst>
                                            <p:cond delay="0"/>
                                          </p:stCondLst>
                                        </p:cTn>
                                        <p:tgtEl>
                                          <p:spTgt spid="32"/>
                                        </p:tgtEl>
                                        <p:attrNameLst>
                                          <p:attrName>style.visibility</p:attrName>
                                        </p:attrNameLst>
                                      </p:cBhvr>
                                      <p:to>
                                        <p:strVal val="visible"/>
                                      </p:to>
                                    </p:set>
                                    <p:animScale>
                                      <p:cBhvr>
                                        <p:cTn id="167"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8" dur="1000" decel="50000" fill="hold">
                                          <p:stCondLst>
                                            <p:cond delay="0"/>
                                          </p:stCondLst>
                                        </p:cTn>
                                        <p:tgtEl>
                                          <p:spTgt spid="32"/>
                                        </p:tgtEl>
                                        <p:attrNameLst>
                                          <p:attrName>ppt_x</p:attrName>
                                          <p:attrName>ppt_y</p:attrName>
                                        </p:attrNameLst>
                                      </p:cBhvr>
                                    </p:animMotion>
                                    <p:animEffect transition="in" filter="fade">
                                      <p:cBhvr>
                                        <p:cTn id="169" dur="1000"/>
                                        <p:tgtEl>
                                          <p:spTgt spid="32"/>
                                        </p:tgtEl>
                                      </p:cBhvr>
                                    </p:animEffect>
                                  </p:childTnLst>
                                </p:cTn>
                              </p:par>
                              <p:par>
                                <p:cTn id="170" presetID="52" presetClass="entr" presetSubtype="0" fill="hold" grpId="0" nodeType="withEffect">
                                  <p:stCondLst>
                                    <p:cond delay="0"/>
                                  </p:stCondLst>
                                  <p:childTnLst>
                                    <p:set>
                                      <p:cBhvr>
                                        <p:cTn id="171" dur="1" fill="hold">
                                          <p:stCondLst>
                                            <p:cond delay="0"/>
                                          </p:stCondLst>
                                        </p:cTn>
                                        <p:tgtEl>
                                          <p:spTgt spid="35"/>
                                        </p:tgtEl>
                                        <p:attrNameLst>
                                          <p:attrName>style.visibility</p:attrName>
                                        </p:attrNameLst>
                                      </p:cBhvr>
                                      <p:to>
                                        <p:strVal val="visible"/>
                                      </p:to>
                                    </p:set>
                                    <p:animScale>
                                      <p:cBhvr>
                                        <p:cTn id="172"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3" dur="1000" decel="50000" fill="hold">
                                          <p:stCondLst>
                                            <p:cond delay="0"/>
                                          </p:stCondLst>
                                        </p:cTn>
                                        <p:tgtEl>
                                          <p:spTgt spid="35"/>
                                        </p:tgtEl>
                                        <p:attrNameLst>
                                          <p:attrName>ppt_x</p:attrName>
                                          <p:attrName>ppt_y</p:attrName>
                                        </p:attrNameLst>
                                      </p:cBhvr>
                                    </p:animMotion>
                                    <p:animEffect transition="in" filter="fade">
                                      <p:cBhvr>
                                        <p:cTn id="174" dur="1000"/>
                                        <p:tgtEl>
                                          <p:spTgt spid="35"/>
                                        </p:tgtEl>
                                      </p:cBhvr>
                                    </p:animEffect>
                                  </p:childTnLst>
                                </p:cTn>
                              </p:par>
                              <p:par>
                                <p:cTn id="175" presetID="52" presetClass="entr" presetSubtype="0" fill="hold" nodeType="withEffect">
                                  <p:stCondLst>
                                    <p:cond delay="0"/>
                                  </p:stCondLst>
                                  <p:childTnLst>
                                    <p:set>
                                      <p:cBhvr>
                                        <p:cTn id="176" dur="1" fill="hold">
                                          <p:stCondLst>
                                            <p:cond delay="0"/>
                                          </p:stCondLst>
                                        </p:cTn>
                                        <p:tgtEl>
                                          <p:spTgt spid="36"/>
                                        </p:tgtEl>
                                        <p:attrNameLst>
                                          <p:attrName>style.visibility</p:attrName>
                                        </p:attrNameLst>
                                      </p:cBhvr>
                                      <p:to>
                                        <p:strVal val="visible"/>
                                      </p:to>
                                    </p:set>
                                    <p:animScale>
                                      <p:cBhvr>
                                        <p:cTn id="177"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8" dur="1000" decel="50000" fill="hold">
                                          <p:stCondLst>
                                            <p:cond delay="0"/>
                                          </p:stCondLst>
                                        </p:cTn>
                                        <p:tgtEl>
                                          <p:spTgt spid="36"/>
                                        </p:tgtEl>
                                        <p:attrNameLst>
                                          <p:attrName>ppt_x</p:attrName>
                                          <p:attrName>ppt_y</p:attrName>
                                        </p:attrNameLst>
                                      </p:cBhvr>
                                    </p:animMotion>
                                    <p:animEffect transition="in" filter="fade">
                                      <p:cBhvr>
                                        <p:cTn id="179" dur="1000"/>
                                        <p:tgtEl>
                                          <p:spTgt spid="36"/>
                                        </p:tgtEl>
                                      </p:cBhvr>
                                    </p:animEffect>
                                  </p:childTnLst>
                                </p:cTn>
                              </p:par>
                              <p:par>
                                <p:cTn id="180" presetID="52" presetClass="entr" presetSubtype="0" fill="hold" grpId="0" nodeType="withEffect">
                                  <p:stCondLst>
                                    <p:cond delay="0"/>
                                  </p:stCondLst>
                                  <p:childTnLst>
                                    <p:set>
                                      <p:cBhvr>
                                        <p:cTn id="181" dur="1" fill="hold">
                                          <p:stCondLst>
                                            <p:cond delay="0"/>
                                          </p:stCondLst>
                                        </p:cTn>
                                        <p:tgtEl>
                                          <p:spTgt spid="37"/>
                                        </p:tgtEl>
                                        <p:attrNameLst>
                                          <p:attrName>style.visibility</p:attrName>
                                        </p:attrNameLst>
                                      </p:cBhvr>
                                      <p:to>
                                        <p:strVal val="visible"/>
                                      </p:to>
                                    </p:set>
                                    <p:animScale>
                                      <p:cBhvr>
                                        <p:cTn id="182"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3" dur="1000" decel="50000" fill="hold">
                                          <p:stCondLst>
                                            <p:cond delay="0"/>
                                          </p:stCondLst>
                                        </p:cTn>
                                        <p:tgtEl>
                                          <p:spTgt spid="37"/>
                                        </p:tgtEl>
                                        <p:attrNameLst>
                                          <p:attrName>ppt_x</p:attrName>
                                          <p:attrName>ppt_y</p:attrName>
                                        </p:attrNameLst>
                                      </p:cBhvr>
                                    </p:animMotion>
                                    <p:animEffect transition="in" filter="fade">
                                      <p:cBhvr>
                                        <p:cTn id="184" dur="1000"/>
                                        <p:tgtEl>
                                          <p:spTgt spid="37"/>
                                        </p:tgtEl>
                                      </p:cBhvr>
                                    </p:animEffect>
                                  </p:childTnLst>
                                </p:cTn>
                              </p:par>
                              <p:par>
                                <p:cTn id="185" presetID="52" presetClass="entr" presetSubtype="0" fill="hold" nodeType="withEffect">
                                  <p:stCondLst>
                                    <p:cond delay="0"/>
                                  </p:stCondLst>
                                  <p:childTnLst>
                                    <p:set>
                                      <p:cBhvr>
                                        <p:cTn id="186" dur="1" fill="hold">
                                          <p:stCondLst>
                                            <p:cond delay="0"/>
                                          </p:stCondLst>
                                        </p:cTn>
                                        <p:tgtEl>
                                          <p:spTgt spid="39"/>
                                        </p:tgtEl>
                                        <p:attrNameLst>
                                          <p:attrName>style.visibility</p:attrName>
                                        </p:attrNameLst>
                                      </p:cBhvr>
                                      <p:to>
                                        <p:strVal val="visible"/>
                                      </p:to>
                                    </p:set>
                                    <p:animScale>
                                      <p:cBhvr>
                                        <p:cTn id="187"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8" dur="1000" decel="50000" fill="hold">
                                          <p:stCondLst>
                                            <p:cond delay="0"/>
                                          </p:stCondLst>
                                        </p:cTn>
                                        <p:tgtEl>
                                          <p:spTgt spid="39"/>
                                        </p:tgtEl>
                                        <p:attrNameLst>
                                          <p:attrName>ppt_x</p:attrName>
                                          <p:attrName>ppt_y</p:attrName>
                                        </p:attrNameLst>
                                      </p:cBhvr>
                                    </p:animMotion>
                                    <p:animEffect transition="in" filter="fade">
                                      <p:cBhvr>
                                        <p:cTn id="189" dur="1000"/>
                                        <p:tgtEl>
                                          <p:spTgt spid="39"/>
                                        </p:tgtEl>
                                      </p:cBhvr>
                                    </p:animEffect>
                                  </p:childTnLst>
                                </p:cTn>
                              </p:par>
                              <p:par>
                                <p:cTn id="190" presetID="52" presetClass="entr" presetSubtype="0" fill="hold" grpId="0" nodeType="withEffect">
                                  <p:stCondLst>
                                    <p:cond delay="0"/>
                                  </p:stCondLst>
                                  <p:childTnLst>
                                    <p:set>
                                      <p:cBhvr>
                                        <p:cTn id="191" dur="1" fill="hold">
                                          <p:stCondLst>
                                            <p:cond delay="0"/>
                                          </p:stCondLst>
                                        </p:cTn>
                                        <p:tgtEl>
                                          <p:spTgt spid="40"/>
                                        </p:tgtEl>
                                        <p:attrNameLst>
                                          <p:attrName>style.visibility</p:attrName>
                                        </p:attrNameLst>
                                      </p:cBhvr>
                                      <p:to>
                                        <p:strVal val="visible"/>
                                      </p:to>
                                    </p:set>
                                    <p:animScale>
                                      <p:cBhvr>
                                        <p:cTn id="192"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3" dur="1000" decel="50000" fill="hold">
                                          <p:stCondLst>
                                            <p:cond delay="0"/>
                                          </p:stCondLst>
                                        </p:cTn>
                                        <p:tgtEl>
                                          <p:spTgt spid="40"/>
                                        </p:tgtEl>
                                        <p:attrNameLst>
                                          <p:attrName>ppt_x</p:attrName>
                                          <p:attrName>ppt_y</p:attrName>
                                        </p:attrNameLst>
                                      </p:cBhvr>
                                    </p:animMotion>
                                    <p:animEffect transition="in" filter="fade">
                                      <p:cBhvr>
                                        <p:cTn id="194" dur="1000"/>
                                        <p:tgtEl>
                                          <p:spTgt spid="40"/>
                                        </p:tgtEl>
                                      </p:cBhvr>
                                    </p:animEffect>
                                  </p:childTnLst>
                                </p:cTn>
                              </p:par>
                              <p:par>
                                <p:cTn id="195" presetID="52" presetClass="entr" presetSubtype="0" fill="hold" nodeType="withEffect">
                                  <p:stCondLst>
                                    <p:cond delay="0"/>
                                  </p:stCondLst>
                                  <p:childTnLst>
                                    <p:set>
                                      <p:cBhvr>
                                        <p:cTn id="196" dur="1" fill="hold">
                                          <p:stCondLst>
                                            <p:cond delay="0"/>
                                          </p:stCondLst>
                                        </p:cTn>
                                        <p:tgtEl>
                                          <p:spTgt spid="41"/>
                                        </p:tgtEl>
                                        <p:attrNameLst>
                                          <p:attrName>style.visibility</p:attrName>
                                        </p:attrNameLst>
                                      </p:cBhvr>
                                      <p:to>
                                        <p:strVal val="visible"/>
                                      </p:to>
                                    </p:set>
                                    <p:animScale>
                                      <p:cBhvr>
                                        <p:cTn id="197"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8" dur="1000" decel="50000" fill="hold">
                                          <p:stCondLst>
                                            <p:cond delay="0"/>
                                          </p:stCondLst>
                                        </p:cTn>
                                        <p:tgtEl>
                                          <p:spTgt spid="41"/>
                                        </p:tgtEl>
                                        <p:attrNameLst>
                                          <p:attrName>ppt_x</p:attrName>
                                          <p:attrName>ppt_y</p:attrName>
                                        </p:attrNameLst>
                                      </p:cBhvr>
                                    </p:animMotion>
                                    <p:animEffect transition="in" filter="fade">
                                      <p:cBhvr>
                                        <p:cTn id="199" dur="1000"/>
                                        <p:tgtEl>
                                          <p:spTgt spid="41"/>
                                        </p:tgtEl>
                                      </p:cBhvr>
                                    </p:animEffect>
                                  </p:childTnLst>
                                </p:cTn>
                              </p:par>
                              <p:par>
                                <p:cTn id="200" presetID="52" presetClass="entr" presetSubtype="0" fill="hold" grpId="0" nodeType="withEffect">
                                  <p:stCondLst>
                                    <p:cond delay="0"/>
                                  </p:stCondLst>
                                  <p:childTnLst>
                                    <p:set>
                                      <p:cBhvr>
                                        <p:cTn id="201" dur="1" fill="hold">
                                          <p:stCondLst>
                                            <p:cond delay="0"/>
                                          </p:stCondLst>
                                        </p:cTn>
                                        <p:tgtEl>
                                          <p:spTgt spid="2"/>
                                        </p:tgtEl>
                                        <p:attrNameLst>
                                          <p:attrName>style.visibility</p:attrName>
                                        </p:attrNameLst>
                                      </p:cBhvr>
                                      <p:to>
                                        <p:strVal val="visible"/>
                                      </p:to>
                                    </p:set>
                                    <p:animScale>
                                      <p:cBhvr>
                                        <p:cTn id="202"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3" dur="1000" decel="50000" fill="hold">
                                          <p:stCondLst>
                                            <p:cond delay="0"/>
                                          </p:stCondLst>
                                        </p:cTn>
                                        <p:tgtEl>
                                          <p:spTgt spid="2"/>
                                        </p:tgtEl>
                                        <p:attrNameLst>
                                          <p:attrName>ppt_x</p:attrName>
                                          <p:attrName>ppt_y</p:attrName>
                                        </p:attrNameLst>
                                      </p:cBhvr>
                                    </p:animMotion>
                                    <p:animEffect transition="in" filter="fade">
                                      <p:cBhvr>
                                        <p:cTn id="204" dur="1000"/>
                                        <p:tgtEl>
                                          <p:spTgt spid="2"/>
                                        </p:tgtEl>
                                      </p:cBhvr>
                                    </p:animEffect>
                                  </p:childTnLst>
                                </p:cTn>
                              </p:par>
                              <p:par>
                                <p:cTn id="205" presetID="52" presetClass="entr" presetSubtype="0" fill="hold" grpId="0" nodeType="withEffect">
                                  <p:stCondLst>
                                    <p:cond delay="0"/>
                                  </p:stCondLst>
                                  <p:childTnLst>
                                    <p:set>
                                      <p:cBhvr>
                                        <p:cTn id="206" dur="1" fill="hold">
                                          <p:stCondLst>
                                            <p:cond delay="0"/>
                                          </p:stCondLst>
                                        </p:cTn>
                                        <p:tgtEl>
                                          <p:spTgt spid="89"/>
                                        </p:tgtEl>
                                        <p:attrNameLst>
                                          <p:attrName>style.visibility</p:attrName>
                                        </p:attrNameLst>
                                      </p:cBhvr>
                                      <p:to>
                                        <p:strVal val="visible"/>
                                      </p:to>
                                    </p:set>
                                    <p:animScale>
                                      <p:cBhvr>
                                        <p:cTn id="207" dur="1000" decel="50000" fill="hold">
                                          <p:stCondLst>
                                            <p:cond delay="0"/>
                                          </p:stCondLst>
                                        </p:cTn>
                                        <p:tgtEl>
                                          <p:spTgt spid="8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8" dur="1000" decel="50000" fill="hold">
                                          <p:stCondLst>
                                            <p:cond delay="0"/>
                                          </p:stCondLst>
                                        </p:cTn>
                                        <p:tgtEl>
                                          <p:spTgt spid="89"/>
                                        </p:tgtEl>
                                        <p:attrNameLst>
                                          <p:attrName>ppt_x</p:attrName>
                                          <p:attrName>ppt_y</p:attrName>
                                        </p:attrNameLst>
                                      </p:cBhvr>
                                    </p:animMotion>
                                    <p:animEffect transition="in" filter="fade">
                                      <p:cBhvr>
                                        <p:cTn id="209" dur="1000"/>
                                        <p:tgtEl>
                                          <p:spTgt spid="89"/>
                                        </p:tgtEl>
                                      </p:cBhvr>
                                    </p:animEffect>
                                  </p:childTnLst>
                                </p:cTn>
                              </p:par>
                              <p:par>
                                <p:cTn id="210" presetID="52" presetClass="entr" presetSubtype="0" fill="hold" grpId="0" nodeType="withEffect">
                                  <p:stCondLst>
                                    <p:cond delay="0"/>
                                  </p:stCondLst>
                                  <p:childTnLst>
                                    <p:set>
                                      <p:cBhvr>
                                        <p:cTn id="211" dur="1" fill="hold">
                                          <p:stCondLst>
                                            <p:cond delay="0"/>
                                          </p:stCondLst>
                                        </p:cTn>
                                        <p:tgtEl>
                                          <p:spTgt spid="3"/>
                                        </p:tgtEl>
                                        <p:attrNameLst>
                                          <p:attrName>style.visibility</p:attrName>
                                        </p:attrNameLst>
                                      </p:cBhvr>
                                      <p:to>
                                        <p:strVal val="visible"/>
                                      </p:to>
                                    </p:set>
                                    <p:animScale>
                                      <p:cBhvr>
                                        <p:cTn id="21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3" dur="1000" decel="50000" fill="hold">
                                          <p:stCondLst>
                                            <p:cond delay="0"/>
                                          </p:stCondLst>
                                        </p:cTn>
                                        <p:tgtEl>
                                          <p:spTgt spid="3"/>
                                        </p:tgtEl>
                                        <p:attrNameLst>
                                          <p:attrName>ppt_x</p:attrName>
                                          <p:attrName>ppt_y</p:attrName>
                                        </p:attrNameLst>
                                      </p:cBhvr>
                                    </p:animMotion>
                                    <p:animEffect transition="in" filter="fade">
                                      <p:cBhvr>
                                        <p:cTn id="2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3" grpId="0"/>
      <p:bldP spid="34" grpId="0"/>
      <p:bldP spid="17" grpId="0"/>
      <p:bldP spid="18" grpId="0"/>
      <p:bldP spid="19" grpId="0"/>
      <p:bldP spid="21" grpId="0"/>
      <p:bldP spid="43" grpId="0"/>
      <p:bldP spid="22" grpId="0"/>
      <p:bldP spid="25" grpId="0"/>
      <p:bldP spid="26" grpId="0"/>
      <p:bldP spid="27" grpId="0"/>
      <p:bldP spid="28" grpId="0"/>
      <p:bldP spid="31" grpId="0"/>
      <p:bldP spid="32" grpId="0"/>
      <p:bldP spid="35" grpId="0"/>
      <p:bldP spid="37" grpId="0"/>
      <p:bldP spid="40" grpId="0"/>
      <p:bldP spid="2" grpId="0" animBg="1"/>
      <p:bldP spid="89"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新建画布10"/>
          <p:cNvPicPr>
            <a:picLocks noChangeAspect="1"/>
          </p:cNvPicPr>
          <p:nvPr/>
        </p:nvPicPr>
        <p:blipFill>
          <a:blip r:embed="rId2"/>
          <a:stretch>
            <a:fillRect/>
          </a:stretch>
        </p:blipFill>
        <p:spPr>
          <a:xfrm>
            <a:off x="713740" y="94615"/>
            <a:ext cx="10763885" cy="6668135"/>
          </a:xfrm>
          <a:prstGeom prst="rect">
            <a:avLst/>
          </a:prstGeom>
          <a:ln w="28575" cmpd="sng">
            <a:noFill/>
            <a:prstDash val="solid"/>
          </a:ln>
          <a:effectLst/>
        </p:spPr>
      </p:pic>
      <p:sp>
        <p:nvSpPr>
          <p:cNvPr id="14" name="操作按钮: 后退或上一个 73">
            <a:hlinkClick r:id="rId3"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5" name="灯片编号占位符 4">
            <a:extLst>
              <a:ext uri="{FF2B5EF4-FFF2-40B4-BE49-F238E27FC236}">
                <a16:creationId xmlns:a16="http://schemas.microsoft.com/office/drawing/2014/main" id="{798064C5-7802-D14A-ADE7-71E881A70146}"/>
              </a:ext>
            </a:extLst>
          </p:cNvPr>
          <p:cNvSpPr>
            <a:spLocks noGrp="1"/>
          </p:cNvSpPr>
          <p:nvPr>
            <p:ph type="sldNum" sz="quarter" idx="12"/>
          </p:nvPr>
        </p:nvSpPr>
        <p:spPr/>
        <p:txBody>
          <a:bodyPr/>
          <a:lstStyle/>
          <a:p>
            <a:fld id="{5E76B1EE-AE3B-394A-A436-A181DB799049}" type="slidenum">
              <a:rPr kumimoji="1" lang="zh-CN" altLang="en-US" smtClean="0"/>
              <a:t>87</a:t>
            </a:fld>
            <a:endParaRPr kumimoji="1" lang="zh-CN" altLang="en-US"/>
          </a:p>
        </p:txBody>
      </p:sp>
    </p:spTree>
    <p:extLst>
      <p:ext uri="{BB962C8B-B14F-4D97-AF65-F5344CB8AC3E}">
        <p14:creationId xmlns:p14="http://schemas.microsoft.com/office/powerpoint/2010/main" val="367408789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新建画布11"/>
          <p:cNvPicPr>
            <a:picLocks noChangeAspect="1"/>
          </p:cNvPicPr>
          <p:nvPr/>
        </p:nvPicPr>
        <p:blipFill>
          <a:blip r:embed="rId3"/>
          <a:srcRect r="6618"/>
          <a:stretch>
            <a:fillRect/>
          </a:stretch>
        </p:blipFill>
        <p:spPr>
          <a:xfrm>
            <a:off x="192405" y="159385"/>
            <a:ext cx="6099175" cy="6493510"/>
          </a:xfrm>
          <a:prstGeom prst="rect">
            <a:avLst/>
          </a:prstGeom>
          <a:noFill/>
          <a:ln w="19050">
            <a:noFill/>
          </a:ln>
          <a:effectLst/>
        </p:spPr>
      </p:pic>
      <p:pic>
        <p:nvPicPr>
          <p:cNvPr id="5" name="图片 4" descr="新建画布12"/>
          <p:cNvPicPr>
            <a:picLocks noChangeAspect="1"/>
          </p:cNvPicPr>
          <p:nvPr/>
        </p:nvPicPr>
        <p:blipFill>
          <a:blip r:embed="rId4"/>
          <a:stretch>
            <a:fillRect/>
          </a:stretch>
        </p:blipFill>
        <p:spPr>
          <a:xfrm>
            <a:off x="7021195" y="159385"/>
            <a:ext cx="3597910" cy="6492240"/>
          </a:xfrm>
          <a:prstGeom prst="rect">
            <a:avLst/>
          </a:prstGeom>
          <a:noFill/>
          <a:ln w="19050">
            <a:noFill/>
          </a:ln>
          <a:effectLst/>
        </p:spPr>
      </p:pic>
      <p:sp>
        <p:nvSpPr>
          <p:cNvPr id="6" name="文本框 5"/>
          <p:cNvSpPr txBox="1"/>
          <p:nvPr/>
        </p:nvSpPr>
        <p:spPr>
          <a:xfrm>
            <a:off x="4287519" y="365125"/>
            <a:ext cx="4413136" cy="584775"/>
          </a:xfrm>
          <a:prstGeom prst="rect">
            <a:avLst/>
          </a:prstGeom>
          <a:noFill/>
          <a:ln w="19050">
            <a:noFill/>
          </a:ln>
          <a:effectLst/>
        </p:spPr>
        <p:txBody>
          <a:bodyPr wrap="square" rtlCol="0">
            <a:spAutoFit/>
          </a:bodyPr>
          <a:lstStyle/>
          <a:p>
            <a:r>
              <a:rPr lang="en-US" altLang="zh-CN" sz="3200" b="1" dirty="0">
                <a:solidFill>
                  <a:schemeClr val="accent1"/>
                </a:solidFill>
                <a:latin typeface="Times New Roman" panose="02020603050405020304" pitchFamily="18" charset="0"/>
                <a:cs typeface="Times New Roman" panose="02020603050405020304" pitchFamily="18" charset="0"/>
              </a:rPr>
              <a:t>synthesis of tryptophan</a:t>
            </a:r>
          </a:p>
        </p:txBody>
      </p:sp>
      <p:sp>
        <p:nvSpPr>
          <p:cNvPr id="14" name="操作按钮: 后退或上一个 73">
            <a:hlinkClick r:id="rId5" action="ppaction://hlinksldjump" highlightClick="1"/>
          </p:cNvPr>
          <p:cNvSpPr/>
          <p:nvPr/>
        </p:nvSpPr>
        <p:spPr>
          <a:xfrm>
            <a:off x="11576877"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2" name="灯片编号占位符 1">
            <a:extLst>
              <a:ext uri="{FF2B5EF4-FFF2-40B4-BE49-F238E27FC236}">
                <a16:creationId xmlns:a16="http://schemas.microsoft.com/office/drawing/2014/main" id="{31B6A53D-A5E2-D743-B30D-59FB93EFD791}"/>
              </a:ext>
            </a:extLst>
          </p:cNvPr>
          <p:cNvSpPr>
            <a:spLocks noGrp="1"/>
          </p:cNvSpPr>
          <p:nvPr>
            <p:ph type="sldNum" sz="quarter" idx="12"/>
          </p:nvPr>
        </p:nvSpPr>
        <p:spPr/>
        <p:txBody>
          <a:bodyPr/>
          <a:lstStyle/>
          <a:p>
            <a:fld id="{5E76B1EE-AE3B-394A-A436-A181DB799049}" type="slidenum">
              <a:rPr kumimoji="1" lang="zh-CN" altLang="en-US" smtClean="0"/>
              <a:t>88</a:t>
            </a:fld>
            <a:endParaRPr kumimoji="1" lang="zh-CN" altLang="en-US"/>
          </a:p>
        </p:txBody>
      </p:sp>
    </p:spTree>
    <p:extLst>
      <p:ext uri="{BB962C8B-B14F-4D97-AF65-F5344CB8AC3E}">
        <p14:creationId xmlns:p14="http://schemas.microsoft.com/office/powerpoint/2010/main" val="398875118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a:noFill/>
          </a:ln>
        </p:spPr>
        <p:txBody>
          <a:bodyPr/>
          <a:lstStyle/>
          <a:p>
            <a:endParaRPr lang="zh-CN" altLang="en-US"/>
          </a:p>
        </p:txBody>
      </p:sp>
      <p:pic>
        <p:nvPicPr>
          <p:cNvPr id="4" name="内容占位符 3" descr="新建画布11"/>
          <p:cNvPicPr>
            <a:picLocks noGrp="1" noChangeAspect="1"/>
          </p:cNvPicPr>
          <p:nvPr>
            <p:ph idx="1"/>
          </p:nvPr>
        </p:nvPicPr>
        <p:blipFill>
          <a:blip r:embed="rId3"/>
          <a:srcRect r="6618"/>
          <a:stretch>
            <a:fillRect/>
          </a:stretch>
        </p:blipFill>
        <p:spPr>
          <a:xfrm>
            <a:off x="132080" y="230675"/>
            <a:ext cx="6448425" cy="6626860"/>
          </a:xfrm>
          <a:prstGeom prst="rect">
            <a:avLst/>
          </a:prstGeom>
          <a:ln w="19050">
            <a:noFill/>
          </a:ln>
          <a:effectLst/>
        </p:spPr>
      </p:pic>
      <p:pic>
        <p:nvPicPr>
          <p:cNvPr id="5" name="图片 4"/>
          <p:cNvPicPr>
            <a:picLocks noChangeAspect="1"/>
          </p:cNvPicPr>
          <p:nvPr/>
        </p:nvPicPr>
        <p:blipFill>
          <a:blip r:embed="rId4"/>
          <a:stretch>
            <a:fillRect/>
          </a:stretch>
        </p:blipFill>
        <p:spPr>
          <a:xfrm>
            <a:off x="7218045" y="80010"/>
            <a:ext cx="4055745" cy="6697345"/>
          </a:xfrm>
          <a:prstGeom prst="rect">
            <a:avLst/>
          </a:prstGeom>
          <a:noFill/>
          <a:ln w="19050">
            <a:noFill/>
          </a:ln>
          <a:effectLst/>
        </p:spPr>
      </p:pic>
      <p:sp>
        <p:nvSpPr>
          <p:cNvPr id="6" name="文本框 5"/>
          <p:cNvSpPr txBox="1"/>
          <p:nvPr/>
        </p:nvSpPr>
        <p:spPr>
          <a:xfrm>
            <a:off x="4429760" y="213360"/>
            <a:ext cx="4236720" cy="953135"/>
          </a:xfrm>
          <a:prstGeom prst="rect">
            <a:avLst/>
          </a:prstGeom>
          <a:noFill/>
          <a:ln w="28575" cmpd="sng">
            <a:noFill/>
            <a:prstDash val="solid"/>
          </a:ln>
          <a:effectLst/>
        </p:spPr>
        <p:txBody>
          <a:bodyPr wrap="square" rtlCol="0">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rPr>
              <a:t>synthesis of tyrosine and phenylalanine</a:t>
            </a:r>
          </a:p>
        </p:txBody>
      </p:sp>
      <p:sp>
        <p:nvSpPr>
          <p:cNvPr id="14" name="操作按钮: 后退或上一个 73">
            <a:hlinkClick r:id="rId5" action="ppaction://hlinksldjump" highlightClick="1"/>
          </p:cNvPr>
          <p:cNvSpPr/>
          <p:nvPr/>
        </p:nvSpPr>
        <p:spPr>
          <a:xfrm>
            <a:off x="11576877"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8CBE84ED-9205-0A4E-B209-3310062ED09B}"/>
              </a:ext>
            </a:extLst>
          </p:cNvPr>
          <p:cNvSpPr>
            <a:spLocks noGrp="1"/>
          </p:cNvSpPr>
          <p:nvPr>
            <p:ph type="sldNum" sz="quarter" idx="12"/>
          </p:nvPr>
        </p:nvSpPr>
        <p:spPr/>
        <p:txBody>
          <a:bodyPr/>
          <a:lstStyle/>
          <a:p>
            <a:fld id="{5E76B1EE-AE3B-394A-A436-A181DB799049}" type="slidenum">
              <a:rPr kumimoji="1" lang="zh-CN" altLang="en-US" smtClean="0"/>
              <a:t>89</a:t>
            </a:fld>
            <a:endParaRPr kumimoji="1" lang="zh-CN" altLang="en-US"/>
          </a:p>
        </p:txBody>
      </p:sp>
    </p:spTree>
    <p:extLst>
      <p:ext uri="{BB962C8B-B14F-4D97-AF65-F5344CB8AC3E}">
        <p14:creationId xmlns:p14="http://schemas.microsoft.com/office/powerpoint/2010/main" val="15241709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9</a:t>
            </a:fld>
            <a:endParaRPr kumimoji="1" lang="zh-CN" altLang="en-US"/>
          </a:p>
        </p:txBody>
      </p:sp>
      <p:sp>
        <p:nvSpPr>
          <p:cNvPr id="4" name="文本框 3"/>
          <p:cNvSpPr txBox="1"/>
          <p:nvPr/>
        </p:nvSpPr>
        <p:spPr>
          <a:xfrm>
            <a:off x="2053070" y="24130"/>
            <a:ext cx="8401685"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Catalyzing mechanism of phosphoglucomutase </a:t>
            </a:r>
          </a:p>
        </p:txBody>
      </p:sp>
      <p:pic>
        <p:nvPicPr>
          <p:cNvPr id="3" name="图片 2"/>
          <p:cNvPicPr>
            <a:picLocks noChangeAspect="1"/>
          </p:cNvPicPr>
          <p:nvPr/>
        </p:nvPicPr>
        <p:blipFill>
          <a:blip r:embed="rId3"/>
          <a:srcRect l="3274" t="-199" r="1832" b="3905"/>
          <a:stretch>
            <a:fillRect/>
          </a:stretch>
        </p:blipFill>
        <p:spPr>
          <a:xfrm>
            <a:off x="103505" y="3209290"/>
            <a:ext cx="12035155" cy="3601085"/>
          </a:xfrm>
          <a:prstGeom prst="rect">
            <a:avLst/>
          </a:prstGeom>
        </p:spPr>
      </p:pic>
      <p:sp>
        <p:nvSpPr>
          <p:cNvPr id="5" name="文本框 4"/>
          <p:cNvSpPr txBox="1"/>
          <p:nvPr/>
        </p:nvSpPr>
        <p:spPr>
          <a:xfrm>
            <a:off x="414020" y="748665"/>
            <a:ext cx="11477625" cy="829945"/>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In order to enter the glycolysis pathway, glucose-1-phosphate needs to be converted to glucose-6-phosphate, which is catalyzed by </a:t>
            </a:r>
            <a:r>
              <a:rPr kumimoji="1" lang="en-US" altLang="zh-CN" sz="2400" b="1" dirty="0">
                <a:solidFill>
                  <a:srgbClr val="FF0000"/>
                </a:solidFill>
                <a:latin typeface="Times New Roman" panose="02020503050405090304" pitchFamily="18" charset="0"/>
                <a:cs typeface="Times New Roman" panose="02020503050405090304" pitchFamily="18" charset="0"/>
              </a:rPr>
              <a:t>phosphoglucomutase</a:t>
            </a:r>
            <a:r>
              <a:rPr kumimoji="1" lang="en-US" altLang="zh-CN" sz="2400" b="1" dirty="0">
                <a:latin typeface="Times New Roman" panose="02020503050405090304" pitchFamily="18" charset="0"/>
                <a:cs typeface="Times New Roman" panose="02020503050405090304" pitchFamily="18" charset="0"/>
              </a:rPr>
              <a:t>.</a:t>
            </a:r>
            <a:endParaRPr kumimoji="1" lang="en-US" altLang="zh-CN" b="1" dirty="0">
              <a:latin typeface="Times New Roman" panose="02020503050405090304" pitchFamily="18" charset="0"/>
              <a:cs typeface="Times New Roman" panose="02020503050405090304" pitchFamily="18" charset="0"/>
            </a:endParaRPr>
          </a:p>
        </p:txBody>
      </p:sp>
      <p:sp>
        <p:nvSpPr>
          <p:cNvPr id="6" name="文本框 5"/>
          <p:cNvSpPr txBox="1"/>
          <p:nvPr/>
        </p:nvSpPr>
        <p:spPr>
          <a:xfrm>
            <a:off x="1066800" y="1947545"/>
            <a:ext cx="4996815" cy="1014730"/>
          </a:xfrm>
          <a:prstGeom prst="rect">
            <a:avLst/>
          </a:prstGeom>
          <a:noFill/>
        </p:spPr>
        <p:txBody>
          <a:bodyPr wrap="square" rtlCol="0">
            <a:spAutoFit/>
          </a:bodyPr>
          <a:lstStyle/>
          <a:p>
            <a:pPr algn="l"/>
            <a:r>
              <a:rPr kumimoji="1" lang="en-US" altLang="zh-CN" sz="2000" b="1" dirty="0">
                <a:latin typeface="Times New Roman" panose="02020503050405090304" pitchFamily="18" charset="0"/>
                <a:cs typeface="Times New Roman" panose="02020503050405090304" pitchFamily="18" charset="0"/>
              </a:rPr>
              <a:t>The enzyme donates a phosphate group at a Ser residue to C-6 of the substrate, forming a intermediate, glucose-1,6-bisphosphate.</a:t>
            </a:r>
          </a:p>
        </p:txBody>
      </p:sp>
      <p:sp>
        <p:nvSpPr>
          <p:cNvPr id="8" name="文本框 7"/>
          <p:cNvSpPr txBox="1"/>
          <p:nvPr/>
        </p:nvSpPr>
        <p:spPr>
          <a:xfrm>
            <a:off x="6492240" y="2101850"/>
            <a:ext cx="5726430" cy="706755"/>
          </a:xfrm>
          <a:prstGeom prst="rect">
            <a:avLst/>
          </a:prstGeom>
          <a:noFill/>
        </p:spPr>
        <p:txBody>
          <a:bodyPr wrap="square" rtlCol="0">
            <a:spAutoFit/>
          </a:bodyPr>
          <a:lstStyle/>
          <a:p>
            <a:pPr algn="l"/>
            <a:r>
              <a:rPr kumimoji="1" lang="en-US" altLang="zh-CN" sz="2000" b="1" dirty="0">
                <a:latin typeface="Times New Roman" panose="02020503050405090304" pitchFamily="18" charset="0"/>
                <a:cs typeface="Times New Roman" panose="02020503050405090304" pitchFamily="18" charset="0"/>
              </a:rPr>
              <a:t>The enzyme then receive the phosphate group at C-1 of the glucose, reforming the phosphoenzyme.</a:t>
            </a:r>
          </a:p>
        </p:txBody>
      </p:sp>
      <p:sp>
        <p:nvSpPr>
          <p:cNvPr id="35" name="操作按钮: 后退或上一个 34">
            <a:hlinkClick r:id="rId4" action="ppaction://hlinksldjump" highlightClick="1"/>
          </p:cNvPr>
          <p:cNvSpPr/>
          <p:nvPr/>
        </p:nvSpPr>
        <p:spPr>
          <a:xfrm>
            <a:off x="30433" y="231083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4989319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a:stretch>
            <a:fillRect/>
          </a:stretch>
        </p:blipFill>
        <p:spPr>
          <a:xfrm>
            <a:off x="5861050" y="173355"/>
            <a:ext cx="5208905" cy="6511290"/>
          </a:xfrm>
          <a:prstGeom prst="rect">
            <a:avLst/>
          </a:prstGeom>
          <a:ln w="19050" cap="flat" cmpd="sng">
            <a:noFill/>
          </a:ln>
          <a:effectLst/>
        </p:spPr>
      </p:pic>
      <p:sp>
        <p:nvSpPr>
          <p:cNvPr id="2" name="标题 1"/>
          <p:cNvSpPr>
            <a:spLocks noGrp="1"/>
          </p:cNvSpPr>
          <p:nvPr>
            <p:ph type="title"/>
          </p:nvPr>
        </p:nvSpPr>
        <p:spPr>
          <a:xfrm>
            <a:off x="247090" y="-247426"/>
            <a:ext cx="5848910" cy="2187015"/>
          </a:xfrm>
          <a:noFill/>
          <a:ln w="19050">
            <a:noFill/>
          </a:ln>
          <a:effectLst/>
        </p:spPr>
        <p:txBody>
          <a:bodyPr/>
          <a:lstStyle/>
          <a:p>
            <a:pPr algn="ctr"/>
            <a:r>
              <a:rPr lang="en-US" altLang="zh-CN" b="1" dirty="0">
                <a:solidFill>
                  <a:schemeClr val="accent1"/>
                </a:solidFill>
                <a:latin typeface="Times New Roman" panose="02020603050405020304" pitchFamily="18" charset="0"/>
                <a:cs typeface="Times New Roman" panose="02020603050405020304" pitchFamily="18" charset="0"/>
              </a:rPr>
              <a:t>synthesis of Histidine</a:t>
            </a:r>
          </a:p>
        </p:txBody>
      </p:sp>
      <p:sp>
        <p:nvSpPr>
          <p:cNvPr id="14" name="操作按钮: 后退或上一个 73">
            <a:hlinkClick r:id="rId4"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26A36331-5F44-AD43-B278-549AF2AE6037}"/>
              </a:ext>
            </a:extLst>
          </p:cNvPr>
          <p:cNvSpPr>
            <a:spLocks noGrp="1"/>
          </p:cNvSpPr>
          <p:nvPr>
            <p:ph type="sldNum" sz="quarter" idx="12"/>
          </p:nvPr>
        </p:nvSpPr>
        <p:spPr/>
        <p:txBody>
          <a:bodyPr/>
          <a:lstStyle/>
          <a:p>
            <a:fld id="{5E76B1EE-AE3B-394A-A436-A181DB799049}" type="slidenum">
              <a:rPr kumimoji="1" lang="zh-CN" altLang="en-US" smtClean="0"/>
              <a:t>90</a:t>
            </a:fld>
            <a:endParaRPr kumimoji="1" lang="zh-CN" altLang="en-US"/>
          </a:p>
        </p:txBody>
      </p:sp>
    </p:spTree>
    <p:extLst>
      <p:ext uri="{BB962C8B-B14F-4D97-AF65-F5344CB8AC3E}">
        <p14:creationId xmlns:p14="http://schemas.microsoft.com/office/powerpoint/2010/main" val="407858821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2886" y="0"/>
            <a:ext cx="9566126" cy="1325880"/>
          </a:xfrm>
          <a:noFill/>
          <a:ln w="28575">
            <a:noFill/>
          </a:ln>
          <a:effectLst/>
        </p:spPr>
        <p:txBody>
          <a:bodyPr>
            <a:normAutofit/>
          </a:bodyPr>
          <a:lstStyle/>
          <a:p>
            <a:r>
              <a:rPr lang="en-US" altLang="zh-CN" sz="3110" b="1" dirty="0">
                <a:solidFill>
                  <a:schemeClr val="accent1"/>
                </a:solidFill>
                <a:latin typeface="Times New Roman" panose="02020603050405020304" pitchFamily="18" charset="0"/>
                <a:cs typeface="Times New Roman" panose="02020603050405020304" pitchFamily="18" charset="0"/>
              </a:rPr>
              <a:t>feedback inhibition found in amino acid biosynthesis</a:t>
            </a:r>
          </a:p>
        </p:txBody>
      </p:sp>
      <p:pic>
        <p:nvPicPr>
          <p:cNvPr id="4" name="内容占位符 3"/>
          <p:cNvPicPr>
            <a:picLocks noGrp="1" noChangeAspect="1"/>
          </p:cNvPicPr>
          <p:nvPr>
            <p:ph idx="1"/>
          </p:nvPr>
        </p:nvPicPr>
        <p:blipFill>
          <a:blip r:embed="rId2"/>
          <a:stretch>
            <a:fillRect/>
          </a:stretch>
        </p:blipFill>
        <p:spPr>
          <a:xfrm>
            <a:off x="695325" y="1905635"/>
            <a:ext cx="3009900" cy="2872740"/>
          </a:xfrm>
          <a:prstGeom prst="rect">
            <a:avLst/>
          </a:prstGeom>
          <a:ln w="28575">
            <a:noFill/>
          </a:ln>
          <a:effectLst/>
        </p:spPr>
      </p:pic>
      <p:pic>
        <p:nvPicPr>
          <p:cNvPr id="5" name="图片 4"/>
          <p:cNvPicPr>
            <a:picLocks noChangeAspect="1"/>
          </p:cNvPicPr>
          <p:nvPr/>
        </p:nvPicPr>
        <p:blipFill>
          <a:blip r:embed="rId3"/>
          <a:stretch>
            <a:fillRect/>
          </a:stretch>
        </p:blipFill>
        <p:spPr>
          <a:xfrm>
            <a:off x="8187690" y="1051560"/>
            <a:ext cx="3505200" cy="5250180"/>
          </a:xfrm>
          <a:prstGeom prst="rect">
            <a:avLst/>
          </a:prstGeom>
          <a:noFill/>
          <a:ln w="28575">
            <a:noFill/>
          </a:ln>
          <a:effectLst/>
        </p:spPr>
      </p:pic>
      <p:sp>
        <p:nvSpPr>
          <p:cNvPr id="6" name="文本框 5"/>
          <p:cNvSpPr txBox="1"/>
          <p:nvPr/>
        </p:nvSpPr>
        <p:spPr>
          <a:xfrm>
            <a:off x="4826000" y="4476750"/>
            <a:ext cx="3452495" cy="1568450"/>
          </a:xfrm>
          <a:prstGeom prst="rect">
            <a:avLst/>
          </a:prstGeom>
          <a:noFill/>
          <a:ln w="28575">
            <a:noFill/>
          </a:ln>
          <a:effectLst/>
        </p:spPr>
        <p:txBody>
          <a:bodyPr wrap="square" rtlCol="0">
            <a:spAutoFit/>
          </a:bodyPr>
          <a:lstStyle/>
          <a:p>
            <a:pPr algn="just">
              <a:buClrTx/>
              <a:buSzTx/>
              <a:buFontTx/>
            </a:pPr>
            <a:r>
              <a:rPr lang="en-US" altLang="zh-CN" sz="1600">
                <a:latin typeface="Times New Roman" panose="02020603050405020304" pitchFamily="18" charset="0"/>
                <a:cs typeface="Times New Roman" panose="02020603050405020304" pitchFamily="18" charset="0"/>
                <a:sym typeface="+mn-ea"/>
              </a:rPr>
              <a:t>In branching pathways leading to the synthesis of multiple end products from common precursors,several forms of feedback inhibition mechanisms are used to coordinately regulate the synthesis of all the amino acids. </a:t>
            </a:r>
            <a:endParaRPr lang="zh-CN" altLang="en-US" sz="1600">
              <a:latin typeface="Times New Roman" panose="02020603050405020304" pitchFamily="18" charset="0"/>
              <a:cs typeface="Times New Roman" panose="02020603050405020304" pitchFamily="18" charset="0"/>
            </a:endParaRPr>
          </a:p>
        </p:txBody>
      </p:sp>
      <p:sp>
        <p:nvSpPr>
          <p:cNvPr id="7" name="文本框 6"/>
          <p:cNvSpPr txBox="1"/>
          <p:nvPr/>
        </p:nvSpPr>
        <p:spPr>
          <a:xfrm>
            <a:off x="3590290" y="1983105"/>
            <a:ext cx="3600450" cy="1814830"/>
          </a:xfrm>
          <a:prstGeom prst="rect">
            <a:avLst/>
          </a:prstGeom>
          <a:noFill/>
          <a:ln w="28575">
            <a:noFill/>
          </a:ln>
          <a:effectLst/>
        </p:spPr>
        <p:txBody>
          <a:bodyPr wrap="square" rtlCol="0">
            <a:spAutoFit/>
          </a:bodyPr>
          <a:lstStyle/>
          <a:p>
            <a:pPr algn="just" eaLnBrk="1" hangingPunct="1">
              <a:lnSpc>
                <a:spcPct val="100000"/>
              </a:lnSpc>
              <a:buClrTx/>
              <a:buSzTx/>
              <a:buFontTx/>
            </a:pPr>
            <a:r>
              <a:rPr lang="en-US" altLang="zh-CN" sz="1600" dirty="0">
                <a:latin typeface="Times New Roman" panose="02020603050405020304" pitchFamily="18" charset="0"/>
                <a:cs typeface="Times New Roman" panose="02020603050405020304" pitchFamily="18" charset="0"/>
                <a:sym typeface="+mn-ea"/>
              </a:rPr>
              <a:t>The first case of allosteric feedback inhibition was discovered in studying Ile biosynthesis in E. coli. </a:t>
            </a:r>
            <a:endParaRPr lang="en-US" altLang="zh-CN" sz="1600" dirty="0">
              <a:latin typeface="Times New Roman" panose="02020603050405020304" pitchFamily="18" charset="0"/>
              <a:cs typeface="Times New Roman" panose="02020603050405020304" pitchFamily="18" charset="0"/>
            </a:endParaRPr>
          </a:p>
          <a:p>
            <a:pPr algn="just" eaLnBrk="1" hangingPunct="1">
              <a:lnSpc>
                <a:spcPct val="100000"/>
              </a:lnSpc>
              <a:buClrTx/>
              <a:buSzTx/>
              <a:buFontTx/>
            </a:pPr>
            <a:r>
              <a:rPr lang="en-US" altLang="zh-CN" sz="1600" dirty="0">
                <a:latin typeface="Times New Roman" panose="02020603050405020304" pitchFamily="18" charset="0"/>
                <a:cs typeface="Times New Roman" panose="02020603050405020304" pitchFamily="18" charset="0"/>
                <a:sym typeface="+mn-ea"/>
              </a:rPr>
              <a:t>The enzyme catalyzing the first reaction (threonine dehydratase) is inhibited by the end product (Ile) in a synthetic pathway.</a:t>
            </a:r>
            <a:endParaRPr lang="zh-CN" altLang="en-US" dirty="0">
              <a:latin typeface="Times New Roman" panose="02020603050405020304" pitchFamily="18" charset="0"/>
              <a:cs typeface="Times New Roman" panose="02020603050405020304" pitchFamily="18" charset="0"/>
            </a:endParaRPr>
          </a:p>
        </p:txBody>
      </p:sp>
      <p:sp>
        <p:nvSpPr>
          <p:cNvPr id="14" name="操作按钮: 后退或上一个 73">
            <a:hlinkClick r:id="rId4"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29D069ED-B9C9-8E4C-A8E9-4DA8DFB523AB}"/>
              </a:ext>
            </a:extLst>
          </p:cNvPr>
          <p:cNvSpPr>
            <a:spLocks noGrp="1"/>
          </p:cNvSpPr>
          <p:nvPr>
            <p:ph type="sldNum" sz="quarter" idx="12"/>
          </p:nvPr>
        </p:nvSpPr>
        <p:spPr/>
        <p:txBody>
          <a:bodyPr/>
          <a:lstStyle/>
          <a:p>
            <a:fld id="{5E76B1EE-AE3B-394A-A436-A181DB799049}" type="slidenum">
              <a:rPr kumimoji="1" lang="zh-CN" altLang="en-US" smtClean="0"/>
              <a:t>91</a:t>
            </a:fld>
            <a:endParaRPr kumimoji="1" lang="zh-CN" altLang="en-US"/>
          </a:p>
        </p:txBody>
      </p:sp>
    </p:spTree>
    <p:extLst>
      <p:ext uri="{BB962C8B-B14F-4D97-AF65-F5344CB8AC3E}">
        <p14:creationId xmlns:p14="http://schemas.microsoft.com/office/powerpoint/2010/main" val="322947345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新建画布9"/>
          <p:cNvPicPr>
            <a:picLocks noChangeAspect="1"/>
          </p:cNvPicPr>
          <p:nvPr/>
        </p:nvPicPr>
        <p:blipFill>
          <a:blip r:embed="rId2"/>
          <a:stretch>
            <a:fillRect/>
          </a:stretch>
        </p:blipFill>
        <p:spPr>
          <a:xfrm>
            <a:off x="97790" y="73025"/>
            <a:ext cx="4593590" cy="6711950"/>
          </a:xfrm>
          <a:prstGeom prst="rect">
            <a:avLst/>
          </a:prstGeom>
          <a:ln w="19050">
            <a:noFill/>
          </a:ln>
          <a:effectLst/>
        </p:spPr>
      </p:pic>
      <p:sp>
        <p:nvSpPr>
          <p:cNvPr id="2" name="标题 1"/>
          <p:cNvSpPr>
            <a:spLocks noGrp="1"/>
          </p:cNvSpPr>
          <p:nvPr>
            <p:ph type="title"/>
          </p:nvPr>
        </p:nvSpPr>
        <p:spPr>
          <a:xfrm>
            <a:off x="1676400" y="0"/>
            <a:ext cx="10515600" cy="758190"/>
          </a:xfrm>
        </p:spPr>
        <p:txBody>
          <a:bodyPr/>
          <a:lstStyle/>
          <a:p>
            <a:pPr algn="ctr"/>
            <a:r>
              <a:rPr lang="en-US" altLang="zh-CN" sz="2800" b="1" i="1" dirty="0">
                <a:solidFill>
                  <a:schemeClr val="accent1"/>
                </a:solidFill>
                <a:latin typeface="Times New Roman" panose="02020603050405020304" pitchFamily="18" charset="0"/>
                <a:cs typeface="Times New Roman" panose="02020603050405020304" pitchFamily="18" charset="0"/>
              </a:rPr>
              <a:t>de novo</a:t>
            </a:r>
            <a:r>
              <a:rPr lang="en-US" altLang="zh-CN" sz="2800" b="1" dirty="0">
                <a:solidFill>
                  <a:schemeClr val="accent1"/>
                </a:solidFill>
                <a:latin typeface="Times New Roman" panose="02020603050405020304" pitchFamily="18" charset="0"/>
                <a:cs typeface="Times New Roman" panose="02020603050405020304" pitchFamily="18" charset="0"/>
              </a:rPr>
              <a:t> synthesis of purine</a:t>
            </a:r>
          </a:p>
        </p:txBody>
      </p:sp>
      <p:pic>
        <p:nvPicPr>
          <p:cNvPr id="5" name="图片 4"/>
          <p:cNvPicPr>
            <a:picLocks noChangeAspect="1"/>
          </p:cNvPicPr>
          <p:nvPr/>
        </p:nvPicPr>
        <p:blipFill>
          <a:blip r:embed="rId3"/>
          <a:stretch>
            <a:fillRect/>
          </a:stretch>
        </p:blipFill>
        <p:spPr>
          <a:xfrm>
            <a:off x="4624705" y="758190"/>
            <a:ext cx="6444615" cy="2876550"/>
          </a:xfrm>
          <a:prstGeom prst="rect">
            <a:avLst/>
          </a:prstGeom>
          <a:ln w="19050">
            <a:noFill/>
          </a:ln>
          <a:effectLst/>
        </p:spPr>
      </p:pic>
      <p:pic>
        <p:nvPicPr>
          <p:cNvPr id="6" name="图片 5"/>
          <p:cNvPicPr>
            <a:picLocks noChangeAspect="1"/>
          </p:cNvPicPr>
          <p:nvPr/>
        </p:nvPicPr>
        <p:blipFill>
          <a:blip r:embed="rId4"/>
          <a:stretch>
            <a:fillRect/>
          </a:stretch>
        </p:blipFill>
        <p:spPr>
          <a:xfrm>
            <a:off x="6143625" y="3602355"/>
            <a:ext cx="4733925" cy="3058795"/>
          </a:xfrm>
          <a:prstGeom prst="rect">
            <a:avLst/>
          </a:prstGeom>
          <a:ln w="19050">
            <a:noFill/>
          </a:ln>
          <a:effectLst/>
        </p:spPr>
      </p:pic>
      <p:sp>
        <p:nvSpPr>
          <p:cNvPr id="14" name="操作按钮: 后退或上一个 73">
            <a:hlinkClick r:id="rId5"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FB17598B-1575-5849-8AE2-EF8569809C67}"/>
              </a:ext>
            </a:extLst>
          </p:cNvPr>
          <p:cNvSpPr>
            <a:spLocks noGrp="1"/>
          </p:cNvSpPr>
          <p:nvPr>
            <p:ph type="sldNum" sz="quarter" idx="12"/>
          </p:nvPr>
        </p:nvSpPr>
        <p:spPr/>
        <p:txBody>
          <a:bodyPr/>
          <a:lstStyle/>
          <a:p>
            <a:fld id="{5E76B1EE-AE3B-394A-A436-A181DB799049}" type="slidenum">
              <a:rPr kumimoji="1" lang="zh-CN" altLang="en-US" smtClean="0"/>
              <a:t>92</a:t>
            </a:fld>
            <a:endParaRPr kumimoji="1" lang="zh-CN" altLang="en-US"/>
          </a:p>
        </p:txBody>
      </p:sp>
    </p:spTree>
    <p:extLst>
      <p:ext uri="{BB962C8B-B14F-4D97-AF65-F5344CB8AC3E}">
        <p14:creationId xmlns:p14="http://schemas.microsoft.com/office/powerpoint/2010/main" val="321749781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操作按钮: 后退或上一个 73">
            <a:hlinkClick r:id="rId2"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solidFill>
                <a:schemeClr val="accent1"/>
              </a:solidFill>
            </a:endParaRPr>
          </a:p>
        </p:txBody>
      </p:sp>
      <p:pic>
        <p:nvPicPr>
          <p:cNvPr id="4" name="图片 3" descr="新建画布10"/>
          <p:cNvPicPr>
            <a:picLocks noChangeAspect="1"/>
          </p:cNvPicPr>
          <p:nvPr/>
        </p:nvPicPr>
        <p:blipFill>
          <a:blip r:embed="rId3"/>
          <a:stretch>
            <a:fillRect/>
          </a:stretch>
        </p:blipFill>
        <p:spPr>
          <a:xfrm>
            <a:off x="7891145" y="0"/>
            <a:ext cx="2668905" cy="6792595"/>
          </a:xfrm>
          <a:prstGeom prst="rect">
            <a:avLst/>
          </a:prstGeom>
          <a:ln w="19050">
            <a:noFill/>
          </a:ln>
          <a:effectLst/>
        </p:spPr>
      </p:pic>
      <p:pic>
        <p:nvPicPr>
          <p:cNvPr id="5" name="图片 4"/>
          <p:cNvPicPr>
            <a:picLocks noChangeAspect="1"/>
          </p:cNvPicPr>
          <p:nvPr/>
        </p:nvPicPr>
        <p:blipFill>
          <a:blip r:embed="rId4"/>
          <a:stretch>
            <a:fillRect/>
          </a:stretch>
        </p:blipFill>
        <p:spPr>
          <a:xfrm>
            <a:off x="577215" y="2301875"/>
            <a:ext cx="6717665" cy="4019550"/>
          </a:xfrm>
          <a:prstGeom prst="rect">
            <a:avLst/>
          </a:prstGeom>
          <a:noFill/>
          <a:ln w="28575" cmpd="sng">
            <a:noFill/>
            <a:prstDash val="solid"/>
          </a:ln>
          <a:effectLst/>
        </p:spPr>
      </p:pic>
      <p:sp>
        <p:nvSpPr>
          <p:cNvPr id="2" name="标题 1"/>
          <p:cNvSpPr>
            <a:spLocks noGrp="1"/>
          </p:cNvSpPr>
          <p:nvPr>
            <p:ph type="title"/>
          </p:nvPr>
        </p:nvSpPr>
        <p:spPr>
          <a:xfrm>
            <a:off x="577215" y="659765"/>
            <a:ext cx="7148195" cy="595630"/>
          </a:xfrm>
          <a:noFill/>
          <a:ln w="28575" cmpd="sng">
            <a:noFill/>
            <a:prstDash val="solid"/>
          </a:ln>
          <a:effectLst/>
        </p:spPr>
        <p:txBody>
          <a:bodyPr>
            <a:normAutofit/>
          </a:bodyPr>
          <a:lstStyle/>
          <a:p>
            <a:pPr algn="ctr"/>
            <a:r>
              <a:rPr lang="en-US" altLang="zh-CN" sz="3200" b="1" i="1" dirty="0">
                <a:solidFill>
                  <a:schemeClr val="accent1"/>
                </a:solidFill>
                <a:latin typeface="Times New Roman" panose="02020603050405020304" pitchFamily="18" charset="0"/>
                <a:cs typeface="Times New Roman" panose="02020603050405020304" pitchFamily="18" charset="0"/>
              </a:rPr>
              <a:t>de novo</a:t>
            </a:r>
            <a:r>
              <a:rPr lang="en-US" altLang="zh-CN" sz="3200" b="1" dirty="0">
                <a:solidFill>
                  <a:schemeClr val="accent1"/>
                </a:solidFill>
                <a:latin typeface="Times New Roman" panose="02020603050405020304" pitchFamily="18" charset="0"/>
                <a:cs typeface="Times New Roman" panose="02020603050405020304" pitchFamily="18" charset="0"/>
              </a:rPr>
              <a:t> synthesis of pyrimidine</a:t>
            </a:r>
          </a:p>
        </p:txBody>
      </p:sp>
      <p:sp>
        <p:nvSpPr>
          <p:cNvPr id="3" name="灯片编号占位符 2">
            <a:extLst>
              <a:ext uri="{FF2B5EF4-FFF2-40B4-BE49-F238E27FC236}">
                <a16:creationId xmlns:a16="http://schemas.microsoft.com/office/drawing/2014/main" id="{B97D2972-D21D-5446-86A2-5427A454E775}"/>
              </a:ext>
            </a:extLst>
          </p:cNvPr>
          <p:cNvSpPr>
            <a:spLocks noGrp="1"/>
          </p:cNvSpPr>
          <p:nvPr>
            <p:ph type="sldNum" sz="quarter" idx="12"/>
          </p:nvPr>
        </p:nvSpPr>
        <p:spPr/>
        <p:txBody>
          <a:bodyPr/>
          <a:lstStyle/>
          <a:p>
            <a:fld id="{5E76B1EE-AE3B-394A-A436-A181DB799049}" type="slidenum">
              <a:rPr kumimoji="1" lang="zh-CN" altLang="en-US" smtClean="0"/>
              <a:t>93</a:t>
            </a:fld>
            <a:endParaRPr kumimoji="1" lang="zh-CN" altLang="en-US"/>
          </a:p>
        </p:txBody>
      </p:sp>
    </p:spTree>
    <p:extLst>
      <p:ext uri="{BB962C8B-B14F-4D97-AF65-F5344CB8AC3E}">
        <p14:creationId xmlns:p14="http://schemas.microsoft.com/office/powerpoint/2010/main" val="38295367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112510" y="461645"/>
            <a:ext cx="5169535" cy="5765800"/>
          </a:xfrm>
          <a:prstGeom prst="rect">
            <a:avLst/>
          </a:prstGeom>
          <a:ln w="28575" cmpd="sng">
            <a:noFill/>
            <a:prstDash val="solid"/>
          </a:ln>
          <a:effectLst/>
        </p:spPr>
      </p:pic>
      <p:sp>
        <p:nvSpPr>
          <p:cNvPr id="2" name="标题 1"/>
          <p:cNvSpPr>
            <a:spLocks noGrp="1"/>
          </p:cNvSpPr>
          <p:nvPr>
            <p:ph type="title"/>
          </p:nvPr>
        </p:nvSpPr>
        <p:spPr>
          <a:xfrm>
            <a:off x="468312" y="646617"/>
            <a:ext cx="5584825" cy="1325880"/>
          </a:xfrm>
          <a:noFill/>
          <a:ln w="28575" cmpd="sng">
            <a:noFill/>
            <a:prstDash val="solid"/>
          </a:ln>
          <a:effectLst/>
        </p:spPr>
        <p:txBody>
          <a:bodyPr/>
          <a:lstStyle/>
          <a:p>
            <a:r>
              <a:rPr lang="en-US" altLang="zh-CN" sz="2800" b="1" dirty="0">
                <a:solidFill>
                  <a:schemeClr val="accent1"/>
                </a:solidFill>
                <a:latin typeface="Times New Roman" panose="02020603050405020304" pitchFamily="18" charset="0"/>
                <a:cs typeface="Times New Roman" panose="02020603050405020304" pitchFamily="18" charset="0"/>
              </a:rPr>
              <a:t>synthesis of deoxyribonucleotides from nucleotides at NDP levels</a:t>
            </a:r>
          </a:p>
        </p:txBody>
      </p:sp>
      <p:sp>
        <p:nvSpPr>
          <p:cNvPr id="5" name="文本框 4"/>
          <p:cNvSpPr txBox="1"/>
          <p:nvPr/>
        </p:nvSpPr>
        <p:spPr>
          <a:xfrm>
            <a:off x="468312" y="2507673"/>
            <a:ext cx="5281324" cy="2086725"/>
          </a:xfrm>
          <a:prstGeom prst="rect">
            <a:avLst/>
          </a:prstGeom>
          <a:noFill/>
          <a:ln w="28575" cmpd="sng">
            <a:noFill/>
            <a:prstDash val="solid"/>
          </a:ln>
          <a:effectLst/>
        </p:spPr>
        <p:txBody>
          <a:bodyPr wrap="square" rtlCol="0">
            <a:spAutoFit/>
          </a:bodyPr>
          <a:lstStyle/>
          <a:p>
            <a:pPr algn="just">
              <a:lnSpc>
                <a:spcPct val="90000"/>
              </a:lnSpc>
              <a:buClrTx/>
              <a:buSzTx/>
              <a:buFontTx/>
            </a:pPr>
            <a:endParaRPr lang="en-US" altLang="zh-CN" sz="2400" b="1" dirty="0">
              <a:latin typeface="Times New Roman" panose="02020603050405020304" pitchFamily="18" charset="0"/>
              <a:ea typeface="+mj-ea"/>
              <a:cs typeface="Times New Roman" panose="02020603050405020304" pitchFamily="18" charset="0"/>
              <a:sym typeface="+mn-ea"/>
            </a:endParaRPr>
          </a:p>
          <a:p>
            <a:pPr algn="just">
              <a:lnSpc>
                <a:spcPct val="90000"/>
              </a:lnSpc>
              <a:buClrTx/>
              <a:buSzTx/>
              <a:buFontTx/>
            </a:pPr>
            <a:r>
              <a:rPr lang="en-US" altLang="zh-CN" sz="2400" b="1" dirty="0">
                <a:latin typeface="Times New Roman" panose="02020603050405020304" pitchFamily="18" charset="0"/>
                <a:ea typeface="+mj-ea"/>
                <a:cs typeface="Times New Roman" panose="02020603050405020304" pitchFamily="18" charset="0"/>
                <a:sym typeface="+mn-ea"/>
              </a:rPr>
              <a:t>NDPs are converted to </a:t>
            </a:r>
            <a:r>
              <a:rPr lang="en-US" altLang="zh-CN" sz="2400" b="1" dirty="0" err="1">
                <a:latin typeface="Times New Roman" panose="02020603050405020304" pitchFamily="18" charset="0"/>
                <a:ea typeface="+mj-ea"/>
                <a:cs typeface="Times New Roman" panose="02020603050405020304" pitchFamily="18" charset="0"/>
                <a:sym typeface="+mn-ea"/>
              </a:rPr>
              <a:t>dNDPs</a:t>
            </a:r>
            <a:r>
              <a:rPr lang="en-US" altLang="zh-CN" sz="2400" b="1" dirty="0">
                <a:latin typeface="Times New Roman" panose="02020603050405020304" pitchFamily="18" charset="0"/>
                <a:ea typeface="+mj-ea"/>
                <a:cs typeface="Times New Roman" panose="02020603050405020304" pitchFamily="18" charset="0"/>
                <a:sym typeface="+mn-ea"/>
              </a:rPr>
              <a:t> with the catalysis of </a:t>
            </a:r>
            <a:r>
              <a:rPr lang="en-US" altLang="zh-CN" sz="2400" b="1" dirty="0">
                <a:latin typeface="Times New Roman" panose="02020603050405020304" pitchFamily="18" charset="0"/>
                <a:ea typeface="+mj-ea"/>
                <a:cs typeface="Times New Roman" panose="02020603050405020304" pitchFamily="18" charset="0"/>
                <a:sym typeface="+mn-ea"/>
                <a:hlinkClick r:id="rId3" action="ppaction://hlinksldjump"/>
              </a:rPr>
              <a:t>ribonucleotide reductase</a:t>
            </a:r>
            <a:r>
              <a:rPr lang="en-US" altLang="zh-CN" sz="2400" b="1" dirty="0">
                <a:latin typeface="Times New Roman" panose="02020603050405020304" pitchFamily="18" charset="0"/>
                <a:ea typeface="+mj-ea"/>
                <a:cs typeface="Times New Roman" panose="02020603050405020304" pitchFamily="18" charset="0"/>
                <a:sym typeface="+mn-ea"/>
              </a:rPr>
              <a:t>, with electrons ultimately coming from NADPH.</a:t>
            </a:r>
          </a:p>
          <a:p>
            <a:pPr algn="just">
              <a:lnSpc>
                <a:spcPct val="90000"/>
              </a:lnSpc>
              <a:buClrTx/>
              <a:buSzTx/>
              <a:buFontTx/>
            </a:pPr>
            <a:endParaRPr lang="zh-CN" altLang="en-US" sz="2400" b="1" dirty="0">
              <a:latin typeface="Times New Roman" panose="02020603050405020304" pitchFamily="18" charset="0"/>
              <a:cs typeface="Times New Roman" panose="02020603050405020304" pitchFamily="18" charset="0"/>
            </a:endParaRPr>
          </a:p>
        </p:txBody>
      </p:sp>
      <p:sp>
        <p:nvSpPr>
          <p:cNvPr id="14" name="操作按钮: 后退或上一个 73">
            <a:hlinkClick r:id="rId4"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15D30DCD-9041-D148-BEB7-9828544C1F56}"/>
              </a:ext>
            </a:extLst>
          </p:cNvPr>
          <p:cNvSpPr>
            <a:spLocks noGrp="1"/>
          </p:cNvSpPr>
          <p:nvPr>
            <p:ph type="sldNum" sz="quarter" idx="12"/>
          </p:nvPr>
        </p:nvSpPr>
        <p:spPr/>
        <p:txBody>
          <a:bodyPr/>
          <a:lstStyle/>
          <a:p>
            <a:fld id="{5E76B1EE-AE3B-394A-A436-A181DB799049}" type="slidenum">
              <a:rPr kumimoji="1" lang="zh-CN" altLang="en-US" smtClean="0"/>
              <a:t>94</a:t>
            </a:fld>
            <a:endParaRPr kumimoji="1" lang="zh-CN" altLang="en-US"/>
          </a:p>
        </p:txBody>
      </p:sp>
    </p:spTree>
    <p:extLst>
      <p:ext uri="{BB962C8B-B14F-4D97-AF65-F5344CB8AC3E}">
        <p14:creationId xmlns:p14="http://schemas.microsoft.com/office/powerpoint/2010/main" val="15414330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294" y="354965"/>
            <a:ext cx="5769610" cy="585470"/>
          </a:xfrm>
          <a:ln>
            <a:noFill/>
          </a:ln>
        </p:spPr>
        <p:txBody>
          <a:bodyPr/>
          <a:lstStyle/>
          <a:p>
            <a:pPr algn="ctr"/>
            <a:r>
              <a:rPr lang="en-US" altLang="zh-CN" sz="3200" b="1" dirty="0">
                <a:solidFill>
                  <a:schemeClr val="accent1"/>
                </a:solidFill>
                <a:latin typeface="Times New Roman" panose="02020603050405020304" pitchFamily="18" charset="0"/>
                <a:cs typeface="Times New Roman" panose="02020603050405020304" pitchFamily="18" charset="0"/>
              </a:rPr>
              <a:t>ribonucleotide</a:t>
            </a:r>
            <a:r>
              <a:rPr lang="en-US" altLang="zh-CN" sz="2800" b="1" dirty="0">
                <a:solidFill>
                  <a:schemeClr val="accent1"/>
                </a:solidFill>
                <a:latin typeface="Times New Roman" panose="02020603050405020304" pitchFamily="18" charset="0"/>
                <a:cs typeface="Times New Roman" panose="02020603050405020304" pitchFamily="18" charset="0"/>
              </a:rPr>
              <a:t> reductase</a:t>
            </a:r>
          </a:p>
        </p:txBody>
      </p:sp>
      <p:pic>
        <p:nvPicPr>
          <p:cNvPr id="4" name="图片 3"/>
          <p:cNvPicPr>
            <a:picLocks noChangeAspect="1"/>
          </p:cNvPicPr>
          <p:nvPr/>
        </p:nvPicPr>
        <p:blipFill>
          <a:blip r:embed="rId3"/>
          <a:stretch>
            <a:fillRect/>
          </a:stretch>
        </p:blipFill>
        <p:spPr>
          <a:xfrm>
            <a:off x="6292850" y="2673985"/>
            <a:ext cx="5036820" cy="4042410"/>
          </a:xfrm>
          <a:prstGeom prst="rect">
            <a:avLst/>
          </a:prstGeom>
          <a:noFill/>
          <a:ln w="28575" cmpd="sng">
            <a:noFill/>
            <a:prstDash val="solid"/>
          </a:ln>
          <a:effectLst/>
        </p:spPr>
      </p:pic>
      <p:pic>
        <p:nvPicPr>
          <p:cNvPr id="5" name="图片 4"/>
          <p:cNvPicPr>
            <a:picLocks noChangeAspect="1"/>
          </p:cNvPicPr>
          <p:nvPr/>
        </p:nvPicPr>
        <p:blipFill>
          <a:blip r:embed="rId4"/>
          <a:stretch>
            <a:fillRect/>
          </a:stretch>
        </p:blipFill>
        <p:spPr>
          <a:xfrm>
            <a:off x="6970395" y="182245"/>
            <a:ext cx="4928235" cy="2673985"/>
          </a:xfrm>
          <a:prstGeom prst="rect">
            <a:avLst/>
          </a:prstGeom>
          <a:noFill/>
          <a:ln w="28575" cmpd="sng">
            <a:noFill/>
            <a:prstDash val="solid"/>
          </a:ln>
          <a:effectLst/>
        </p:spPr>
      </p:pic>
      <p:sp>
        <p:nvSpPr>
          <p:cNvPr id="7" name="文本框 6"/>
          <p:cNvSpPr txBox="1"/>
          <p:nvPr/>
        </p:nvSpPr>
        <p:spPr>
          <a:xfrm>
            <a:off x="699135" y="1176655"/>
            <a:ext cx="5812155" cy="1753235"/>
          </a:xfrm>
          <a:prstGeom prst="rect">
            <a:avLst/>
          </a:prstGeom>
          <a:noFill/>
          <a:ln w="28575" cmpd="sng">
            <a:noFill/>
            <a:prstDash val="solid"/>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sym typeface="+mn-ea"/>
              </a:rPr>
              <a:t>Ribonucleotide reductase is a tetramer of two different subunits,R1 and R2,existing as R1 dimer and R2 dimer.R1 is the catalytic subunit and has two </a:t>
            </a:r>
            <a:r>
              <a:rPr lang="en-US" altLang="zh-CN" b="1" dirty="0">
                <a:latin typeface="Times New Roman" panose="02020603050405020304" pitchFamily="18" charset="0"/>
                <a:cs typeface="Times New Roman" panose="02020603050405020304" pitchFamily="18" charset="0"/>
                <a:sym typeface="+mn-ea"/>
                <a:hlinkClick r:id="rId5" action="ppaction://hlinksldjump"/>
              </a:rPr>
              <a:t>regulatory site</a:t>
            </a:r>
            <a:r>
              <a:rPr lang="en-US" altLang="zh-CN" b="1" dirty="0">
                <a:latin typeface="Times New Roman" panose="02020603050405020304" pitchFamily="18" charset="0"/>
                <a:cs typeface="Times New Roman" panose="02020603050405020304" pitchFamily="18" charset="0"/>
                <a:sym typeface="+mn-ea"/>
              </a:rPr>
              <a:t> and two </a:t>
            </a:r>
            <a:r>
              <a:rPr lang="en-US" altLang="zh-CN" b="1" dirty="0" err="1">
                <a:latin typeface="Times New Roman" panose="02020603050405020304" pitchFamily="18" charset="0"/>
                <a:cs typeface="Times New Roman" panose="02020603050405020304" pitchFamily="18" charset="0"/>
                <a:sym typeface="+mn-ea"/>
              </a:rPr>
              <a:t>Cys</a:t>
            </a:r>
            <a:r>
              <a:rPr lang="en-US" altLang="zh-CN" b="1" dirty="0">
                <a:latin typeface="Times New Roman" panose="02020603050405020304" pitchFamily="18" charset="0"/>
                <a:cs typeface="Times New Roman" panose="02020603050405020304" pitchFamily="18" charset="0"/>
                <a:sym typeface="+mn-ea"/>
              </a:rPr>
              <a:t> residual central to </a:t>
            </a:r>
            <a:r>
              <a:rPr lang="en-US" altLang="zh-CN" b="1" dirty="0">
                <a:latin typeface="Times New Roman" panose="02020603050405020304" pitchFamily="18" charset="0"/>
                <a:cs typeface="Times New Roman" panose="02020603050405020304" pitchFamily="18" charset="0"/>
                <a:sym typeface="+mn-ea"/>
                <a:hlinkClick r:id="rId6" action="ppaction://hlinksldjump"/>
              </a:rPr>
              <a:t>reaction mechanism</a:t>
            </a:r>
            <a:r>
              <a:rPr lang="en-US" altLang="zh-CN" b="1" dirty="0">
                <a:latin typeface="Times New Roman" panose="02020603050405020304" pitchFamily="18" charset="0"/>
                <a:cs typeface="Times New Roman" panose="02020603050405020304" pitchFamily="18" charset="0"/>
                <a:sym typeface="+mn-ea"/>
              </a:rPr>
              <a:t>.R2 is the radical-generation subunit,</a:t>
            </a:r>
            <a:r>
              <a:rPr lang="zh-CN" altLang="en-US" b="1"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containing a Tyr radical and a Fe</a:t>
            </a:r>
            <a:r>
              <a:rPr lang="en-US" altLang="zh-CN" b="1" baseline="30000"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-Fe</a:t>
            </a:r>
            <a:r>
              <a:rPr lang="en-US" altLang="zh-CN" b="1" baseline="30000"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 binuclear center.</a:t>
            </a:r>
            <a:endParaRPr lang="zh-CN" altLang="en-US" b="1" dirty="0">
              <a:latin typeface="Times New Roman" panose="02020603050405020304" pitchFamily="18" charset="0"/>
              <a:cs typeface="Times New Roman" panose="02020603050405020304" pitchFamily="18" charset="0"/>
            </a:endParaRPr>
          </a:p>
        </p:txBody>
      </p:sp>
      <p:pic>
        <p:nvPicPr>
          <p:cNvPr id="8" name="图片 7" descr="新建画布11"/>
          <p:cNvPicPr>
            <a:picLocks noChangeAspect="1"/>
          </p:cNvPicPr>
          <p:nvPr/>
        </p:nvPicPr>
        <p:blipFill>
          <a:blip r:embed="rId7"/>
          <a:stretch>
            <a:fillRect/>
          </a:stretch>
        </p:blipFill>
        <p:spPr>
          <a:xfrm>
            <a:off x="1289570" y="3023235"/>
            <a:ext cx="4170680" cy="3349625"/>
          </a:xfrm>
          <a:prstGeom prst="rect">
            <a:avLst/>
          </a:prstGeom>
          <a:noFill/>
          <a:ln w="28575" cmpd="sng">
            <a:noFill/>
            <a:prstDash val="solid"/>
          </a:ln>
          <a:effectLst/>
        </p:spPr>
      </p:pic>
      <p:sp>
        <p:nvSpPr>
          <p:cNvPr id="16" name="文本框 15"/>
          <p:cNvSpPr txBox="1"/>
          <p:nvPr/>
        </p:nvSpPr>
        <p:spPr>
          <a:xfrm>
            <a:off x="4279265" y="6004560"/>
            <a:ext cx="1076325" cy="368300"/>
          </a:xfrm>
          <a:prstGeom prst="rect">
            <a:avLst/>
          </a:prstGeom>
          <a:noFill/>
          <a:ln>
            <a:noFill/>
          </a:ln>
        </p:spPr>
        <p:txBody>
          <a:bodyPr wrap="square" rtlCol="0">
            <a:spAutoFit/>
          </a:bodyPr>
          <a:lstStyle/>
          <a:p>
            <a:r>
              <a:rPr lang="en-US" altLang="zh-CN"/>
              <a:t>R2 dimer</a:t>
            </a:r>
          </a:p>
        </p:txBody>
      </p:sp>
      <p:sp>
        <p:nvSpPr>
          <p:cNvPr id="17" name="操作按钮: 后退或上一个 73">
            <a:hlinkClick r:id="rId8"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B1AFA577-D0F1-F64A-B377-7D5C1D22F986}"/>
              </a:ext>
            </a:extLst>
          </p:cNvPr>
          <p:cNvSpPr>
            <a:spLocks noGrp="1"/>
          </p:cNvSpPr>
          <p:nvPr>
            <p:ph type="sldNum" sz="quarter" idx="12"/>
          </p:nvPr>
        </p:nvSpPr>
        <p:spPr/>
        <p:txBody>
          <a:bodyPr/>
          <a:lstStyle/>
          <a:p>
            <a:fld id="{5E76B1EE-AE3B-394A-A436-A181DB799049}" type="slidenum">
              <a:rPr kumimoji="1" lang="zh-CN" altLang="en-US" smtClean="0"/>
              <a:t>95</a:t>
            </a:fld>
            <a:endParaRPr kumimoji="1" lang="zh-CN" altLang="en-US"/>
          </a:p>
        </p:txBody>
      </p:sp>
    </p:spTree>
    <p:extLst>
      <p:ext uri="{BB962C8B-B14F-4D97-AF65-F5344CB8AC3E}">
        <p14:creationId xmlns:p14="http://schemas.microsoft.com/office/powerpoint/2010/main" val="210263602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操作按钮: 后退或上一个 73">
            <a:hlinkClick r:id="rId2"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4" name="图片 3"/>
          <p:cNvPicPr>
            <a:picLocks noChangeAspect="1"/>
          </p:cNvPicPr>
          <p:nvPr/>
        </p:nvPicPr>
        <p:blipFill>
          <a:blip r:embed="rId3"/>
          <a:stretch>
            <a:fillRect/>
          </a:stretch>
        </p:blipFill>
        <p:spPr>
          <a:xfrm>
            <a:off x="0" y="987724"/>
            <a:ext cx="5036820" cy="4042410"/>
          </a:xfrm>
          <a:prstGeom prst="rect">
            <a:avLst/>
          </a:prstGeom>
          <a:noFill/>
          <a:ln w="28575" cmpd="sng">
            <a:noFill/>
            <a:prstDash val="solid"/>
          </a:ln>
          <a:effectLst/>
        </p:spPr>
      </p:pic>
      <p:sp>
        <p:nvSpPr>
          <p:cNvPr id="7" name="文本框 6"/>
          <p:cNvSpPr txBox="1"/>
          <p:nvPr/>
        </p:nvSpPr>
        <p:spPr>
          <a:xfrm>
            <a:off x="563245" y="5477510"/>
            <a:ext cx="5700395" cy="1198880"/>
          </a:xfrm>
          <a:prstGeom prst="rect">
            <a:avLst/>
          </a:prstGeom>
          <a:noFill/>
          <a:ln w="28575">
            <a:noFill/>
          </a:ln>
          <a:effectLst/>
        </p:spPr>
        <p:txBody>
          <a:bodyPr wrap="square" rtlCol="0">
            <a:spAutoFit/>
          </a:bodyPr>
          <a:lstStyle/>
          <a:p>
            <a:pPr algn="l">
              <a:buClrTx/>
              <a:buSzTx/>
              <a:buFontTx/>
            </a:pPr>
            <a:r>
              <a:rPr lang="en-US" altLang="zh-CN">
                <a:latin typeface="Times New Roman" panose="02020603050405020304" pitchFamily="18" charset="0"/>
                <a:cs typeface="Times New Roman" panose="02020603050405020304" pitchFamily="18" charset="0"/>
                <a:sym typeface="+mn-ea"/>
              </a:rPr>
              <a:t>Both substrate specificity and the overall enzymatic </a:t>
            </a:r>
            <a:endParaRPr lang="en-US" altLang="zh-CN">
              <a:latin typeface="Times New Roman" panose="02020603050405020304" pitchFamily="18" charset="0"/>
              <a:cs typeface="Times New Roman" panose="02020603050405020304" pitchFamily="18" charset="0"/>
            </a:endParaRPr>
          </a:p>
          <a:p>
            <a:pPr algn="l">
              <a:buClrTx/>
              <a:buSzTx/>
              <a:buFontTx/>
            </a:pPr>
            <a:r>
              <a:rPr lang="en-US" altLang="zh-CN">
                <a:latin typeface="Times New Roman" panose="02020603050405020304" pitchFamily="18" charset="0"/>
                <a:cs typeface="Times New Roman" panose="02020603050405020304" pitchFamily="18" charset="0"/>
                <a:sym typeface="+mn-ea"/>
              </a:rPr>
              <a:t>activity of ribonucleotide reductase are regulated to </a:t>
            </a:r>
            <a:endParaRPr lang="en-US" altLang="zh-CN">
              <a:latin typeface="Times New Roman" panose="02020603050405020304" pitchFamily="18" charset="0"/>
              <a:cs typeface="Times New Roman" panose="02020603050405020304" pitchFamily="18" charset="0"/>
            </a:endParaRPr>
          </a:p>
          <a:p>
            <a:pPr algn="l">
              <a:buClrTx/>
              <a:buSzTx/>
              <a:buFontTx/>
            </a:pPr>
            <a:r>
              <a:rPr lang="en-US" altLang="zh-CN">
                <a:latin typeface="Times New Roman" panose="02020603050405020304" pitchFamily="18" charset="0"/>
                <a:cs typeface="Times New Roman" panose="02020603050405020304" pitchFamily="18" charset="0"/>
                <a:sym typeface="+mn-ea"/>
              </a:rPr>
              <a:t>balance the biosynthesis of all nucleotides.</a:t>
            </a:r>
            <a:endParaRPr lang="en-US" altLang="zh-CN">
              <a:latin typeface="Times New Roman" panose="02020603050405020304" pitchFamily="18" charset="0"/>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5306695" y="815975"/>
            <a:ext cx="6885305" cy="3492500"/>
          </a:xfrm>
          <a:prstGeom prst="rect">
            <a:avLst/>
          </a:prstGeom>
          <a:noFill/>
          <a:ln w="28575">
            <a:noFill/>
          </a:ln>
          <a:effectLst/>
        </p:spPr>
      </p:pic>
      <p:sp>
        <p:nvSpPr>
          <p:cNvPr id="6" name="文本框 5"/>
          <p:cNvSpPr txBox="1"/>
          <p:nvPr/>
        </p:nvSpPr>
        <p:spPr>
          <a:xfrm>
            <a:off x="6034405" y="4308475"/>
            <a:ext cx="5953760" cy="2585323"/>
          </a:xfrm>
          <a:prstGeom prst="rect">
            <a:avLst/>
          </a:prstGeom>
          <a:noFill/>
          <a:ln w="28575">
            <a:noFill/>
          </a:ln>
          <a:effectLst/>
        </p:spPr>
        <p:txBody>
          <a:bodyPr wrap="square" rtlCol="0">
            <a:spAutoFit/>
          </a:bodyPr>
          <a:lstStyle/>
          <a:p>
            <a:pPr algn="l">
              <a:buClrTx/>
              <a:buSzTx/>
              <a:buFontTx/>
            </a:pPr>
            <a:r>
              <a:rPr lang="en-US" altLang="zh-CN">
                <a:latin typeface="Times New Roman" panose="02020603050405020304" pitchFamily="18" charset="0"/>
                <a:cs typeface="Times New Roman" panose="02020603050405020304" pitchFamily="18" charset="0"/>
                <a:sym typeface="+mn-ea"/>
              </a:rPr>
              <a:t>At the overall enzymatic activity site: when ATP binds, the enzyme is activated; when dATP binds, the enzyme is inactivated.</a:t>
            </a:r>
          </a:p>
          <a:p>
            <a:pPr algn="l" eaLnBrk="1" hangingPunct="1">
              <a:buClrTx/>
              <a:buSzTx/>
              <a:buFontTx/>
              <a:buNone/>
            </a:pPr>
            <a:r>
              <a:rPr lang="en-US" altLang="zh-CN">
                <a:latin typeface="Times New Roman" panose="02020603050405020304" pitchFamily="18" charset="0"/>
                <a:cs typeface="Times New Roman" panose="02020603050405020304" pitchFamily="18" charset="0"/>
                <a:sym typeface="+mn-ea"/>
              </a:rPr>
              <a:t>At the substrate specificity site: </a:t>
            </a:r>
            <a:endParaRPr lang="en-US" altLang="zh-CN">
              <a:latin typeface="Times New Roman" panose="02020603050405020304" pitchFamily="18" charset="0"/>
              <a:cs typeface="Times New Roman" panose="02020603050405020304" pitchFamily="18" charset="0"/>
            </a:endParaRPr>
          </a:p>
          <a:p>
            <a:pPr algn="l" eaLnBrk="1" hangingPunct="1">
              <a:buClrTx/>
              <a:buSzTx/>
              <a:buFontTx/>
            </a:pPr>
            <a:r>
              <a:rPr lang="en-US" altLang="zh-CN">
                <a:latin typeface="Times New Roman" panose="02020603050405020304" pitchFamily="18" charset="0"/>
                <a:cs typeface="Times New Roman" panose="02020603050405020304" pitchFamily="18" charset="0"/>
                <a:sym typeface="+mn-ea"/>
              </a:rPr>
              <a:t>when dATP or ATP binds, reduction of CDP and UDP is favored;</a:t>
            </a:r>
            <a:endParaRPr lang="en-US" altLang="zh-CN">
              <a:latin typeface="Times New Roman" panose="02020603050405020304" pitchFamily="18" charset="0"/>
              <a:cs typeface="Times New Roman" panose="02020603050405020304" pitchFamily="18" charset="0"/>
            </a:endParaRPr>
          </a:p>
          <a:p>
            <a:pPr algn="l" eaLnBrk="1" hangingPunct="1">
              <a:buClrTx/>
              <a:buSzTx/>
              <a:buFontTx/>
            </a:pPr>
            <a:r>
              <a:rPr lang="en-US" altLang="zh-CN">
                <a:latin typeface="Times New Roman" panose="02020603050405020304" pitchFamily="18" charset="0"/>
                <a:cs typeface="Times New Roman" panose="02020603050405020304" pitchFamily="18" charset="0"/>
                <a:sym typeface="+mn-ea"/>
              </a:rPr>
              <a:t>when dTTP binds, reduction of GDP is favored (and the reduction of CDP and UDP is inhibited);</a:t>
            </a:r>
            <a:endParaRPr lang="en-US" altLang="zh-CN">
              <a:latin typeface="Times New Roman" panose="02020603050405020304" pitchFamily="18" charset="0"/>
              <a:cs typeface="Times New Roman" panose="02020603050405020304" pitchFamily="18" charset="0"/>
            </a:endParaRPr>
          </a:p>
          <a:p>
            <a:pPr algn="l" eaLnBrk="1" hangingPunct="1">
              <a:buClrTx/>
              <a:buSzTx/>
              <a:buFontTx/>
            </a:pPr>
            <a:r>
              <a:rPr lang="en-US" altLang="zh-CN">
                <a:latin typeface="Times New Roman" panose="02020603050405020304" pitchFamily="18" charset="0"/>
                <a:cs typeface="Times New Roman" panose="02020603050405020304" pitchFamily="18" charset="0"/>
                <a:sym typeface="+mn-ea"/>
              </a:rPr>
              <a:t>when dGTP binds, reduction of ADP is favored.</a:t>
            </a:r>
            <a:endParaRPr lang="en-US" altLang="zh-CN">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a:xfrm>
            <a:off x="307743" y="226173"/>
            <a:ext cx="6906260" cy="901065"/>
          </a:xfrm>
          <a:noFill/>
          <a:ln w="28575">
            <a:noFill/>
          </a:ln>
          <a:effectLst/>
        </p:spPr>
        <p:txBody>
          <a:bodyPr/>
          <a:lstStyle/>
          <a:p>
            <a:pPr algn="ctr"/>
            <a:r>
              <a:rPr lang="en-US" altLang="zh-CN" sz="2800" b="1" dirty="0">
                <a:solidFill>
                  <a:schemeClr val="accent1"/>
                </a:solidFill>
                <a:latin typeface="Times New Roman" panose="02020603050405020304" pitchFamily="18" charset="0"/>
                <a:cs typeface="Times New Roman" panose="02020603050405020304" pitchFamily="18" charset="0"/>
              </a:rPr>
              <a:t>regulation of </a:t>
            </a:r>
            <a:r>
              <a:rPr lang="en-US" altLang="zh-CN" sz="3200" b="1" dirty="0">
                <a:solidFill>
                  <a:schemeClr val="accent1"/>
                </a:solidFill>
                <a:latin typeface="Times New Roman" panose="02020603050405020304" pitchFamily="18" charset="0"/>
                <a:cs typeface="Times New Roman" panose="02020603050405020304" pitchFamily="18" charset="0"/>
              </a:rPr>
              <a:t>ribonucleotide</a:t>
            </a:r>
            <a:r>
              <a:rPr lang="en-US" altLang="zh-CN" sz="2800" b="1" dirty="0">
                <a:solidFill>
                  <a:schemeClr val="accent1"/>
                </a:solidFill>
                <a:latin typeface="Times New Roman" panose="02020603050405020304" pitchFamily="18" charset="0"/>
                <a:cs typeface="Times New Roman" panose="02020603050405020304" pitchFamily="18" charset="0"/>
              </a:rPr>
              <a:t> reductase</a:t>
            </a:r>
          </a:p>
        </p:txBody>
      </p:sp>
      <p:sp>
        <p:nvSpPr>
          <p:cNvPr id="3" name="灯片编号占位符 2">
            <a:extLst>
              <a:ext uri="{FF2B5EF4-FFF2-40B4-BE49-F238E27FC236}">
                <a16:creationId xmlns:a16="http://schemas.microsoft.com/office/drawing/2014/main" id="{A75D37B9-BE01-3F49-9DF8-112F70EF6081}"/>
              </a:ext>
            </a:extLst>
          </p:cNvPr>
          <p:cNvSpPr>
            <a:spLocks noGrp="1"/>
          </p:cNvSpPr>
          <p:nvPr>
            <p:ph type="sldNum" sz="quarter" idx="12"/>
          </p:nvPr>
        </p:nvSpPr>
        <p:spPr/>
        <p:txBody>
          <a:bodyPr/>
          <a:lstStyle/>
          <a:p>
            <a:fld id="{5E76B1EE-AE3B-394A-A436-A181DB799049}" type="slidenum">
              <a:rPr kumimoji="1" lang="zh-CN" altLang="en-US" smtClean="0"/>
              <a:t>96</a:t>
            </a:fld>
            <a:endParaRPr kumimoji="1" lang="zh-CN" altLang="en-US"/>
          </a:p>
        </p:txBody>
      </p:sp>
    </p:spTree>
    <p:extLst>
      <p:ext uri="{BB962C8B-B14F-4D97-AF65-F5344CB8AC3E}">
        <p14:creationId xmlns:p14="http://schemas.microsoft.com/office/powerpoint/2010/main" val="63046168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7554"/>
            <a:ext cx="7258974" cy="1325880"/>
          </a:xfrm>
          <a:noFill/>
          <a:ln w="28575">
            <a:noFill/>
          </a:ln>
          <a:effectLst/>
        </p:spPr>
        <p:txBody>
          <a:bodyPr>
            <a:normAutofit/>
          </a:bodyPr>
          <a:lstStyle/>
          <a:p>
            <a:pPr algn="ctr"/>
            <a:r>
              <a:rPr lang="en-US" altLang="zh-CN" sz="3200" b="1" dirty="0">
                <a:solidFill>
                  <a:schemeClr val="accent1"/>
                </a:solidFill>
                <a:latin typeface="Times New Roman" panose="02020603050405020304" pitchFamily="18" charset="0"/>
                <a:cs typeface="Times New Roman" panose="02020603050405020304" pitchFamily="18" charset="0"/>
              </a:rPr>
              <a:t>mechanism of ribonucleotide reductase</a:t>
            </a:r>
          </a:p>
        </p:txBody>
      </p:sp>
      <p:pic>
        <p:nvPicPr>
          <p:cNvPr id="4" name="图片 3"/>
          <p:cNvPicPr>
            <a:picLocks noChangeAspect="1"/>
          </p:cNvPicPr>
          <p:nvPr/>
        </p:nvPicPr>
        <p:blipFill>
          <a:blip r:embed="rId2"/>
          <a:stretch>
            <a:fillRect/>
          </a:stretch>
        </p:blipFill>
        <p:spPr>
          <a:xfrm>
            <a:off x="6212840" y="862965"/>
            <a:ext cx="5762625" cy="5629275"/>
          </a:xfrm>
          <a:prstGeom prst="rect">
            <a:avLst/>
          </a:prstGeom>
          <a:noFill/>
          <a:ln w="28575">
            <a:noFill/>
          </a:ln>
          <a:effectLst/>
        </p:spPr>
      </p:pic>
      <p:sp>
        <p:nvSpPr>
          <p:cNvPr id="5" name="文本框 4"/>
          <p:cNvSpPr txBox="1"/>
          <p:nvPr/>
        </p:nvSpPr>
        <p:spPr>
          <a:xfrm>
            <a:off x="307743" y="1472622"/>
            <a:ext cx="4989195" cy="3046095"/>
          </a:xfrm>
          <a:prstGeom prst="rect">
            <a:avLst/>
          </a:prstGeom>
          <a:noFill/>
          <a:ln w="28575">
            <a:noFill/>
          </a:ln>
          <a:effectLst/>
        </p:spPr>
        <p:txBody>
          <a:bodyPr wrap="square" rtlCol="0">
            <a:spAutoFit/>
          </a:bodyPr>
          <a:lstStyle/>
          <a:p>
            <a:pPr algn="l">
              <a:buClrTx/>
              <a:buSzTx/>
              <a:buFontTx/>
            </a:pPr>
            <a:r>
              <a:rPr lang="en-US" altLang="zh-CN" sz="2400" b="1" dirty="0">
                <a:latin typeface="Times New Roman" panose="02020603050405020304" pitchFamily="18" charset="0"/>
                <a:cs typeface="Times New Roman" panose="02020603050405020304" pitchFamily="18" charset="0"/>
                <a:sym typeface="+mn-ea"/>
              </a:rPr>
              <a:t>A proposed mechanism for converting a NDP to a </a:t>
            </a:r>
            <a:r>
              <a:rPr lang="en-US" altLang="zh-CN" sz="2400" b="1" dirty="0" err="1">
                <a:latin typeface="Times New Roman" panose="02020603050405020304" pitchFamily="18" charset="0"/>
                <a:cs typeface="Times New Roman" panose="02020603050405020304" pitchFamily="18" charset="0"/>
                <a:sym typeface="+mn-ea"/>
              </a:rPr>
              <a:t>dNDP</a:t>
            </a:r>
            <a:r>
              <a:rPr lang="en-US" altLang="zh-CN" sz="2400" b="1" dirty="0">
                <a:latin typeface="Times New Roman" panose="02020603050405020304" pitchFamily="18" charset="0"/>
                <a:cs typeface="Times New Roman" panose="02020603050405020304" pitchFamily="18" charset="0"/>
                <a:sym typeface="+mn-ea"/>
              </a:rPr>
              <a:t> by ribonucleotide reductase:</a:t>
            </a:r>
          </a:p>
          <a:p>
            <a:pPr algn="l">
              <a:buClrTx/>
              <a:buSzTx/>
              <a:buFontTx/>
            </a:pPr>
            <a:r>
              <a:rPr lang="en-US" altLang="zh-CN" sz="2400" b="1" dirty="0">
                <a:latin typeface="Times New Roman" panose="02020603050405020304" pitchFamily="18" charset="0"/>
                <a:cs typeface="Times New Roman" panose="02020603050405020304" pitchFamily="18" charset="0"/>
                <a:sym typeface="+mn-ea"/>
              </a:rPr>
              <a:t>The radical property of the enzyme is transiently transferred to the substrate; the presence of the radical at C-3 stabilizes the carbon cation formed at C-2.</a:t>
            </a:r>
          </a:p>
        </p:txBody>
      </p:sp>
      <p:sp>
        <p:nvSpPr>
          <p:cNvPr id="14" name="操作按钮: 后退或上一个 73">
            <a:hlinkClick r:id="rId3"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F0657655-4A33-0F4D-A83F-1C4871650B77}"/>
              </a:ext>
            </a:extLst>
          </p:cNvPr>
          <p:cNvSpPr>
            <a:spLocks noGrp="1"/>
          </p:cNvSpPr>
          <p:nvPr>
            <p:ph type="sldNum" sz="quarter" idx="12"/>
          </p:nvPr>
        </p:nvSpPr>
        <p:spPr/>
        <p:txBody>
          <a:bodyPr/>
          <a:lstStyle/>
          <a:p>
            <a:fld id="{5E76B1EE-AE3B-394A-A436-A181DB799049}" type="slidenum">
              <a:rPr kumimoji="1" lang="zh-CN" altLang="en-US" smtClean="0"/>
              <a:t>97</a:t>
            </a:fld>
            <a:endParaRPr kumimoji="1" lang="zh-CN" altLang="en-US"/>
          </a:p>
        </p:txBody>
      </p:sp>
    </p:spTree>
    <p:extLst>
      <p:ext uri="{BB962C8B-B14F-4D97-AF65-F5344CB8AC3E}">
        <p14:creationId xmlns:p14="http://schemas.microsoft.com/office/powerpoint/2010/main" val="64464737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7400" y="161925"/>
            <a:ext cx="4451574" cy="1325880"/>
          </a:xfrm>
          <a:noFill/>
          <a:ln w="28575">
            <a:noFill/>
          </a:ln>
          <a:effectLst/>
        </p:spPr>
        <p:txBody>
          <a:bodyPr>
            <a:normAutofit/>
          </a:bodyPr>
          <a:lstStyle/>
          <a:p>
            <a:pPr algn="ctr"/>
            <a:r>
              <a:rPr lang="en-US" altLang="zh-CN" sz="3200" b="1" dirty="0">
                <a:solidFill>
                  <a:schemeClr val="accent1"/>
                </a:solidFill>
                <a:latin typeface="Times New Roman" panose="02020603050405020304" pitchFamily="18" charset="0"/>
                <a:cs typeface="Times New Roman" panose="02020603050405020304" pitchFamily="18" charset="0"/>
              </a:rPr>
              <a:t>synthesis of dTTP</a:t>
            </a:r>
          </a:p>
        </p:txBody>
      </p:sp>
      <p:pic>
        <p:nvPicPr>
          <p:cNvPr id="4" name="图片 3"/>
          <p:cNvPicPr>
            <a:picLocks noChangeAspect="1"/>
          </p:cNvPicPr>
          <p:nvPr/>
        </p:nvPicPr>
        <p:blipFill>
          <a:blip r:embed="rId2"/>
          <a:stretch>
            <a:fillRect/>
          </a:stretch>
        </p:blipFill>
        <p:spPr>
          <a:xfrm>
            <a:off x="533400" y="3035935"/>
            <a:ext cx="4971415" cy="3096895"/>
          </a:xfrm>
          <a:prstGeom prst="rect">
            <a:avLst/>
          </a:prstGeom>
          <a:noFill/>
          <a:ln w="28575" cmpd="sng">
            <a:noFill/>
            <a:prstDash val="solid"/>
          </a:ln>
          <a:effectLst/>
        </p:spPr>
      </p:pic>
      <p:pic>
        <p:nvPicPr>
          <p:cNvPr id="5" name="图片 4"/>
          <p:cNvPicPr>
            <a:picLocks noChangeAspect="1"/>
          </p:cNvPicPr>
          <p:nvPr/>
        </p:nvPicPr>
        <p:blipFill>
          <a:blip r:embed="rId3"/>
          <a:stretch>
            <a:fillRect/>
          </a:stretch>
        </p:blipFill>
        <p:spPr>
          <a:xfrm>
            <a:off x="6795770" y="249555"/>
            <a:ext cx="3803650" cy="6195695"/>
          </a:xfrm>
          <a:prstGeom prst="rect">
            <a:avLst/>
          </a:prstGeom>
          <a:noFill/>
          <a:ln w="28575">
            <a:noFill/>
          </a:ln>
          <a:effectLst/>
        </p:spPr>
      </p:pic>
      <p:sp>
        <p:nvSpPr>
          <p:cNvPr id="6" name="文本框 5"/>
          <p:cNvSpPr txBox="1"/>
          <p:nvPr/>
        </p:nvSpPr>
        <p:spPr>
          <a:xfrm>
            <a:off x="787400" y="1292374"/>
            <a:ext cx="4949825" cy="1938992"/>
          </a:xfrm>
          <a:prstGeom prst="rect">
            <a:avLst/>
          </a:prstGeom>
          <a:noFill/>
          <a:ln w="28575">
            <a:noFill/>
          </a:ln>
          <a:effectLst/>
        </p:spPr>
        <p:txBody>
          <a:bodyPr wrap="square" rtlCol="0">
            <a:spAutoFit/>
          </a:bodyPr>
          <a:lstStyle/>
          <a:p>
            <a:pPr algn="l">
              <a:lnSpc>
                <a:spcPct val="100000"/>
              </a:lnSpc>
              <a:buClrTx/>
              <a:buSzTx/>
              <a:buFontTx/>
            </a:pPr>
            <a:r>
              <a:rPr lang="en-US" altLang="zh-CN" sz="2400" b="1" dirty="0">
                <a:latin typeface="Times New Roman" panose="02020603050405020304" pitchFamily="18" charset="0"/>
                <a:cs typeface="Times New Roman" panose="02020603050405020304" pitchFamily="18" charset="0"/>
                <a:sym typeface="+mn-ea"/>
              </a:rPr>
              <a:t>dTMP is derived from </a:t>
            </a:r>
            <a:r>
              <a:rPr lang="en-US" altLang="zh-CN" sz="2400" b="1" dirty="0" err="1">
                <a:latin typeface="Times New Roman" panose="02020603050405020304" pitchFamily="18" charset="0"/>
                <a:cs typeface="Times New Roman" panose="02020603050405020304" pitchFamily="18" charset="0"/>
                <a:sym typeface="+mn-ea"/>
              </a:rPr>
              <a:t>dUMP</a:t>
            </a:r>
            <a:r>
              <a:rPr lang="en-US" altLang="zh-CN" sz="2400" b="1" dirty="0">
                <a:latin typeface="Times New Roman" panose="02020603050405020304" pitchFamily="18" charset="0"/>
                <a:cs typeface="Times New Roman" panose="02020603050405020304" pitchFamily="18" charset="0"/>
                <a:sym typeface="+mn-ea"/>
              </a:rPr>
              <a:t> via a methylation reaction using N5, N10-methylenetetrahydrofolate as donors of both one-carbon unit and electrons.</a:t>
            </a:r>
            <a:endParaRPr lang="en-US" altLang="zh-CN" sz="2400" b="1" dirty="0">
              <a:latin typeface="Times New Roman" panose="02020603050405020304" pitchFamily="18" charset="0"/>
              <a:cs typeface="Times New Roman" panose="02020603050405020304" pitchFamily="18" charset="0"/>
            </a:endParaRPr>
          </a:p>
        </p:txBody>
      </p:sp>
      <p:sp>
        <p:nvSpPr>
          <p:cNvPr id="14" name="操作按钮: 后退或上一个 73">
            <a:hlinkClick r:id="rId4"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1A70A4A7-2B6E-9D4A-B3C0-542E9319BE37}"/>
              </a:ext>
            </a:extLst>
          </p:cNvPr>
          <p:cNvSpPr>
            <a:spLocks noGrp="1"/>
          </p:cNvSpPr>
          <p:nvPr>
            <p:ph type="sldNum" sz="quarter" idx="12"/>
          </p:nvPr>
        </p:nvSpPr>
        <p:spPr/>
        <p:txBody>
          <a:bodyPr/>
          <a:lstStyle/>
          <a:p>
            <a:fld id="{5E76B1EE-AE3B-394A-A436-A181DB799049}" type="slidenum">
              <a:rPr kumimoji="1" lang="zh-CN" altLang="en-US" smtClean="0"/>
              <a:t>98</a:t>
            </a:fld>
            <a:endParaRPr kumimoji="1" lang="zh-CN" altLang="en-US"/>
          </a:p>
        </p:txBody>
      </p:sp>
    </p:spTree>
    <p:extLst>
      <p:ext uri="{BB962C8B-B14F-4D97-AF65-F5344CB8AC3E}">
        <p14:creationId xmlns:p14="http://schemas.microsoft.com/office/powerpoint/2010/main" val="209880033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9699" y="314325"/>
            <a:ext cx="5264785" cy="1325880"/>
          </a:xfrm>
          <a:noFill/>
          <a:ln w="28575">
            <a:noFill/>
          </a:ln>
          <a:effectLst/>
        </p:spPr>
        <p:txBody>
          <a:bodyPr/>
          <a:lstStyle/>
          <a:p>
            <a:pPr algn="ctr"/>
            <a:r>
              <a:rPr lang="en-US" altLang="zh-CN" sz="3200" b="1" dirty="0">
                <a:solidFill>
                  <a:schemeClr val="accent1"/>
                </a:solidFill>
                <a:latin typeface="Times New Roman" panose="02020603050405020304" pitchFamily="18" charset="0"/>
                <a:cs typeface="Times New Roman" panose="02020603050405020304" pitchFamily="18" charset="0"/>
              </a:rPr>
              <a:t>catabolism of pyrimidine</a:t>
            </a:r>
          </a:p>
        </p:txBody>
      </p:sp>
      <p:pic>
        <p:nvPicPr>
          <p:cNvPr id="4" name="图片 3"/>
          <p:cNvPicPr>
            <a:picLocks noChangeAspect="1"/>
          </p:cNvPicPr>
          <p:nvPr/>
        </p:nvPicPr>
        <p:blipFill>
          <a:blip r:embed="rId3"/>
          <a:stretch>
            <a:fillRect/>
          </a:stretch>
        </p:blipFill>
        <p:spPr>
          <a:xfrm>
            <a:off x="8012430" y="182245"/>
            <a:ext cx="2720340" cy="6240780"/>
          </a:xfrm>
          <a:prstGeom prst="rect">
            <a:avLst/>
          </a:prstGeom>
          <a:noFill/>
          <a:ln w="28575">
            <a:noFill/>
          </a:ln>
          <a:effectLst/>
        </p:spPr>
      </p:pic>
      <p:sp>
        <p:nvSpPr>
          <p:cNvPr id="5" name="文本框 4"/>
          <p:cNvSpPr txBox="1"/>
          <p:nvPr/>
        </p:nvSpPr>
        <p:spPr>
          <a:xfrm>
            <a:off x="5739765" y="5814695"/>
            <a:ext cx="1369695" cy="368300"/>
          </a:xfrm>
          <a:prstGeom prst="rect">
            <a:avLst/>
          </a:prstGeom>
          <a:noFill/>
          <a:ln w="28575" cmpd="sng">
            <a:noFill/>
            <a:prstDash val="solid"/>
          </a:ln>
          <a:effectLst/>
        </p:spPr>
        <p:txBody>
          <a:bodyPr wrap="square" rtlCol="0">
            <a:spAutoFit/>
          </a:bodyPr>
          <a:lstStyle/>
          <a:p>
            <a:r>
              <a:rPr lang="en-US" altLang="zh-CN"/>
              <a:t>succinyl-CoA</a:t>
            </a:r>
          </a:p>
        </p:txBody>
      </p:sp>
      <p:cxnSp>
        <p:nvCxnSpPr>
          <p:cNvPr id="102" name="肘形连接符 101"/>
          <p:cNvCxnSpPr>
            <a:endCxn id="5" idx="3"/>
          </p:cNvCxnSpPr>
          <p:nvPr/>
        </p:nvCxnSpPr>
        <p:spPr>
          <a:xfrm rot="10800000">
            <a:off x="7108825" y="5998210"/>
            <a:ext cx="1288415" cy="3175"/>
          </a:xfrm>
          <a:prstGeom prst="bentConnector3">
            <a:avLst>
              <a:gd name="adj1" fmla="val 49975"/>
            </a:avLst>
          </a:prstGeom>
          <a:noFill/>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79133" y="1142127"/>
            <a:ext cx="5760720" cy="5170646"/>
          </a:xfrm>
          <a:prstGeom prst="rect">
            <a:avLst/>
          </a:prstGeom>
          <a:noFill/>
          <a:ln w="28575">
            <a:noFill/>
          </a:ln>
          <a:effectLst/>
        </p:spPr>
        <p:txBody>
          <a:bodyPr wrap="square" rtlCol="0">
            <a:spAutoFit/>
          </a:bodyPr>
          <a:lstStyle/>
          <a:p>
            <a:pPr algn="l" eaLnBrk="1" hangingPunct="1">
              <a:lnSpc>
                <a:spcPct val="100000"/>
              </a:lnSpc>
              <a:buClrTx/>
              <a:buSzTx/>
              <a:buFontTx/>
            </a:pPr>
            <a:r>
              <a:rPr lang="en-US" altLang="zh-CN" sz="2200" b="1" dirty="0">
                <a:latin typeface="Times New Roman" panose="02020603050405020304" pitchFamily="18" charset="0"/>
                <a:cs typeface="Times New Roman" panose="02020603050405020304" pitchFamily="18" charset="0"/>
                <a:sym typeface="+mn-ea"/>
              </a:rPr>
              <a:t>The degradation of thymine produces </a:t>
            </a:r>
            <a:r>
              <a:rPr lang="en-US" altLang="zh-CN" sz="2200" b="1" dirty="0" err="1">
                <a:latin typeface="Times New Roman" panose="02020603050405020304" pitchFamily="18" charset="0"/>
                <a:cs typeface="Times New Roman" panose="02020603050405020304" pitchFamily="18" charset="0"/>
                <a:sym typeface="+mn-ea"/>
              </a:rPr>
              <a:t>methylmalonyl</a:t>
            </a:r>
            <a:r>
              <a:rPr lang="en-US" altLang="zh-CN" sz="2200" b="1" dirty="0">
                <a:latin typeface="Times New Roman" panose="02020603050405020304" pitchFamily="18" charset="0"/>
                <a:cs typeface="Times New Roman" panose="02020603050405020304" pitchFamily="18" charset="0"/>
                <a:sym typeface="+mn-ea"/>
              </a:rPr>
              <a:t>-CoA, which can be converted to succinyl-CoA (a citric acid cycle intermediate) by the catalysis of a mutase.</a:t>
            </a:r>
          </a:p>
          <a:p>
            <a:pPr algn="l" eaLnBrk="1" hangingPunct="1">
              <a:lnSpc>
                <a:spcPct val="100000"/>
              </a:lnSpc>
              <a:buClrTx/>
              <a:buSzTx/>
              <a:buFontTx/>
            </a:pPr>
            <a:endParaRPr lang="en-US" altLang="zh-CN" sz="2200" b="1" dirty="0">
              <a:latin typeface="Times New Roman" panose="02020603050405020304" pitchFamily="18" charset="0"/>
              <a:cs typeface="Times New Roman" panose="02020603050405020304" pitchFamily="18" charset="0"/>
            </a:endParaRPr>
          </a:p>
          <a:p>
            <a:pPr algn="l" eaLnBrk="1" hangingPunct="1">
              <a:lnSpc>
                <a:spcPct val="100000"/>
              </a:lnSpc>
              <a:buClrTx/>
              <a:buSzTx/>
              <a:buFontTx/>
            </a:pPr>
            <a:r>
              <a:rPr lang="en-US" altLang="zh-CN" sz="2200" b="1" dirty="0">
                <a:latin typeface="Times New Roman" panose="02020603050405020304" pitchFamily="18" charset="0"/>
                <a:cs typeface="Times New Roman" panose="02020603050405020304" pitchFamily="18" charset="0"/>
                <a:sym typeface="+mn-ea"/>
              </a:rPr>
              <a:t>The degradation of uracil and cytidine produces malonyl-CoA, which is the precursor for fatty acid biosynthesis.</a:t>
            </a:r>
          </a:p>
          <a:p>
            <a:pPr algn="l" eaLnBrk="1" hangingPunct="1">
              <a:lnSpc>
                <a:spcPct val="100000"/>
              </a:lnSpc>
              <a:buClrTx/>
              <a:buSzTx/>
              <a:buFontTx/>
            </a:pPr>
            <a:endParaRPr lang="en-US" altLang="zh-CN" sz="2200" b="1" dirty="0">
              <a:latin typeface="Times New Roman" panose="02020603050405020304" pitchFamily="18" charset="0"/>
              <a:cs typeface="Times New Roman" panose="02020603050405020304" pitchFamily="18" charset="0"/>
            </a:endParaRPr>
          </a:p>
          <a:p>
            <a:pPr algn="l" eaLnBrk="1" hangingPunct="1">
              <a:lnSpc>
                <a:spcPct val="100000"/>
              </a:lnSpc>
              <a:buClrTx/>
              <a:buSzTx/>
              <a:buFontTx/>
            </a:pPr>
            <a:r>
              <a:rPr lang="en-US" altLang="zh-CN" sz="2200" b="1" dirty="0">
                <a:latin typeface="Times New Roman" panose="02020603050405020304" pitchFamily="18" charset="0"/>
                <a:cs typeface="Times New Roman" panose="02020603050405020304" pitchFamily="18" charset="0"/>
                <a:sym typeface="+mn-ea"/>
              </a:rPr>
              <a:t>To a limited extent, catabolism of pyrimidine nucleotides contributes to the energy metabolism of the cell.</a:t>
            </a:r>
          </a:p>
          <a:p>
            <a:pPr algn="l" eaLnBrk="1" hangingPunct="1">
              <a:lnSpc>
                <a:spcPct val="100000"/>
              </a:lnSpc>
              <a:buClrTx/>
              <a:buSzTx/>
              <a:buFontTx/>
            </a:pPr>
            <a:endParaRPr lang="en-US" altLang="zh-CN" sz="2200" b="1" dirty="0">
              <a:latin typeface="Times New Roman" panose="02020603050405020304" pitchFamily="18" charset="0"/>
              <a:cs typeface="Times New Roman" panose="02020603050405020304" pitchFamily="18" charset="0"/>
            </a:endParaRPr>
          </a:p>
          <a:p>
            <a:pPr algn="l" eaLnBrk="1" hangingPunct="1">
              <a:lnSpc>
                <a:spcPct val="100000"/>
              </a:lnSpc>
              <a:buClrTx/>
              <a:buSzTx/>
              <a:buFontTx/>
            </a:pPr>
            <a:r>
              <a:rPr lang="en-US" altLang="zh-CN" sz="2200" b="1" dirty="0">
                <a:latin typeface="Times New Roman" panose="02020603050405020304" pitchFamily="18" charset="0"/>
                <a:cs typeface="Times New Roman" panose="02020603050405020304" pitchFamily="18" charset="0"/>
                <a:sym typeface="+mn-ea"/>
              </a:rPr>
              <a:t>The end product of pyrimidine degradation is urea.</a:t>
            </a:r>
            <a:endParaRPr lang="en-US" altLang="zh-CN" sz="22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386060" y="4092575"/>
            <a:ext cx="1206500" cy="368300"/>
          </a:xfrm>
          <a:prstGeom prst="rect">
            <a:avLst/>
          </a:prstGeom>
          <a:noFill/>
          <a:ln w="28575" cmpd="sng">
            <a:noFill/>
            <a:prstDash val="solid"/>
          </a:ln>
          <a:effectLst/>
        </p:spPr>
        <p:txBody>
          <a:bodyPr wrap="square" rtlCol="0">
            <a:spAutoFit/>
          </a:bodyPr>
          <a:lstStyle/>
          <a:p>
            <a:r>
              <a:rPr lang="en-US" altLang="zh-CN"/>
              <a:t>urea cycle</a:t>
            </a:r>
          </a:p>
        </p:txBody>
      </p:sp>
      <p:cxnSp>
        <p:nvCxnSpPr>
          <p:cNvPr id="8" name="肘形连接符 7"/>
          <p:cNvCxnSpPr>
            <a:endCxn id="7" idx="1"/>
          </p:cNvCxnSpPr>
          <p:nvPr/>
        </p:nvCxnSpPr>
        <p:spPr>
          <a:xfrm flipV="1">
            <a:off x="9350375" y="4276725"/>
            <a:ext cx="1035685" cy="59055"/>
          </a:xfrm>
          <a:prstGeom prst="bentConnector3">
            <a:avLst>
              <a:gd name="adj1" fmla="val 50031"/>
            </a:avLst>
          </a:prstGeom>
          <a:noFill/>
          <a:ln w="12700">
            <a:noFill/>
            <a:tailEnd type="triangle"/>
          </a:ln>
          <a:effectLst/>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167110" y="2662555"/>
            <a:ext cx="831215" cy="368300"/>
          </a:xfrm>
          <a:prstGeom prst="rect">
            <a:avLst/>
          </a:prstGeom>
          <a:noFill/>
          <a:ln w="28575">
            <a:noFill/>
          </a:ln>
          <a:effectLst/>
        </p:spPr>
        <p:txBody>
          <a:bodyPr wrap="square" rtlCol="0">
            <a:spAutoFit/>
          </a:bodyPr>
          <a:lstStyle/>
          <a:p>
            <a:r>
              <a:rPr lang="en-US" altLang="zh-CN"/>
              <a:t>urea</a:t>
            </a:r>
          </a:p>
        </p:txBody>
      </p:sp>
      <p:cxnSp>
        <p:nvCxnSpPr>
          <p:cNvPr id="10" name="肘形连接符 9"/>
          <p:cNvCxnSpPr>
            <a:stCxn id="7" idx="0"/>
            <a:endCxn id="9" idx="2"/>
          </p:cNvCxnSpPr>
          <p:nvPr/>
        </p:nvCxnSpPr>
        <p:spPr>
          <a:xfrm rot="16200000">
            <a:off x="10754995" y="3265170"/>
            <a:ext cx="1061720" cy="593725"/>
          </a:xfrm>
          <a:prstGeom prst="bentConnector3">
            <a:avLst>
              <a:gd name="adj1" fmla="val 50030"/>
            </a:avLst>
          </a:prstGeom>
          <a:noFill/>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4" name="操作按钮: 后退或上一个 73">
            <a:hlinkClick r:id="rId4"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A915D4B6-4A9B-F847-8C0F-C2542ECF23F1}"/>
              </a:ext>
            </a:extLst>
          </p:cNvPr>
          <p:cNvSpPr>
            <a:spLocks noGrp="1"/>
          </p:cNvSpPr>
          <p:nvPr>
            <p:ph type="sldNum" sz="quarter" idx="12"/>
          </p:nvPr>
        </p:nvSpPr>
        <p:spPr/>
        <p:txBody>
          <a:bodyPr/>
          <a:lstStyle/>
          <a:p>
            <a:fld id="{5E76B1EE-AE3B-394A-A436-A181DB799049}" type="slidenum">
              <a:rPr kumimoji="1" lang="zh-CN" altLang="en-US" smtClean="0"/>
              <a:t>99</a:t>
            </a:fld>
            <a:endParaRPr kumimoji="1" lang="zh-CN" altLang="en-US"/>
          </a:p>
        </p:txBody>
      </p:sp>
    </p:spTree>
    <p:extLst>
      <p:ext uri="{BB962C8B-B14F-4D97-AF65-F5344CB8AC3E}">
        <p14:creationId xmlns:p14="http://schemas.microsoft.com/office/powerpoint/2010/main" val="306500530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8"/>
  <p:tag name="KSO_WM_TEMPLATE_CATEGORY" val="diagram"/>
  <p:tag name="KSO_WM_TEMPLATE_INDEX" val="20188036"/>
  <p:tag name="KSO_WM_UNIT_LAYERLEVEL" val="1_1"/>
  <p:tag name="KSO_WM_TAG_VERSION" val="1.0"/>
  <p:tag name="KSO_WM_BEAUTIFY_FLAG" val="#wm#"/>
  <p:tag name="KSO_WM_UNIT_TYPE" val="n_i"/>
  <p:tag name="KSO_WM_UNIT_INDEX" val="1_8"/>
  <p:tag name="KSO_WM_UNIT_COLOR_SCHEME_SHAPE_ID" val="42"/>
  <p:tag name="KSO_WM_UNIT_COLOR_SCHEME_PARENT_PAGE" val="0_5"/>
  <p:tag name="KSO_WM_UNIT_DECOLORIZATION" val="1"/>
  <p:tag name="KSO_WM_UNIT_LINE_FORE_SCHEMECOLOR_INDEX" val="13"/>
  <p:tag name="KSO_WM_UNIT_LINE_FILL_TYPE" val="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188036_5*n_h_h_i*1_2_4_3"/>
  <p:tag name="KSO_WM_TEMPLATE_CATEGORY" val="diagram"/>
  <p:tag name="KSO_WM_TEMPLATE_INDEX" val="20188036"/>
  <p:tag name="KSO_WM_UNIT_LAYERLEVEL" val="1_1_1_1"/>
  <p:tag name="KSO_WM_TAG_VERSION" val="1.0"/>
  <p:tag name="KSO_WM_BEAUTIFY_FLAG" val="#wm#"/>
  <p:tag name="KSO_WM_UNIT_COLOR_SCHEME_SHAPE_ID" val="16"/>
  <p:tag name="KSO_WM_UNIT_COLOR_SCHEME_PARENT_PAGE" val="0_5"/>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1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1_1"/>
  <p:tag name="KSO_WM_UNIT_NOCLEAR" val="0"/>
  <p:tag name="KSO_WM_UNIT_COLOR_SCHEME_SHAPE_ID" val="7"/>
  <p:tag name="KSO_WM_UNIT_COLOR_SCHEME_PARENT_PAGE" val="0_5"/>
  <p:tag name="KSO_WM_UNIT_TEXT_FILL_FORE_SCHEMECOLOR_INDEX" val="5"/>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4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4_1"/>
  <p:tag name="KSO_WM_UNIT_NOCLEAR" val="0"/>
  <p:tag name="KSO_WM_UNIT_COLOR_SCHEME_SHAPE_ID" val="29"/>
  <p:tag name="KSO_WM_UNIT_COLOR_SCHEME_PARENT_PAGE" val="0_5"/>
  <p:tag name="KSO_WM_UNIT_TEXT_FILL_FORE_SCHEMECOLOR_INDEX" val="8"/>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1_1"/>
  <p:tag name="KSO_WM_TEMPLATE_CATEGORY" val="diagram"/>
  <p:tag name="KSO_WM_TEMPLATE_INDEX" val="20188036"/>
  <p:tag name="KSO_WM_UNIT_LAYERLEVEL" val="1_1_1_1"/>
  <p:tag name="KSO_WM_TAG_VERSION" val="1.0"/>
  <p:tag name="KSO_WM_BEAUTIFY_FLAG" val="#wm#"/>
  <p:tag name="KSO_WM_UNIT_TYPE" val="n_h_h_i"/>
  <p:tag name="KSO_WM_UNIT_INDEX" val="1_2_1_1"/>
  <p:tag name="KSO_WM_UNIT_COLOR_SCHEME_SHAPE_ID" val="33"/>
  <p:tag name="KSO_WM_UNIT_COLOR_SCHEME_PARENT_PAGE" val="0_5"/>
  <p:tag name="KSO_WM_UNIT_DECOLORIZATION" val="1"/>
  <p:tag name="KSO_WM_UNIT_LINE_FORE_SCHEMECOLOR_INDEX" val="13"/>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20188036_5*n_h_h_i*1_2_5_1"/>
  <p:tag name="KSO_WM_TEMPLATE_CATEGORY" val="diagram"/>
  <p:tag name="KSO_WM_TEMPLATE_INDEX" val="20188036"/>
  <p:tag name="KSO_WM_UNIT_LAYERLEVEL" val="1_1_1_1"/>
  <p:tag name="KSO_WM_TAG_VERSION" val="1.0"/>
  <p:tag name="KSO_WM_BEAUTIFY_FLAG" val="#wm#"/>
  <p:tag name="KSO_WM_UNIT_COLOR_SCHEME_SHAPE_ID" val="30"/>
  <p:tag name="KSO_WM_UNIT_COLOR_SCHEME_PARENT_PAGE" val="0_5"/>
  <p:tag name="KSO_WM_UNIT_FILL_FORE_SCHEMECOLOR_INDEX" val="9"/>
  <p:tag name="KSO_WM_UNIT_FILL_TYPE" val="1"/>
  <p:tag name="KSO_WM_UNIT_LINE_FORE_SCHEMECOLOR_INDEX" val="14"/>
  <p:tag name="KSO_WM_UNIT_LINE_FILL_TYPE" val="2"/>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5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5_1"/>
  <p:tag name="KSO_WM_UNIT_NOCLEAR" val="0"/>
  <p:tag name="KSO_WM_UNIT_COLOR_SCHEME_SHAPE_ID" val="36"/>
  <p:tag name="KSO_WM_UNIT_COLOR_SCHEME_PARENT_PAGE" val="0_5"/>
  <p:tag name="KSO_WM_UNIT_TEXT_FILL_FORE_SCHEMECOLOR_INDEX" val="9"/>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88036_5*n_h_h_i*1_2_2_1"/>
  <p:tag name="KSO_WM_TEMPLATE_CATEGORY" val="diagram"/>
  <p:tag name="KSO_WM_TEMPLATE_INDEX" val="20188036"/>
  <p:tag name="KSO_WM_UNIT_LAYERLEVEL" val="1_1_1_1"/>
  <p:tag name="KSO_WM_TAG_VERSION" val="1.0"/>
  <p:tag name="KSO_WM_BEAUTIFY_FLAG" val="#wm#"/>
  <p:tag name="KSO_WM_UNIT_COLOR_SCHEME_SHAPE_ID" val="41"/>
  <p:tag name="KSO_WM_UNIT_COLOR_SCHEME_PARENT_PAGE" val="0_5"/>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188036_5*n_h_h_i*1_2_2_3"/>
  <p:tag name="KSO_WM_TEMPLATE_CATEGORY" val="diagram"/>
  <p:tag name="KSO_WM_TEMPLATE_INDEX" val="20188036"/>
  <p:tag name="KSO_WM_UNIT_LAYERLEVEL" val="1_1_1_1"/>
  <p:tag name="KSO_WM_TAG_VERSION" val="1.0"/>
  <p:tag name="KSO_WM_BEAUTIFY_FLAG" val="#wm#"/>
  <p:tag name="KSO_WM_UNIT_COLOR_SCHEME_SHAPE_ID" val="17"/>
  <p:tag name="KSO_WM_UNIT_COLOR_SCHEME_PARENT_PAGE" val="0_5"/>
  <p:tag name="KSO_WM_UNIT_FILL_FORE_SCHEMECOLOR_INDEX" val="14"/>
  <p:tag name="KSO_WM_UNIT_FILL_TYPE" val="1"/>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2_2"/>
  <p:tag name="KSO_WM_TEMPLATE_CATEGORY" val="diagram"/>
  <p:tag name="KSO_WM_TEMPLATE_INDEX" val="20188036"/>
  <p:tag name="KSO_WM_UNIT_LAYERLEVEL" val="1_1_1_1"/>
  <p:tag name="KSO_WM_TAG_VERSION" val="1.0"/>
  <p:tag name="KSO_WM_BEAUTIFY_FLAG" val="#wm#"/>
  <p:tag name="KSO_WM_UNIT_TYPE" val="n_h_h_i"/>
  <p:tag name="KSO_WM_UNIT_INDEX" val="1_2_2_2"/>
  <p:tag name="KSO_WM_UNIT_COLOR_SCHEME_SHAPE_ID" val="43"/>
  <p:tag name="KSO_WM_UNIT_COLOR_SCHEME_PARENT_PAGE" val="0_5"/>
  <p:tag name="KSO_WM_UNIT_DECOLORIZATION" val="1"/>
  <p:tag name="KSO_WM_UNIT_LINE_FORE_SCHEMECOLOR_INDEX" val="13"/>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3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3_1"/>
  <p:tag name="KSO_WM_UNIT_NOCLEAR" val="0"/>
  <p:tag name="KSO_WM_UNIT_COLOR_SCHEME_SHAPE_ID" val="45"/>
  <p:tag name="KSO_WM_UNIT_COLOR_SCHEME_PARENT_PAGE" val="0_5"/>
  <p:tag name="KSO_WM_UNIT_TEXT_FILL_FORE_SCHEMECOLOR_INDEX" val="7"/>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88036_5*n_h_i*1_1_1"/>
  <p:tag name="KSO_WM_TEMPLATE_CATEGORY" val="diagram"/>
  <p:tag name="KSO_WM_TEMPLATE_INDEX" val="20188036"/>
  <p:tag name="KSO_WM_UNIT_LAYERLEVEL" val="1_1_1"/>
  <p:tag name="KSO_WM_TAG_VERSION" val="1.0"/>
  <p:tag name="KSO_WM_BEAUTIFY_FLAG" val="#wm#"/>
  <p:tag name="KSO_WM_UNIT_COLOR_SCHEME_SHAPE_ID" val="5"/>
  <p:tag name="KSO_WM_UNIT_COLOR_SCHEME_PARENT_PAGE" val="0_5"/>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5_2"/>
  <p:tag name="KSO_WM_TEMPLATE_CATEGORY" val="diagram"/>
  <p:tag name="KSO_WM_TEMPLATE_INDEX" val="20188036"/>
  <p:tag name="KSO_WM_UNIT_LAYERLEVEL" val="1_1_1_1"/>
  <p:tag name="KSO_WM_TAG_VERSION" val="1.0"/>
  <p:tag name="KSO_WM_BEAUTIFY_FLAG" val="#wm#"/>
  <p:tag name="KSO_WM_UNIT_TYPE" val="n_h_h_i"/>
  <p:tag name="KSO_WM_UNIT_INDEX" val="1_2_5_2"/>
  <p:tag name="KSO_WM_UNIT_COLOR_SCHEME_SHAPE_ID" val="52"/>
  <p:tag name="KSO_WM_UNIT_COLOR_SCHEME_PARENT_PAGE" val="0_5"/>
  <p:tag name="KSO_WM_UNIT_FILL_FORE_SCHEMECOLOR_INDEX" val="14"/>
  <p:tag name="KSO_WM_UNIT_FILL_TYPE" val="1"/>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4_1"/>
  <p:tag name="KSO_WM_TEMPLATE_CATEGORY" val="diagram"/>
  <p:tag name="KSO_WM_TEMPLATE_INDEX" val="20188036"/>
  <p:tag name="KSO_WM_UNIT_LAYERLEVEL" val="1_1_1_1"/>
  <p:tag name="KSO_WM_TAG_VERSION" val="1.0"/>
  <p:tag name="KSO_WM_BEAUTIFY_FLAG" val="#wm#"/>
  <p:tag name="KSO_WM_UNIT_TYPE" val="n_h_h_i"/>
  <p:tag name="KSO_WM_UNIT_INDEX" val="1_2_4_1"/>
  <p:tag name="KSO_WM_UNIT_COLOR_SCHEME_SHAPE_ID" val="47"/>
  <p:tag name="KSO_WM_UNIT_COLOR_SCHEME_PARENT_PAGE" val="0_5"/>
  <p:tag name="KSO_WM_UNIT_DECOLORIZATION" val="1"/>
  <p:tag name="KSO_WM_UNIT_LINE_FORE_SCHEMECOLOR_INDEX" val="13"/>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188036_5*n_h_h_i*1_2_3_3"/>
  <p:tag name="KSO_WM_TEMPLATE_CATEGORY" val="diagram"/>
  <p:tag name="KSO_WM_TEMPLATE_INDEX" val="20188036"/>
  <p:tag name="KSO_WM_UNIT_LAYERLEVEL" val="1_1_1_1"/>
  <p:tag name="KSO_WM_TAG_VERSION" val="1.0"/>
  <p:tag name="KSO_WM_BEAUTIFY_FLAG" val="#wm#"/>
  <p:tag name="KSO_WM_UNIT_COLOR_SCHEME_SHAPE_ID" val="48"/>
  <p:tag name="KSO_WM_UNIT_COLOR_SCHEME_PARENT_PAGE" val="0_5"/>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188036_5*n_h_h_i*1_2_3_2"/>
  <p:tag name="KSO_WM_TEMPLATE_CATEGORY" val="diagram"/>
  <p:tag name="KSO_WM_TEMPLATE_INDEX" val="20188036"/>
  <p:tag name="KSO_WM_UNIT_LAYERLEVEL" val="1_1_1_1"/>
  <p:tag name="KSO_WM_TAG_VERSION" val="1.0"/>
  <p:tag name="KSO_WM_BEAUTIFY_FLAG" val="#wm#"/>
  <p:tag name="KSO_WM_UNIT_COLOR_SCHEME_SHAPE_ID" val="31"/>
  <p:tag name="KSO_WM_UNIT_COLOR_SCHEME_PARENT_PAGE" val="0_5"/>
  <p:tag name="KSO_WM_UNIT_FILL_FORE_SCHEMECOLOR_INDEX" val="14"/>
  <p:tag name="KSO_WM_UNIT_FILL_TYPE" val="1"/>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3_1"/>
  <p:tag name="KSO_WM_TEMPLATE_CATEGORY" val="diagram"/>
  <p:tag name="KSO_WM_TEMPLATE_INDEX" val="20188036"/>
  <p:tag name="KSO_WM_UNIT_LAYERLEVEL" val="1_1_1_1"/>
  <p:tag name="KSO_WM_TAG_VERSION" val="1.0"/>
  <p:tag name="KSO_WM_BEAUTIFY_FLAG" val="#wm#"/>
  <p:tag name="KSO_WM_UNIT_TYPE" val="n_h_h_i"/>
  <p:tag name="KSO_WM_UNIT_INDEX" val="1_2_3_1"/>
  <p:tag name="KSO_WM_UNIT_COLOR_SCHEME_SHAPE_ID" val="50"/>
  <p:tag name="KSO_WM_UNIT_COLOR_SCHEME_PARENT_PAGE" val="0_5"/>
  <p:tag name="KSO_WM_UNIT_DECOLORIZATION" val="1"/>
  <p:tag name="KSO_WM_UNIT_LINE_FORE_SCHEMECOLOR_INDEX" val="13"/>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4_2"/>
  <p:tag name="KSO_WM_TEMPLATE_CATEGORY" val="diagram"/>
  <p:tag name="KSO_WM_TEMPLATE_INDEX" val="20188036"/>
  <p:tag name="KSO_WM_UNIT_LAYERLEVEL" val="1_1_1_1"/>
  <p:tag name="KSO_WM_TAG_VERSION" val="1.0"/>
  <p:tag name="KSO_WM_BEAUTIFY_FLAG" val="#wm#"/>
  <p:tag name="KSO_WM_UNIT_TYPE" val="n_h_h_i"/>
  <p:tag name="KSO_WM_UNIT_INDEX" val="1_2_4_2"/>
  <p:tag name="KSO_WM_UNIT_COLOR_SCHEME_SHAPE_ID" val="53"/>
  <p:tag name="KSO_WM_UNIT_COLOR_SCHEME_PARENT_PAGE" val="0_5"/>
  <p:tag name="KSO_WM_UNIT_FILL_FORE_SCHEMECOLOR_INDEX" val="14"/>
  <p:tag name="KSO_WM_UNI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2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2_1"/>
  <p:tag name="KSO_WM_UNIT_NOCLEAR" val="0"/>
  <p:tag name="KSO_WM_UNIT_COLOR_SCHEME_SHAPE_ID" val="55"/>
  <p:tag name="KSO_WM_UNIT_COLOR_SCHEME_PARENT_PAGE" val="0_5"/>
  <p:tag name="KSO_WM_UNIT_TEXT_FILL_FORE_SCHEMECOLOR_INDEX" val="6"/>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5_3"/>
  <p:tag name="KSO_WM_TEMPLATE_CATEGORY" val="diagram"/>
  <p:tag name="KSO_WM_TEMPLATE_INDEX" val="20188036"/>
  <p:tag name="KSO_WM_UNIT_LAYERLEVEL" val="1_1_1_1"/>
  <p:tag name="KSO_WM_TAG_VERSION" val="1.0"/>
  <p:tag name="KSO_WM_BEAUTIFY_FLAG" val="#wm#"/>
  <p:tag name="KSO_WM_UNIT_TYPE" val="n_h_h_i"/>
  <p:tag name="KSO_WM_UNIT_INDEX" val="1_2_5_3"/>
  <p:tag name="KSO_WM_UNIT_COLOR_SCHEME_SHAPE_ID" val="46"/>
  <p:tag name="KSO_WM_UNIT_COLOR_SCHEME_PARENT_PAGE" val="0_5"/>
  <p:tag name="KSO_WM_UNIT_DECOLORIZATION" val="1"/>
  <p:tag name="KSO_WM_UNIT_LINE_FORE_SCHEMECOLOR_INDEX" val="13"/>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1"/>
  <p:tag name="KSO_WM_UNIT_ID" val="diagram20188036_5*n_i*1_1"/>
  <p:tag name="KSO_WM_TEMPLATE_CATEGORY" val="diagram"/>
  <p:tag name="KSO_WM_TEMPLATE_INDEX" val="20188036"/>
  <p:tag name="KSO_WM_UNIT_LAYERLEVEL" val="1_1"/>
  <p:tag name="KSO_WM_TAG_VERSION" val="1.0"/>
  <p:tag name="KSO_WM_BEAUTIFY_FLAG" val="#wm#"/>
  <p:tag name="KSO_WM_UNIT_COLOR_SCHEME_SHAPE_ID" val="12"/>
  <p:tag name="KSO_WM_UNIT_COLOR_SCHEME_PARENT_PAGE" val="0_5"/>
  <p:tag name="KSO_WM_UNIT_DECOLORIZATION" val="1"/>
  <p:tag name="KSO_WM_UNIT_LINE_FORE_SCHEMECOLOR_INDEX" val="14"/>
  <p:tag name="KSO_WM_UNIT_LINE_FILL_TYPE" val="2"/>
</p:tagLst>
</file>

<file path=ppt/tags/tag29.xml><?xml version="1.0" encoding="utf-8"?>
<p:tagLst xmlns:a="http://schemas.openxmlformats.org/drawingml/2006/main" xmlns:r="http://schemas.openxmlformats.org/officeDocument/2006/relationships" xmlns:p="http://schemas.openxmlformats.org/presentationml/2006/main">
  <p:tag name="KSO_WM_UNIT_TABLE_BEAUTIFY" val="smartTable{96bed6aa-1050-480c-9eef-d808637d6992}"/>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2"/>
  <p:tag name="KSO_WM_TEMPLATE_CATEGORY" val="diagram"/>
  <p:tag name="KSO_WM_TEMPLATE_INDEX" val="20188036"/>
  <p:tag name="KSO_WM_UNIT_LAYERLEVEL" val="1_1"/>
  <p:tag name="KSO_WM_TAG_VERSION" val="1.0"/>
  <p:tag name="KSO_WM_BEAUTIFY_FLAG" val="#wm#"/>
  <p:tag name="KSO_WM_UNIT_TYPE" val="n_i"/>
  <p:tag name="KSO_WM_UNIT_INDEX" val="1_2"/>
  <p:tag name="KSO_WM_UNIT_COLOR_SCHEME_SHAPE_ID" val="65"/>
  <p:tag name="KSO_WM_UNIT_COLOR_SCHEME_PARENT_PAGE" val="0_5"/>
  <p:tag name="KSO_WM_UNIT_DECOLORIZATION" val="1"/>
  <p:tag name="KSO_WM_UNIT_LINE_FORE_SCHEMECOLOR_INDEX" val="13"/>
  <p:tag name="KSO_WM_UNIT_LINE_FILL_TYPE" val="2"/>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4"/>
  <p:tag name="KSO_WM_TEMPLATE_CATEGORY" val="diagram"/>
  <p:tag name="KSO_WM_TEMPLATE_INDEX" val="20188036"/>
  <p:tag name="KSO_WM_UNIT_LAYERLEVEL" val="1_1"/>
  <p:tag name="KSO_WM_TAG_VERSION" val="1.0"/>
  <p:tag name="KSO_WM_BEAUTIFY_FLAG" val="#wm#"/>
  <p:tag name="KSO_WM_UNIT_TYPE" val="n_i"/>
  <p:tag name="KSO_WM_UNIT_INDEX" val="1_4"/>
  <p:tag name="KSO_WM_UNIT_COLOR_SCHEME_SHAPE_ID" val="64"/>
  <p:tag name="KSO_WM_UNIT_COLOR_SCHEME_PARENT_PAGE" val="0_5"/>
  <p:tag name="KSO_WM_UNIT_DECOLORIZATION" val="1"/>
  <p:tag name="KSO_WM_UNIT_LINE_FORE_SCHEMECOLOR_INDEX" val="13"/>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5"/>
  <p:tag name="KSO_WM_TEMPLATE_CATEGORY" val="diagram"/>
  <p:tag name="KSO_WM_TEMPLATE_INDEX" val="20188036"/>
  <p:tag name="KSO_WM_UNIT_LAYERLEVEL" val="1_1"/>
  <p:tag name="KSO_WM_TAG_VERSION" val="1.0"/>
  <p:tag name="KSO_WM_BEAUTIFY_FLAG" val="#wm#"/>
  <p:tag name="KSO_WM_UNIT_TYPE" val="n_i"/>
  <p:tag name="KSO_WM_UNIT_INDEX" val="1_5"/>
  <p:tag name="KSO_WM_UNIT_COLOR_SCHEME_SHAPE_ID" val="63"/>
  <p:tag name="KSO_WM_UNIT_COLOR_SCHEME_PARENT_PAGE" val="0_5"/>
  <p:tag name="KSO_WM_UNIT_DECOLORIZATION" val="1"/>
  <p:tag name="KSO_WM_UNIT_LINE_FORE_SCHEMECOLOR_INDEX" val="13"/>
  <p:tag name="KSO_WM_UNIT_LINE_FILL_TYPE" val="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6"/>
  <p:tag name="KSO_WM_TEMPLATE_CATEGORY" val="diagram"/>
  <p:tag name="KSO_WM_TEMPLATE_INDEX" val="20188036"/>
  <p:tag name="KSO_WM_UNIT_LAYERLEVEL" val="1_1"/>
  <p:tag name="KSO_WM_TAG_VERSION" val="1.0"/>
  <p:tag name="KSO_WM_BEAUTIFY_FLAG" val="#wm#"/>
  <p:tag name="KSO_WM_UNIT_TYPE" val="n_i"/>
  <p:tag name="KSO_WM_UNIT_INDEX" val="1_6"/>
  <p:tag name="KSO_WM_UNIT_COLOR_SCHEME_SHAPE_ID" val="62"/>
  <p:tag name="KSO_WM_UNIT_COLOR_SCHEME_PARENT_PAGE" val="0_5"/>
  <p:tag name="KSO_WM_UNIT_DECOLORIZATION" val="1"/>
  <p:tag name="KSO_WM_UNIT_LINE_FORE_SCHEMECOLOR_INDEX" val="13"/>
  <p:tag name="KSO_WM_UNIT_LINE_FILL_TYPE" val="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7"/>
  <p:tag name="KSO_WM_TEMPLATE_CATEGORY" val="diagram"/>
  <p:tag name="KSO_WM_TEMPLATE_INDEX" val="20188036"/>
  <p:tag name="KSO_WM_UNIT_LAYERLEVEL" val="1_1"/>
  <p:tag name="KSO_WM_TAG_VERSION" val="1.0"/>
  <p:tag name="KSO_WM_BEAUTIFY_FLAG" val="#wm#"/>
  <p:tag name="KSO_WM_UNIT_TYPE" val="n_i"/>
  <p:tag name="KSO_WM_UNIT_INDEX" val="1_7"/>
  <p:tag name="KSO_WM_UNIT_COLOR_SCHEME_SHAPE_ID" val="61"/>
  <p:tag name="KSO_WM_UNIT_COLOR_SCHEME_PARENT_PAGE" val="0_5"/>
  <p:tag name="KSO_WM_UNIT_DECOLORIZATION" val="1"/>
  <p:tag name="KSO_WM_UNIT_LINE_FORE_SCHEMECOLOR_INDEX" val="13"/>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188036_5*n_h_h_i*1_2_1_2"/>
  <p:tag name="KSO_WM_TEMPLATE_CATEGORY" val="diagram"/>
  <p:tag name="KSO_WM_TEMPLATE_INDEX" val="20188036"/>
  <p:tag name="KSO_WM_UNIT_LAYERLEVEL" val="1_1_1_1"/>
  <p:tag name="KSO_WM_TAG_VERSION" val="1.0"/>
  <p:tag name="KSO_WM_BEAUTIFY_FLAG" val="#wm#"/>
  <p:tag name="KSO_WM_UNIT_COLOR_SCHEME_SHAPE_ID" val="18"/>
  <p:tag name="KSO_WM_UNIT_COLOR_SCHEME_PARENT_PAGE" val="0_5"/>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188036_5*n_h_h_i*1_2_1_3"/>
  <p:tag name="KSO_WM_TEMPLATE_CATEGORY" val="diagram"/>
  <p:tag name="KSO_WM_TEMPLATE_INDEX" val="20188036"/>
  <p:tag name="KSO_WM_UNIT_LAYERLEVEL" val="1_1_1_1"/>
  <p:tag name="KSO_WM_TAG_VERSION" val="1.0"/>
  <p:tag name="KSO_WM_BEAUTIFY_FLAG" val="#wm#"/>
  <p:tag name="KSO_WM_UNIT_COLOR_SCHEME_SHAPE_ID" val="19"/>
  <p:tag name="KSO_WM_UNIT_COLOR_SCHEME_PARENT_PAGE" val="0_5"/>
  <p:tag name="KSO_WM_UNIT_FILL_FORE_SCHEMECOLOR_INDEX" val="14"/>
  <p:tag name="KSO_WM_UNIT_FILL_TYPE" val="1"/>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5"/>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1033</TotalTime>
  <Words>6332</Words>
  <Application>Microsoft Macintosh PowerPoint</Application>
  <PresentationFormat>宽屏</PresentationFormat>
  <Paragraphs>1439</Paragraphs>
  <Slides>101</Slides>
  <Notes>68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101</vt:i4>
      </vt:variant>
    </vt:vector>
  </HeadingPairs>
  <TitlesOfParts>
    <vt:vector size="110" baseType="lpstr">
      <vt:lpstr>等线</vt:lpstr>
      <vt:lpstr>等线 Light</vt:lpstr>
      <vt:lpstr>SimSun</vt:lpstr>
      <vt:lpstr>微软雅黑</vt:lpstr>
      <vt:lpstr>Whitney</vt:lpstr>
      <vt:lpstr>Arial</vt:lpstr>
      <vt:lpstr>Symbol</vt:lpstr>
      <vt:lpstr>Times New Roman</vt:lpstr>
      <vt:lpstr>Office 主题​​</vt:lpstr>
      <vt:lpstr>Biochemistry Comprehensive Homework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catabolism of amino acids and nucleotides</vt:lpstr>
      <vt:lpstr>Synthesis of amino acids and nucleotides</vt:lpstr>
      <vt:lpstr>urea cycle</vt:lpstr>
      <vt:lpstr>fate of carbon skeletons of amino acids</vt:lpstr>
      <vt:lpstr>synthesis of glutamine and its regulation</vt:lpstr>
      <vt:lpstr>PowerPoint 演示文稿</vt:lpstr>
      <vt:lpstr>PowerPoint 演示文稿</vt:lpstr>
      <vt:lpstr>PowerPoint 演示文稿</vt:lpstr>
      <vt:lpstr>PowerPoint 演示文稿</vt:lpstr>
      <vt:lpstr>PowerPoint 演示文稿</vt:lpstr>
      <vt:lpstr>PowerPoint 演示文稿</vt:lpstr>
      <vt:lpstr>synthesis of Histidine</vt:lpstr>
      <vt:lpstr>feedback inhibition found in amino acid biosynthesis</vt:lpstr>
      <vt:lpstr>de novo synthesis of purine</vt:lpstr>
      <vt:lpstr>de novo synthesis of pyrimidine</vt:lpstr>
      <vt:lpstr>synthesis of deoxyribonucleotides from nucleotides at NDP levels</vt:lpstr>
      <vt:lpstr>ribonucleotide reductase</vt:lpstr>
      <vt:lpstr>regulation of ribonucleotide reductase</vt:lpstr>
      <vt:lpstr>mechanism of ribonucleotide reductase</vt:lpstr>
      <vt:lpstr>synthesis of dTTP</vt:lpstr>
      <vt:lpstr>catabolism of pyrimidine</vt:lpstr>
      <vt:lpstr>Catabolism of purine</vt:lpstr>
      <vt:lpstr>further process with uric acid in various animals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Price Alex</dc:creator>
  <cp:lastModifiedBy>2487703899@qq.com</cp:lastModifiedBy>
  <cp:revision>17</cp:revision>
  <dcterms:created xsi:type="dcterms:W3CDTF">2020-11-15T15:07:40Z</dcterms:created>
  <dcterms:modified xsi:type="dcterms:W3CDTF">2020-11-17T05:36:01Z</dcterms:modified>
</cp:coreProperties>
</file>